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6" r:id="rId2"/>
    <p:sldMasterId id="2147483678" r:id="rId3"/>
  </p:sldMasterIdLst>
  <p:notesMasterIdLst>
    <p:notesMasterId r:id="rId22"/>
  </p:notesMasterIdLst>
  <p:handoutMasterIdLst>
    <p:handoutMasterId r:id="rId23"/>
  </p:handoutMasterIdLst>
  <p:sldIdLst>
    <p:sldId id="256" r:id="rId4"/>
    <p:sldId id="338" r:id="rId5"/>
    <p:sldId id="410" r:id="rId6"/>
    <p:sldId id="399" r:id="rId7"/>
    <p:sldId id="401" r:id="rId8"/>
    <p:sldId id="400" r:id="rId9"/>
    <p:sldId id="406" r:id="rId10"/>
    <p:sldId id="402" r:id="rId11"/>
    <p:sldId id="403" r:id="rId12"/>
    <p:sldId id="339" r:id="rId13"/>
    <p:sldId id="404" r:id="rId14"/>
    <p:sldId id="405" r:id="rId15"/>
    <p:sldId id="407" r:id="rId16"/>
    <p:sldId id="408" r:id="rId17"/>
    <p:sldId id="414" r:id="rId18"/>
    <p:sldId id="411" r:id="rId19"/>
    <p:sldId id="413" r:id="rId20"/>
    <p:sldId id="412" r:id="rId21"/>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CCCCFF"/>
    <a:srgbClr val="99CCFF"/>
    <a:srgbClr val="66CCFF"/>
    <a:srgbClr val="000099"/>
    <a:srgbClr val="0099C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defRPr>
            </a:lvl1pPr>
          </a:lstStyle>
          <a:p>
            <a:pPr>
              <a:defRPr/>
            </a:pPr>
            <a:endParaRPr lang="en-US"/>
          </a:p>
        </p:txBody>
      </p:sp>
      <p:sp>
        <p:nvSpPr>
          <p:cNvPr id="4198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defRPr>
            </a:lvl1pPr>
          </a:lstStyle>
          <a:p>
            <a:pPr>
              <a:defRPr/>
            </a:pPr>
            <a:endParaRPr lang="en-US"/>
          </a:p>
        </p:txBody>
      </p:sp>
      <p:sp>
        <p:nvSpPr>
          <p:cNvPr id="41988"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defRPr>
            </a:lvl1pPr>
          </a:lstStyle>
          <a:p>
            <a:pPr>
              <a:defRPr/>
            </a:pPr>
            <a:endParaRPr lang="en-US"/>
          </a:p>
        </p:txBody>
      </p:sp>
      <p:sp>
        <p:nvSpPr>
          <p:cNvPr id="41989"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defRPr>
            </a:lvl1pPr>
          </a:lstStyle>
          <a:p>
            <a:pPr>
              <a:defRPr/>
            </a:pPr>
            <a:fld id="{06725204-7AAB-A14A-85B9-8F05F00D00FC}" type="slidenum">
              <a:rPr lang="en-US"/>
              <a:pPr>
                <a:defRPr/>
              </a:pPr>
              <a:t>‹#›</a:t>
            </a:fld>
            <a:endParaRPr lang="en-US"/>
          </a:p>
        </p:txBody>
      </p:sp>
    </p:spTree>
    <p:extLst>
      <p:ext uri="{BB962C8B-B14F-4D97-AF65-F5344CB8AC3E}">
        <p14:creationId xmlns:p14="http://schemas.microsoft.com/office/powerpoint/2010/main" val="214733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1026"/>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defRPr>
            </a:lvl1pPr>
          </a:lstStyle>
          <a:p>
            <a:pPr>
              <a:defRPr/>
            </a:pPr>
            <a:endParaRPr lang="en-US"/>
          </a:p>
        </p:txBody>
      </p:sp>
      <p:sp>
        <p:nvSpPr>
          <p:cNvPr id="52227" name="Rectangle 1027"/>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defRPr>
            </a:lvl1pPr>
          </a:lstStyle>
          <a:p>
            <a:pPr>
              <a:defRPr/>
            </a:pPr>
            <a:endParaRPr lang="en-US"/>
          </a:p>
        </p:txBody>
      </p:sp>
      <p:sp>
        <p:nvSpPr>
          <p:cNvPr id="45060" name="Rectangle 1028"/>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p:spPr>
      </p:sp>
      <p:sp>
        <p:nvSpPr>
          <p:cNvPr id="52229" name="Rectangle 1029"/>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1030"/>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defRPr>
            </a:lvl1pPr>
          </a:lstStyle>
          <a:p>
            <a:pPr>
              <a:defRPr/>
            </a:pPr>
            <a:endParaRPr lang="en-US"/>
          </a:p>
        </p:txBody>
      </p:sp>
      <p:sp>
        <p:nvSpPr>
          <p:cNvPr id="52231" name="Rectangle 1031"/>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defRPr>
            </a:lvl1pPr>
          </a:lstStyle>
          <a:p>
            <a:pPr>
              <a:defRPr/>
            </a:pPr>
            <a:fld id="{87C99FF0-1E87-EE4B-AB3C-359D778047F6}" type="slidenum">
              <a:rPr lang="en-US"/>
              <a:pPr>
                <a:defRPr/>
              </a:pPr>
              <a:t>‹#›</a:t>
            </a:fld>
            <a:endParaRPr lang="en-US"/>
          </a:p>
        </p:txBody>
      </p:sp>
    </p:spTree>
    <p:extLst>
      <p:ext uri="{BB962C8B-B14F-4D97-AF65-F5344CB8AC3E}">
        <p14:creationId xmlns:p14="http://schemas.microsoft.com/office/powerpoint/2010/main" val="4233542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63D6DA9-5172-044B-BF48-EBFD30B02205}" type="slidenum">
              <a:rPr lang="en-US">
                <a:latin typeface="Arial" charset="0"/>
              </a:rPr>
              <a:pPr/>
              <a:t>1</a:t>
            </a:fld>
            <a:endParaRPr 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a:noFill/>
        </p:spPr>
        <p:txBody>
          <a:bodyPr/>
          <a:lstStyle/>
          <a:p>
            <a:fld id="{4AD43D68-787B-1147-9209-B3C58955C7F9}" type="slidenum">
              <a:rPr lang="en-US">
                <a:latin typeface="Arial" charset="0"/>
              </a:rPr>
              <a:pPr/>
              <a:t>10</a:t>
            </a:fld>
            <a:endParaRPr lang="en-US">
              <a:latin typeface="Arial" charset="0"/>
            </a:endParaRPr>
          </a:p>
        </p:txBody>
      </p:sp>
      <p:sp>
        <p:nvSpPr>
          <p:cNvPr id="73731" name="Rectangle 2"/>
          <p:cNvSpPr>
            <a:spLocks noGrp="1" noRot="1" noChangeAspect="1" noChangeArrowheads="1"/>
          </p:cNvSpPr>
          <p:nvPr>
            <p:ph type="sldImg"/>
          </p:nvPr>
        </p:nvSpPr>
        <p:spPr>
          <a:xfrm>
            <a:off x="1181100" y="695325"/>
            <a:ext cx="4635500" cy="3476625"/>
          </a:xfrm>
          <a:solidFill>
            <a:srgbClr val="FFFFFF"/>
          </a:solidFill>
          <a:ln/>
        </p:spPr>
      </p:sp>
      <p:sp>
        <p:nvSpPr>
          <p:cNvPr id="73732"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11</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12</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13</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14</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15</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16</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17</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18</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2</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3</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4</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5</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6</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7</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8</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D62A9102-D316-F543-82E6-1BA217477C69}" type="slidenum">
              <a:rPr lang="en-US">
                <a:latin typeface="Arial" charset="0"/>
              </a:rPr>
              <a:pPr/>
              <a:t>9</a:t>
            </a:fld>
            <a:endParaRPr lang="en-US">
              <a:latin typeface="Arial" charset="0"/>
            </a:endParaRPr>
          </a:p>
        </p:txBody>
      </p:sp>
      <p:sp>
        <p:nvSpPr>
          <p:cNvPr id="49155" name="Rectangle 2"/>
          <p:cNvSpPr>
            <a:spLocks noGrp="1" noRot="1" noChangeAspect="1" noChangeArrowheads="1"/>
          </p:cNvSpPr>
          <p:nvPr>
            <p:ph type="sldImg"/>
          </p:nvPr>
        </p:nvSpPr>
        <p:spPr>
          <a:xfrm>
            <a:off x="1181100" y="695325"/>
            <a:ext cx="4635500" cy="3476625"/>
          </a:xfrm>
          <a:solidFill>
            <a:srgbClr val="FFFFFF"/>
          </a:solidFill>
          <a:ln/>
        </p:spPr>
      </p:sp>
      <p:sp>
        <p:nvSpPr>
          <p:cNvPr id="49156" name="Rectangle 3"/>
          <p:cNvSpPr>
            <a:spLocks noGrp="1" noChangeArrowheads="1"/>
          </p:cNvSpPr>
          <p:nvPr>
            <p:ph type="body" idx="1"/>
          </p:nvPr>
        </p:nvSpPr>
        <p:spPr>
          <a:xfrm>
            <a:off x="933450" y="4403725"/>
            <a:ext cx="5130800" cy="4171950"/>
          </a:xfrm>
          <a:solidFill>
            <a:srgbClr val="FFFFFF"/>
          </a:solidFill>
          <a:ln>
            <a:solidFill>
              <a:srgbClr val="000000"/>
            </a:solidFill>
          </a:ln>
        </p:spPr>
        <p:txBody>
          <a:bodyPr lIns="92958" tIns="46479" rIns="92958" bIns="46479"/>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771525" y="1162050"/>
            <a:ext cx="7758113" cy="4292600"/>
          </a:xfrm>
          <a:prstGeom prst="rect">
            <a:avLst/>
          </a:prstGeom>
          <a:noFill/>
          <a:ln w="12700">
            <a:noFill/>
            <a:miter lim="800000"/>
            <a:headEnd/>
            <a:tailEnd/>
          </a:ln>
          <a:effectLst/>
        </p:spPr>
        <p:txBody>
          <a:bodyPr lIns="81204" tIns="39889" rIns="81204" bIns="39889">
            <a:prstTxWarp prst="textNoShape">
              <a:avLst/>
            </a:prstTxWarp>
          </a:bodyPr>
          <a:lstStyle/>
          <a:p>
            <a:pPr>
              <a:defRPr/>
            </a:pPr>
            <a:r>
              <a:rPr lang="en-US">
                <a:latin typeface="Arial" pitchFamily="-112" charset="0"/>
              </a:rPr>
              <a:t>  </a:t>
            </a:r>
          </a:p>
        </p:txBody>
      </p:sp>
      <p:sp>
        <p:nvSpPr>
          <p:cNvPr id="5" name="Rectangle 4"/>
          <p:cNvSpPr>
            <a:spLocks noChangeArrowheads="1"/>
          </p:cNvSpPr>
          <p:nvPr/>
        </p:nvSpPr>
        <p:spPr bwMode="auto">
          <a:xfrm>
            <a:off x="7443788" y="5637213"/>
            <a:ext cx="642937" cy="403225"/>
          </a:xfrm>
          <a:prstGeom prst="rect">
            <a:avLst/>
          </a:prstGeom>
          <a:noFill/>
          <a:ln w="12700">
            <a:noFill/>
            <a:miter lim="800000"/>
            <a:headEnd/>
            <a:tailEnd/>
          </a:ln>
          <a:effectLst/>
        </p:spPr>
        <p:txBody>
          <a:bodyPr wrap="none" anchor="ctr">
            <a:prstTxWarp prst="textNoShape">
              <a:avLst/>
            </a:prstTxWarp>
          </a:bodyPr>
          <a:lstStyle/>
          <a:p>
            <a:pPr>
              <a:defRPr/>
            </a:pPr>
            <a:endParaRPr lang="en-US">
              <a:latin typeface="Arial" pitchFamily="-112" charset="0"/>
            </a:endParaRPr>
          </a:p>
        </p:txBody>
      </p:sp>
      <p:sp>
        <p:nvSpPr>
          <p:cNvPr id="6" name="Text Box 10"/>
          <p:cNvSpPr txBox="1">
            <a:spLocks noChangeArrowheads="1"/>
          </p:cNvSpPr>
          <p:nvPr/>
        </p:nvSpPr>
        <p:spPr bwMode="auto">
          <a:xfrm>
            <a:off x="746125" y="6303963"/>
            <a:ext cx="166688" cy="271462"/>
          </a:xfrm>
          <a:prstGeom prst="rect">
            <a:avLst/>
          </a:prstGeom>
          <a:noFill/>
          <a:ln w="9525">
            <a:noFill/>
            <a:miter lim="800000"/>
            <a:headEnd/>
            <a:tailEnd/>
          </a:ln>
          <a:effectLst/>
        </p:spPr>
        <p:txBody>
          <a:bodyPr lIns="72872" tIns="35796" rIns="72872" bIns="35796">
            <a:prstTxWarp prst="textNoShape">
              <a:avLst/>
            </a:prstTxWarp>
            <a:spAutoFit/>
          </a:bodyPr>
          <a:lstStyle/>
          <a:p>
            <a:pPr algn="ctr" defTabSz="820738" eaLnBrk="0" hangingPunct="0">
              <a:defRPr/>
            </a:pPr>
            <a:endParaRPr lang="en-US" sz="1300">
              <a:latin typeface="Franklin Gothic Demi" pitchFamily="34" charset="0"/>
            </a:endParaRPr>
          </a:p>
        </p:txBody>
      </p:sp>
      <p:sp>
        <p:nvSpPr>
          <p:cNvPr id="10242" name="Rectangle 2"/>
          <p:cNvSpPr>
            <a:spLocks noGrp="1" noChangeArrowheads="1"/>
          </p:cNvSpPr>
          <p:nvPr>
            <p:ph type="subTitle" idx="1"/>
          </p:nvPr>
        </p:nvSpPr>
        <p:spPr>
          <a:xfrm>
            <a:off x="1371600" y="3886200"/>
            <a:ext cx="6400800" cy="1752600"/>
          </a:xfrm>
        </p:spPr>
        <p:txBody>
          <a:bodyPr/>
          <a:lstStyle>
            <a:lvl1pPr marL="0" indent="0" algn="ctr">
              <a:defRPr/>
            </a:lvl1pPr>
          </a:lstStyle>
          <a:p>
            <a:r>
              <a:rPr lang="en-US"/>
              <a:t>Click to edit Master subtitle style</a:t>
            </a:r>
          </a:p>
        </p:txBody>
      </p:sp>
      <p:sp>
        <p:nvSpPr>
          <p:cNvPr id="10256" name="Rectangle 16"/>
          <p:cNvSpPr>
            <a:spLocks noGrp="1" noChangeArrowheads="1"/>
          </p:cNvSpPr>
          <p:nvPr>
            <p:ph type="ctrTitle"/>
          </p:nvPr>
        </p:nvSpPr>
        <p:spPr>
          <a:xfrm>
            <a:off x="685800" y="2130425"/>
            <a:ext cx="7772400" cy="1470025"/>
          </a:xfrm>
        </p:spPr>
        <p:txBody>
          <a:bodyPr/>
          <a:lstStyle>
            <a:lvl1pPr>
              <a:defRPr sz="41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095500" y="274638"/>
            <a:ext cx="4953000" cy="715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95500" y="274638"/>
            <a:ext cx="4953000" cy="715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095500" y="274638"/>
            <a:ext cx="4953000" cy="7159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4CABBE-CB1E-7845-906E-0D7F6E76BAB2}" type="datetime1">
              <a:rPr lang="en-US"/>
              <a:pPr>
                <a:defRPr/>
              </a:pPr>
              <a:t>6/17/11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C2C714-9535-8649-A389-198A63545F2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29504C-F12F-1F42-9243-15ACE422B743}" type="datetime1">
              <a:rPr lang="en-US"/>
              <a:pPr>
                <a:defRPr/>
              </a:pPr>
              <a:t>6/17/11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DDA7D5-946D-6349-8EBF-653466D0216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080D16-18F0-854C-AA50-F02AADB5F9CE}" type="datetime1">
              <a:rPr lang="en-US"/>
              <a:pPr>
                <a:defRPr/>
              </a:pPr>
              <a:t>6/17/11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BE99EB-D333-404A-ACEC-7FA36A884FB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1DF3318-49C7-764A-B125-A629C17BBA8C}" type="datetime1">
              <a:rPr lang="en-US"/>
              <a:pPr>
                <a:defRPr/>
              </a:pPr>
              <a:t>6/17/11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DCA6D6-EB31-7F44-B133-A0F4920B4A2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E0A5F4-BD2F-4A4F-99D3-347A8AA5CD38}" type="datetime1">
              <a:rPr lang="en-US"/>
              <a:pPr>
                <a:defRPr/>
              </a:pPr>
              <a:t>6/17/11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6676DA-CF28-754F-902A-FAC52265C3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669787E-6B53-4148-9CF7-491BD4217AFD}" type="datetime1">
              <a:rPr lang="en-US"/>
              <a:pPr>
                <a:defRPr/>
              </a:pPr>
              <a:t>6/17/11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4D6C2C-E355-6D49-A702-1C453151579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311F13-0ABE-3F4F-A72F-02C6F2C05279}" type="datetime1">
              <a:rPr lang="en-US"/>
              <a:pPr>
                <a:defRPr/>
              </a:pPr>
              <a:t>6/17/11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5F84F1-8C57-DC4A-AA18-32EB3CFA51E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B01286-CE49-964C-9D67-2A154EFE8EEF}" type="datetime1">
              <a:rPr lang="en-US"/>
              <a:pPr>
                <a:defRPr/>
              </a:pPr>
              <a:t>6/17/11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C5CB63-A776-E94F-BC3B-45AA1FD5134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CF5D5D-4127-BD41-A69E-93D43CD14518}" type="datetime1">
              <a:rPr lang="en-US"/>
              <a:pPr>
                <a:defRPr/>
              </a:pPr>
              <a:t>6/17/11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5F5795-4501-5A4F-BB48-13FB9998729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6E8DED-0EE1-1B4E-BB51-CA5F40A2043B}" type="datetime1">
              <a:rPr lang="en-US"/>
              <a:pPr>
                <a:defRPr/>
              </a:pPr>
              <a:t>6/17/11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67898D-90BC-FE4F-9636-E788DCF8C16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A4104F-413E-0043-802F-0E7048EAC559}" type="datetime1">
              <a:rPr lang="en-US"/>
              <a:pPr>
                <a:defRPr/>
              </a:pPr>
              <a:t>6/17/11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88239E-5E9F-2943-9092-155C3CE16DE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5"/>
          <p:cNvSpPr txBox="1">
            <a:spLocks noChangeArrowheads="1"/>
          </p:cNvSpPr>
          <p:nvPr userDrawn="1"/>
        </p:nvSpPr>
        <p:spPr bwMode="auto">
          <a:xfrm>
            <a:off x="2438400" y="76200"/>
            <a:ext cx="4648200" cy="304800"/>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1400">
                <a:solidFill>
                  <a:srgbClr val="FF0000"/>
                </a:solidFill>
                <a:latin typeface="Arial" pitchFamily="-112" charset="0"/>
              </a:rPr>
              <a:t>NHSC OTKP Workshop Pasadena, CA 18/19 July 2007</a:t>
            </a:r>
            <a:endParaRPr lang="en-US" sz="1400">
              <a:latin typeface="Arial" pitchFamily="-112"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C60DAA89-3A58-7149-81FE-5E4D4707FC5A}" type="datetime1">
              <a:rPr lang="en-US"/>
              <a:pPr>
                <a:defRPr/>
              </a:pPr>
              <a:t>6/17/11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D92D12-03E8-4A45-BBA0-A72E102C0F1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D1A823-93DC-B94D-9DD2-9B628B288994}" type="datetime1">
              <a:rPr lang="en-US"/>
              <a:pPr>
                <a:defRPr/>
              </a:pPr>
              <a:t>6/17/11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&lt;Latter&gt; (2007)</a:t>
            </a:r>
          </a:p>
        </p:txBody>
      </p:sp>
      <p:sp>
        <p:nvSpPr>
          <p:cNvPr id="6" name="Slide Number Placeholder 5"/>
          <p:cNvSpPr>
            <a:spLocks noGrp="1"/>
          </p:cNvSpPr>
          <p:nvPr>
            <p:ph type="sldNum" sz="quarter" idx="12"/>
          </p:nvPr>
        </p:nvSpPr>
        <p:spPr/>
        <p:txBody>
          <a:bodyPr/>
          <a:lstStyle>
            <a:lvl1pPr>
              <a:defRPr/>
            </a:lvl1pPr>
          </a:lstStyle>
          <a:p>
            <a:pPr>
              <a:defRPr/>
            </a:pPr>
            <a:fld id="{C4AD08B8-457E-8745-9FAE-9A75F342522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A6CE90-B116-EB4C-A6CD-0A0A767FFDF6}" type="datetime1">
              <a:rPr lang="en-US"/>
              <a:pPr>
                <a:defRPr/>
              </a:pPr>
              <a:t>6/17/11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&lt;Latter&gt; (2007)</a:t>
            </a:r>
          </a:p>
        </p:txBody>
      </p:sp>
      <p:sp>
        <p:nvSpPr>
          <p:cNvPr id="6" name="Slide Number Placeholder 5"/>
          <p:cNvSpPr>
            <a:spLocks noGrp="1"/>
          </p:cNvSpPr>
          <p:nvPr>
            <p:ph type="sldNum" sz="quarter" idx="12"/>
          </p:nvPr>
        </p:nvSpPr>
        <p:spPr/>
        <p:txBody>
          <a:bodyPr/>
          <a:lstStyle>
            <a:lvl1pPr>
              <a:defRPr/>
            </a:lvl1pPr>
          </a:lstStyle>
          <a:p>
            <a:pPr>
              <a:defRPr/>
            </a:pPr>
            <a:fld id="{B34F1B63-0295-B445-A688-F5895E2A29F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2B2818-5365-934F-8E88-2667CD62C153}" type="datetime1">
              <a:rPr lang="en-US"/>
              <a:pPr>
                <a:defRPr/>
              </a:pPr>
              <a:t>6/17/11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&lt;Latter&gt; (2007)</a:t>
            </a:r>
          </a:p>
        </p:txBody>
      </p:sp>
      <p:sp>
        <p:nvSpPr>
          <p:cNvPr id="7" name="Slide Number Placeholder 5"/>
          <p:cNvSpPr>
            <a:spLocks noGrp="1"/>
          </p:cNvSpPr>
          <p:nvPr>
            <p:ph type="sldNum" sz="quarter" idx="12"/>
          </p:nvPr>
        </p:nvSpPr>
        <p:spPr/>
        <p:txBody>
          <a:bodyPr/>
          <a:lstStyle>
            <a:lvl1pPr>
              <a:defRPr/>
            </a:lvl1pPr>
          </a:lstStyle>
          <a:p>
            <a:pPr>
              <a:defRPr/>
            </a:pPr>
            <a:fld id="{3269BB89-84C9-B148-952D-F59054BD25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7CF699-9A8A-6948-B40E-C29682955B34}" type="datetime1">
              <a:rPr lang="en-US"/>
              <a:pPr>
                <a:defRPr/>
              </a:pPr>
              <a:t>6/17/11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&lt;Latter&gt; (2007)</a:t>
            </a:r>
          </a:p>
        </p:txBody>
      </p:sp>
      <p:sp>
        <p:nvSpPr>
          <p:cNvPr id="9" name="Slide Number Placeholder 5"/>
          <p:cNvSpPr>
            <a:spLocks noGrp="1"/>
          </p:cNvSpPr>
          <p:nvPr>
            <p:ph type="sldNum" sz="quarter" idx="12"/>
          </p:nvPr>
        </p:nvSpPr>
        <p:spPr/>
        <p:txBody>
          <a:bodyPr/>
          <a:lstStyle>
            <a:lvl1pPr>
              <a:defRPr/>
            </a:lvl1pPr>
          </a:lstStyle>
          <a:p>
            <a:pPr>
              <a:defRPr/>
            </a:pPr>
            <a:fld id="{FAC1CDEA-96EE-0E4F-A058-32462C3B856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F7ADEA-7549-9649-95B6-C3203388DB96}" type="datetime1">
              <a:rPr lang="en-US"/>
              <a:pPr>
                <a:defRPr/>
              </a:pPr>
              <a:t>6/17/11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&lt;Latter&gt; (2007)</a:t>
            </a:r>
          </a:p>
        </p:txBody>
      </p:sp>
      <p:sp>
        <p:nvSpPr>
          <p:cNvPr id="5" name="Slide Number Placeholder 5"/>
          <p:cNvSpPr>
            <a:spLocks noGrp="1"/>
          </p:cNvSpPr>
          <p:nvPr>
            <p:ph type="sldNum" sz="quarter" idx="12"/>
          </p:nvPr>
        </p:nvSpPr>
        <p:spPr/>
        <p:txBody>
          <a:bodyPr/>
          <a:lstStyle>
            <a:lvl1pPr>
              <a:defRPr/>
            </a:lvl1pPr>
          </a:lstStyle>
          <a:p>
            <a:pPr>
              <a:defRPr/>
            </a:pPr>
            <a:fld id="{681BF6AB-3DC0-5447-8F8A-51C8DC23D26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18CC79-63D5-D048-BC51-D362A62796B2}" type="datetime1">
              <a:rPr lang="en-US"/>
              <a:pPr>
                <a:defRPr/>
              </a:pPr>
              <a:t>6/17/11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&lt;Latter&gt; (2007)</a:t>
            </a:r>
          </a:p>
        </p:txBody>
      </p:sp>
      <p:sp>
        <p:nvSpPr>
          <p:cNvPr id="4" name="Slide Number Placeholder 5"/>
          <p:cNvSpPr>
            <a:spLocks noGrp="1"/>
          </p:cNvSpPr>
          <p:nvPr>
            <p:ph type="sldNum" sz="quarter" idx="12"/>
          </p:nvPr>
        </p:nvSpPr>
        <p:spPr/>
        <p:txBody>
          <a:bodyPr/>
          <a:lstStyle>
            <a:lvl1pPr>
              <a:defRPr/>
            </a:lvl1pPr>
          </a:lstStyle>
          <a:p>
            <a:pPr>
              <a:defRPr/>
            </a:pPr>
            <a:fld id="{AFF71A6A-CAC9-404F-A624-4BCE07C6447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5DBDC8-DD52-3443-8FC0-22B31B28044C}" type="datetime1">
              <a:rPr lang="en-US"/>
              <a:pPr>
                <a:defRPr/>
              </a:pPr>
              <a:t>6/17/11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&lt;Latter&gt; (2007)</a:t>
            </a:r>
          </a:p>
        </p:txBody>
      </p:sp>
      <p:sp>
        <p:nvSpPr>
          <p:cNvPr id="7" name="Slide Number Placeholder 5"/>
          <p:cNvSpPr>
            <a:spLocks noGrp="1"/>
          </p:cNvSpPr>
          <p:nvPr>
            <p:ph type="sldNum" sz="quarter" idx="12"/>
          </p:nvPr>
        </p:nvSpPr>
        <p:spPr/>
        <p:txBody>
          <a:bodyPr/>
          <a:lstStyle>
            <a:lvl1pPr>
              <a:defRPr/>
            </a:lvl1pPr>
          </a:lstStyle>
          <a:p>
            <a:pPr>
              <a:defRPr/>
            </a:pPr>
            <a:fld id="{B57E7E8C-FD88-C446-A1D3-0FFB70F4143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F10E84-6F23-EF4C-B43C-43E73F3A2F5B}" type="datetime1">
              <a:rPr lang="en-US"/>
              <a:pPr>
                <a:defRPr/>
              </a:pPr>
              <a:t>6/17/11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&lt;Latter&gt; (2007)</a:t>
            </a:r>
          </a:p>
        </p:txBody>
      </p:sp>
      <p:sp>
        <p:nvSpPr>
          <p:cNvPr id="7" name="Slide Number Placeholder 5"/>
          <p:cNvSpPr>
            <a:spLocks noGrp="1"/>
          </p:cNvSpPr>
          <p:nvPr>
            <p:ph type="sldNum" sz="quarter" idx="12"/>
          </p:nvPr>
        </p:nvSpPr>
        <p:spPr/>
        <p:txBody>
          <a:bodyPr/>
          <a:lstStyle>
            <a:lvl1pPr>
              <a:defRPr/>
            </a:lvl1pPr>
          </a:lstStyle>
          <a:p>
            <a:pPr>
              <a:defRPr/>
            </a:pPr>
            <a:fld id="{DFE6FDD6-B053-3E46-A59A-E40398B1E9C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71B43E-100E-E940-BBA4-7CB5210E4C7D}" type="datetime1">
              <a:rPr lang="en-US"/>
              <a:pPr>
                <a:defRPr/>
              </a:pPr>
              <a:t>6/17/11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&lt;Latter&gt; (2007)</a:t>
            </a:r>
          </a:p>
        </p:txBody>
      </p:sp>
      <p:sp>
        <p:nvSpPr>
          <p:cNvPr id="6" name="Slide Number Placeholder 5"/>
          <p:cNvSpPr>
            <a:spLocks noGrp="1"/>
          </p:cNvSpPr>
          <p:nvPr>
            <p:ph type="sldNum" sz="quarter" idx="12"/>
          </p:nvPr>
        </p:nvSpPr>
        <p:spPr/>
        <p:txBody>
          <a:bodyPr/>
          <a:lstStyle>
            <a:lvl1pPr>
              <a:defRPr/>
            </a:lvl1pPr>
          </a:lstStyle>
          <a:p>
            <a:pPr>
              <a:defRPr/>
            </a:pPr>
            <a:fld id="{85166BAE-0303-2A43-A45D-CF3101B6A79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FB047B-E8D7-5A42-B281-D300A76C8FFA}" type="datetime1">
              <a:rPr lang="en-US"/>
              <a:pPr>
                <a:defRPr/>
              </a:pPr>
              <a:t>6/17/11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&lt;Latter&gt; (2007)</a:t>
            </a:r>
          </a:p>
        </p:txBody>
      </p:sp>
      <p:sp>
        <p:nvSpPr>
          <p:cNvPr id="6" name="Slide Number Placeholder 5"/>
          <p:cNvSpPr>
            <a:spLocks noGrp="1"/>
          </p:cNvSpPr>
          <p:nvPr>
            <p:ph type="sldNum" sz="quarter" idx="12"/>
          </p:nvPr>
        </p:nvSpPr>
        <p:spPr/>
        <p:txBody>
          <a:bodyPr/>
          <a:lstStyle>
            <a:lvl1pPr>
              <a:defRPr/>
            </a:lvl1pPr>
          </a:lstStyle>
          <a:p>
            <a:pPr>
              <a:defRPr/>
            </a:pPr>
            <a:fld id="{EA63775C-A23F-3E48-AD31-DAFF68F67D8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095500" y="274638"/>
            <a:ext cx="4953000" cy="7159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endParaRPr lang="en-US" noProof="0" smtClean="0"/>
          </a:p>
        </p:txBody>
      </p:sp>
      <p:sp>
        <p:nvSpPr>
          <p:cNvPr id="4" name="Footer Placeholder 3"/>
          <p:cNvSpPr>
            <a:spLocks noGrp="1"/>
          </p:cNvSpPr>
          <p:nvPr>
            <p:ph type="ftr" sz="quarter" idx="10"/>
          </p:nvPr>
        </p:nvSpPr>
        <p:spPr>
          <a:xfrm>
            <a:off x="6248400" y="6381750"/>
            <a:ext cx="2895600" cy="476250"/>
          </a:xfrm>
        </p:spPr>
        <p:txBody>
          <a:bodyPr/>
          <a:lstStyle>
            <a:lvl1pPr>
              <a:defRPr/>
            </a:lvl1pPr>
          </a:lstStyle>
          <a:p>
            <a:pPr>
              <a:defRPr/>
            </a:pPr>
            <a:r>
              <a:rPr lang="en-US"/>
              <a:t>&lt;Latter&gt; (2007)</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ftr" sz="quarter" idx="10"/>
          </p:nvPr>
        </p:nvSpPr>
        <p:spPr>
          <a:ln/>
        </p:spPr>
        <p:txBody>
          <a:bodyPr/>
          <a:lstStyle>
            <a:lvl1pPr>
              <a:defRPr/>
            </a:lvl1pPr>
          </a:lstStyle>
          <a:p>
            <a:pPr>
              <a:defRPr/>
            </a:pPr>
            <a:r>
              <a:rPr lang="en-US"/>
              <a:t>&lt;Latter&gt; (2007)</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jpeg"/><Relationship Id="rId18" Type="http://schemas.openxmlformats.org/officeDocument/2006/relationships/image" Target="../media/image3.png"/><Relationship Id="rId19"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20" Type="http://schemas.openxmlformats.org/officeDocument/2006/relationships/image" Target="../media/image12.png"/><Relationship Id="rId21" Type="http://schemas.openxmlformats.org/officeDocument/2006/relationships/image" Target="../media/image13.png"/><Relationship Id="rId10" Type="http://schemas.openxmlformats.org/officeDocument/2006/relationships/slideLayout" Target="../slideLayouts/slideLayout24.xml"/><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5.jpeg"/><Relationship Id="rId14" Type="http://schemas.openxmlformats.org/officeDocument/2006/relationships/image" Target="../media/image6.png"/><Relationship Id="rId15" Type="http://schemas.openxmlformats.org/officeDocument/2006/relationships/image" Target="../media/image7.png"/><Relationship Id="rId16" Type="http://schemas.openxmlformats.org/officeDocument/2006/relationships/image" Target="../media/image8.jpeg"/><Relationship Id="rId17" Type="http://schemas.openxmlformats.org/officeDocument/2006/relationships/image" Target="../media/image9.jpeg"/><Relationship Id="rId18" Type="http://schemas.openxmlformats.org/officeDocument/2006/relationships/image" Target="../media/image10.jpeg"/><Relationship Id="rId19" Type="http://schemas.openxmlformats.org/officeDocument/2006/relationships/image" Target="../media/image11.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theme" Target="../theme/theme3.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19" name="Rectangle 3"/>
          <p:cNvSpPr>
            <a:spLocks noChangeArrowheads="1"/>
          </p:cNvSpPr>
          <p:nvPr/>
        </p:nvSpPr>
        <p:spPr bwMode="auto">
          <a:xfrm>
            <a:off x="771525" y="1162050"/>
            <a:ext cx="7758113" cy="4292600"/>
          </a:xfrm>
          <a:prstGeom prst="rect">
            <a:avLst/>
          </a:prstGeom>
          <a:noFill/>
          <a:ln w="12700">
            <a:noFill/>
            <a:miter lim="800000"/>
            <a:headEnd/>
            <a:tailEnd/>
          </a:ln>
          <a:effectLst/>
        </p:spPr>
        <p:txBody>
          <a:bodyPr lIns="81204" tIns="39889" rIns="81204" bIns="39889">
            <a:prstTxWarp prst="textNoShape">
              <a:avLst/>
            </a:prstTxWarp>
          </a:bodyPr>
          <a:lstStyle/>
          <a:p>
            <a:pPr marL="307975" indent="-307975" defTabSz="820738">
              <a:spcBef>
                <a:spcPct val="20000"/>
              </a:spcBef>
              <a:defRPr/>
            </a:pPr>
            <a:r>
              <a:rPr lang="en-US" sz="2900">
                <a:latin typeface="Franklin Gothic Book" pitchFamily="-112" charset="0"/>
              </a:rPr>
              <a:t>  </a:t>
            </a:r>
          </a:p>
        </p:txBody>
      </p:sp>
      <p:sp>
        <p:nvSpPr>
          <p:cNvPr id="9220" name="Rectangle 4"/>
          <p:cNvSpPr>
            <a:spLocks noChangeArrowheads="1"/>
          </p:cNvSpPr>
          <p:nvPr/>
        </p:nvSpPr>
        <p:spPr bwMode="auto">
          <a:xfrm>
            <a:off x="7443788" y="5637213"/>
            <a:ext cx="642937" cy="403225"/>
          </a:xfrm>
          <a:prstGeom prst="rect">
            <a:avLst/>
          </a:prstGeom>
          <a:noFill/>
          <a:ln w="12700">
            <a:noFill/>
            <a:miter lim="800000"/>
            <a:headEnd/>
            <a:tailEnd/>
          </a:ln>
          <a:effectLst/>
        </p:spPr>
        <p:txBody>
          <a:bodyPr wrap="none" anchor="ctr">
            <a:prstTxWarp prst="textNoShape">
              <a:avLst/>
            </a:prstTxWarp>
          </a:bodyPr>
          <a:lstStyle/>
          <a:p>
            <a:pPr>
              <a:defRPr/>
            </a:pPr>
            <a:endParaRPr lang="en-US">
              <a:latin typeface="Arial" pitchFamily="-112" charset="0"/>
            </a:endParaRPr>
          </a:p>
        </p:txBody>
      </p:sp>
      <p:sp>
        <p:nvSpPr>
          <p:cNvPr id="9221" name="Line 5"/>
          <p:cNvSpPr>
            <a:spLocks noChangeShapeType="1"/>
          </p:cNvSpPr>
          <p:nvPr userDrawn="1"/>
        </p:nvSpPr>
        <p:spPr bwMode="auto">
          <a:xfrm>
            <a:off x="1557338" y="1066800"/>
            <a:ext cx="6367462" cy="0"/>
          </a:xfrm>
          <a:prstGeom prst="line">
            <a:avLst/>
          </a:prstGeom>
          <a:noFill/>
          <a:ln w="25400">
            <a:solidFill>
              <a:srgbClr val="043968"/>
            </a:solidFill>
            <a:round/>
            <a:headEnd/>
            <a:tailEnd/>
          </a:ln>
          <a:effectLst/>
        </p:spPr>
        <p:txBody>
          <a:bodyPr lIns="72872" tIns="35796" rIns="72872" bIns="35796">
            <a:prstTxWarp prst="textNoShape">
              <a:avLst/>
            </a:prstTxWarp>
            <a:spAutoFit/>
          </a:bodyPr>
          <a:lstStyle/>
          <a:p>
            <a:pPr>
              <a:defRPr/>
            </a:pPr>
            <a:endParaRPr lang="en-US">
              <a:latin typeface="Arial" pitchFamily="-108" charset="0"/>
            </a:endParaRPr>
          </a:p>
        </p:txBody>
      </p:sp>
      <p:pic>
        <p:nvPicPr>
          <p:cNvPr id="1030" name="Picture 6"/>
          <p:cNvPicPr>
            <a:picLocks noChangeAspect="1" noChangeArrowheads="1"/>
          </p:cNvPicPr>
          <p:nvPr userDrawn="1"/>
        </p:nvPicPr>
        <p:blipFill>
          <a:blip r:embed="rId16"/>
          <a:srcRect/>
          <a:stretch>
            <a:fillRect/>
          </a:stretch>
        </p:blipFill>
        <p:spPr bwMode="auto">
          <a:xfrm>
            <a:off x="152400" y="152400"/>
            <a:ext cx="725488" cy="609600"/>
          </a:xfrm>
          <a:prstGeom prst="rect">
            <a:avLst/>
          </a:prstGeom>
          <a:noFill/>
          <a:ln w="12700">
            <a:noFill/>
            <a:miter lim="800000"/>
            <a:headEnd/>
            <a:tailEnd/>
          </a:ln>
        </p:spPr>
      </p:pic>
      <p:grpSp>
        <p:nvGrpSpPr>
          <p:cNvPr id="1031" name="Group 7"/>
          <p:cNvGrpSpPr>
            <a:grpSpLocks/>
          </p:cNvGrpSpPr>
          <p:nvPr/>
        </p:nvGrpSpPr>
        <p:grpSpPr bwMode="auto">
          <a:xfrm>
            <a:off x="3243263" y="6450013"/>
            <a:ext cx="2657475" cy="47625"/>
            <a:chOff x="2680" y="4596"/>
            <a:chExt cx="1841" cy="34"/>
          </a:xfrm>
        </p:grpSpPr>
        <p:sp>
          <p:nvSpPr>
            <p:cNvPr id="9224" name="Line 8"/>
            <p:cNvSpPr>
              <a:spLocks noChangeShapeType="1"/>
            </p:cNvSpPr>
            <p:nvPr/>
          </p:nvSpPr>
          <p:spPr bwMode="auto">
            <a:xfrm>
              <a:off x="2762" y="4596"/>
              <a:ext cx="1759" cy="0"/>
            </a:xfrm>
            <a:prstGeom prst="line">
              <a:avLst/>
            </a:prstGeom>
            <a:noFill/>
            <a:ln w="25400">
              <a:solidFill>
                <a:srgbClr val="043968"/>
              </a:solidFill>
              <a:round/>
              <a:headEnd/>
              <a:tailEnd/>
            </a:ln>
            <a:effectLst/>
          </p:spPr>
          <p:txBody>
            <a:bodyPr lIns="72872" tIns="35796" rIns="72872" bIns="35796">
              <a:prstTxWarp prst="textNoShape">
                <a:avLst/>
              </a:prstTxWarp>
              <a:spAutoFit/>
            </a:bodyPr>
            <a:lstStyle/>
            <a:p>
              <a:pPr>
                <a:defRPr/>
              </a:pPr>
              <a:endParaRPr lang="en-US">
                <a:latin typeface="Arial" pitchFamily="-108" charset="0"/>
              </a:endParaRPr>
            </a:p>
          </p:txBody>
        </p:sp>
        <p:sp>
          <p:nvSpPr>
            <p:cNvPr id="9225" name="Line 9"/>
            <p:cNvSpPr>
              <a:spLocks noChangeShapeType="1"/>
            </p:cNvSpPr>
            <p:nvPr/>
          </p:nvSpPr>
          <p:spPr bwMode="auto">
            <a:xfrm>
              <a:off x="2680" y="4630"/>
              <a:ext cx="1759" cy="0"/>
            </a:xfrm>
            <a:prstGeom prst="line">
              <a:avLst/>
            </a:prstGeom>
            <a:noFill/>
            <a:ln w="25400">
              <a:solidFill>
                <a:srgbClr val="043968"/>
              </a:solidFill>
              <a:round/>
              <a:headEnd/>
              <a:tailEnd/>
            </a:ln>
            <a:effectLst/>
          </p:spPr>
          <p:txBody>
            <a:bodyPr lIns="72872" tIns="35796" rIns="72872" bIns="35796">
              <a:prstTxWarp prst="textNoShape">
                <a:avLst/>
              </a:prstTxWarp>
              <a:spAutoFit/>
            </a:bodyPr>
            <a:lstStyle/>
            <a:p>
              <a:pPr>
                <a:defRPr/>
              </a:pPr>
              <a:endParaRPr lang="en-US">
                <a:latin typeface="Arial" pitchFamily="-108" charset="0"/>
              </a:endParaRPr>
            </a:p>
          </p:txBody>
        </p:sp>
      </p:grpSp>
      <p:sp>
        <p:nvSpPr>
          <p:cNvPr id="9226" name="Text Box 10"/>
          <p:cNvSpPr txBox="1">
            <a:spLocks noChangeArrowheads="1"/>
          </p:cNvSpPr>
          <p:nvPr/>
        </p:nvSpPr>
        <p:spPr bwMode="auto">
          <a:xfrm>
            <a:off x="746125" y="6303963"/>
            <a:ext cx="166688" cy="271462"/>
          </a:xfrm>
          <a:prstGeom prst="rect">
            <a:avLst/>
          </a:prstGeom>
          <a:noFill/>
          <a:ln w="9525">
            <a:noFill/>
            <a:miter lim="800000"/>
            <a:headEnd/>
            <a:tailEnd/>
          </a:ln>
          <a:effectLst/>
        </p:spPr>
        <p:txBody>
          <a:bodyPr lIns="72872" tIns="35796" rIns="72872" bIns="35796">
            <a:prstTxWarp prst="textNoShape">
              <a:avLst/>
            </a:prstTxWarp>
            <a:spAutoFit/>
          </a:bodyPr>
          <a:lstStyle/>
          <a:p>
            <a:pPr algn="ctr" defTabSz="820738" eaLnBrk="0" hangingPunct="0">
              <a:defRPr/>
            </a:pPr>
            <a:endParaRPr lang="en-US" sz="1300">
              <a:latin typeface="Franklin Gothic Demi" pitchFamily="34" charset="0"/>
            </a:endParaRPr>
          </a:p>
        </p:txBody>
      </p:sp>
      <p:sp>
        <p:nvSpPr>
          <p:cNvPr id="9227" name="Rectangle 11"/>
          <p:cNvSpPr>
            <a:spLocks noChangeArrowheads="1"/>
          </p:cNvSpPr>
          <p:nvPr/>
        </p:nvSpPr>
        <p:spPr bwMode="auto">
          <a:xfrm>
            <a:off x="203200" y="6510338"/>
            <a:ext cx="1776413" cy="247650"/>
          </a:xfrm>
          <a:prstGeom prst="rect">
            <a:avLst/>
          </a:prstGeom>
          <a:noFill/>
          <a:ln w="12700">
            <a:noFill/>
            <a:miter lim="800000"/>
            <a:headEnd/>
            <a:tailEnd/>
          </a:ln>
          <a:effectLst/>
        </p:spPr>
        <p:txBody>
          <a:bodyPr lIns="81203" tIns="39889" rIns="81203" bIns="39889">
            <a:prstTxWarp prst="textNoShape">
              <a:avLst/>
            </a:prstTxWarp>
            <a:spAutoFit/>
          </a:bodyPr>
          <a:lstStyle/>
          <a:p>
            <a:pPr defTabSz="820738" eaLnBrk="0" hangingPunct="0">
              <a:defRPr/>
            </a:pPr>
            <a:r>
              <a:rPr lang="en-US" sz="1100">
                <a:solidFill>
                  <a:srgbClr val="081D58"/>
                </a:solidFill>
                <a:latin typeface="Franklin Gothic Demi" pitchFamily="34" charset="0"/>
              </a:rPr>
              <a:t>WBL  - </a:t>
            </a:r>
            <a:fld id="{E8AC39A0-17EF-2345-BA85-1DCCE8D7DD2A}" type="slidenum">
              <a:rPr lang="en-US" sz="1100">
                <a:solidFill>
                  <a:srgbClr val="081D58"/>
                </a:solidFill>
                <a:latin typeface="Franklin Gothic Demi" pitchFamily="34" charset="0"/>
              </a:rPr>
              <a:pPr defTabSz="820738" eaLnBrk="0" hangingPunct="0">
                <a:defRPr/>
              </a:pPr>
              <a:t>‹#›</a:t>
            </a:fld>
            <a:endParaRPr lang="en-US" sz="1100">
              <a:solidFill>
                <a:srgbClr val="081D58"/>
              </a:solidFill>
              <a:latin typeface="Franklin Gothic Demi" pitchFamily="34" charset="0"/>
            </a:endParaRPr>
          </a:p>
        </p:txBody>
      </p:sp>
      <p:pic>
        <p:nvPicPr>
          <p:cNvPr id="1034" name="Picture 12" descr="herschel_logo"/>
          <p:cNvPicPr>
            <a:picLocks noChangeAspect="1" noChangeArrowheads="1"/>
          </p:cNvPicPr>
          <p:nvPr userDrawn="1"/>
        </p:nvPicPr>
        <p:blipFill>
          <a:blip r:embed="rId17"/>
          <a:srcRect/>
          <a:stretch>
            <a:fillRect/>
          </a:stretch>
        </p:blipFill>
        <p:spPr bwMode="auto">
          <a:xfrm>
            <a:off x="914400" y="0"/>
            <a:ext cx="952500" cy="952500"/>
          </a:xfrm>
          <a:prstGeom prst="rect">
            <a:avLst/>
          </a:prstGeom>
          <a:noFill/>
          <a:ln w="9525">
            <a:noFill/>
            <a:miter lim="800000"/>
            <a:headEnd/>
            <a:tailEnd/>
          </a:ln>
        </p:spPr>
      </p:pic>
      <p:pic>
        <p:nvPicPr>
          <p:cNvPr id="1035" name="Picture 13"/>
          <p:cNvPicPr>
            <a:picLocks noChangeAspect="1" noChangeArrowheads="1"/>
          </p:cNvPicPr>
          <p:nvPr userDrawn="1"/>
        </p:nvPicPr>
        <p:blipFill>
          <a:blip r:embed="rId18"/>
          <a:srcRect/>
          <a:stretch>
            <a:fillRect/>
          </a:stretch>
        </p:blipFill>
        <p:spPr bwMode="auto">
          <a:xfrm>
            <a:off x="7620000" y="11113"/>
            <a:ext cx="1390650" cy="750887"/>
          </a:xfrm>
          <a:prstGeom prst="rect">
            <a:avLst/>
          </a:prstGeom>
          <a:noFill/>
          <a:ln w="9525">
            <a:noFill/>
            <a:miter lim="800000"/>
            <a:headEnd/>
            <a:tailEnd/>
          </a:ln>
        </p:spPr>
      </p:pic>
      <p:sp>
        <p:nvSpPr>
          <p:cNvPr id="9230" name="Line 14"/>
          <p:cNvSpPr>
            <a:spLocks noChangeShapeType="1"/>
          </p:cNvSpPr>
          <p:nvPr userDrawn="1"/>
        </p:nvSpPr>
        <p:spPr bwMode="auto">
          <a:xfrm>
            <a:off x="1600200" y="990600"/>
            <a:ext cx="6372225" cy="0"/>
          </a:xfrm>
          <a:prstGeom prst="line">
            <a:avLst/>
          </a:prstGeom>
          <a:noFill/>
          <a:ln w="25400">
            <a:solidFill>
              <a:srgbClr val="043968"/>
            </a:solidFill>
            <a:round/>
            <a:headEnd/>
            <a:tailEnd/>
          </a:ln>
          <a:effectLst/>
        </p:spPr>
        <p:txBody>
          <a:bodyPr lIns="72872" tIns="35796" rIns="72872" bIns="35796">
            <a:prstTxWarp prst="textNoShape">
              <a:avLst/>
            </a:prstTxWarp>
            <a:spAutoFit/>
          </a:bodyPr>
          <a:lstStyle/>
          <a:p>
            <a:pPr>
              <a:defRPr/>
            </a:pPr>
            <a:endParaRPr lang="en-US">
              <a:latin typeface="Arial" pitchFamily="-108" charset="0"/>
            </a:endParaRPr>
          </a:p>
        </p:txBody>
      </p:sp>
      <p:sp>
        <p:nvSpPr>
          <p:cNvPr id="9231" name="Text Box 15"/>
          <p:cNvSpPr txBox="1">
            <a:spLocks noChangeArrowheads="1"/>
          </p:cNvSpPr>
          <p:nvPr userDrawn="1"/>
        </p:nvSpPr>
        <p:spPr bwMode="auto">
          <a:xfrm>
            <a:off x="2362200" y="0"/>
            <a:ext cx="4648200" cy="304800"/>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1400">
                <a:latin typeface="Arial" pitchFamily="-112" charset="0"/>
              </a:rPr>
              <a:t>NHSC OTKP Workshop Pasadena, CA 18/19 July 2007</a:t>
            </a:r>
          </a:p>
        </p:txBody>
      </p:sp>
      <p:pic>
        <p:nvPicPr>
          <p:cNvPr id="1038" name="Picture 16" descr="NHSC4Ken"/>
          <p:cNvPicPr>
            <a:picLocks noChangeAspect="1" noChangeArrowheads="1"/>
          </p:cNvPicPr>
          <p:nvPr userDrawn="1"/>
        </p:nvPicPr>
        <p:blipFill>
          <a:blip r:embed="rId19"/>
          <a:srcRect/>
          <a:stretch>
            <a:fillRect/>
          </a:stretch>
        </p:blipFill>
        <p:spPr bwMode="auto">
          <a:xfrm>
            <a:off x="4025900" y="6172200"/>
            <a:ext cx="1079500" cy="593725"/>
          </a:xfrm>
          <a:prstGeom prst="rect">
            <a:avLst/>
          </a:prstGeom>
          <a:noFill/>
          <a:ln w="9525">
            <a:noFill/>
            <a:miter lim="800000"/>
            <a:headEnd/>
            <a:tailEnd/>
          </a:ln>
        </p:spPr>
      </p:pic>
      <p:sp>
        <p:nvSpPr>
          <p:cNvPr id="1039" name="Rectangle 17"/>
          <p:cNvSpPr>
            <a:spLocks noGrp="1" noChangeArrowheads="1"/>
          </p:cNvSpPr>
          <p:nvPr>
            <p:ph type="title"/>
          </p:nvPr>
        </p:nvSpPr>
        <p:spPr bwMode="auto">
          <a:xfrm>
            <a:off x="2095500" y="274638"/>
            <a:ext cx="49530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34" name="Rectangle 18"/>
          <p:cNvSpPr>
            <a:spLocks noGrp="1" noChangeArrowheads="1"/>
          </p:cNvSpPr>
          <p:nvPr>
            <p:ph type="ftr" sz="quarter" idx="3"/>
          </p:nvPr>
        </p:nvSpPr>
        <p:spPr bwMode="auto">
          <a:xfrm>
            <a:off x="62484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defRPr>
            </a:lvl1pPr>
          </a:lstStyle>
          <a:p>
            <a:pPr>
              <a:defRPr/>
            </a:pPr>
            <a:r>
              <a:rPr lang="en-US"/>
              <a:t>&lt;Latter&gt; (2007)</a:t>
            </a:r>
          </a:p>
        </p:txBody>
      </p:sp>
    </p:spTree>
  </p:cSld>
  <p:clrMap bg1="lt1" tx1="dk1" bg2="lt2" tx2="dk2" accent1="accent1" accent2="accent2" accent3="accent3" accent4="accent4" accent5="accent5" accent6="accent6" hlink="hlink" folHlink="folHlink"/>
  <p:sldLayoutIdLst>
    <p:sldLayoutId id="2147484882"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 id="2147484860" r:id="rId14"/>
  </p:sldLayoutIdLst>
  <p:hf sldNum="0" hdr="0" dt="0"/>
  <p:txStyles>
    <p:titleStyle>
      <a:lvl1pPr algn="ctr" rtl="0" eaLnBrk="0" fontAlgn="base" hangingPunct="0">
        <a:spcBef>
          <a:spcPct val="0"/>
        </a:spcBef>
        <a:spcAft>
          <a:spcPct val="0"/>
        </a:spcAft>
        <a:defRPr sz="2900">
          <a:solidFill>
            <a:srgbClr val="800000"/>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900">
          <a:solidFill>
            <a:srgbClr val="800000"/>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900">
          <a:solidFill>
            <a:srgbClr val="800000"/>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900">
          <a:solidFill>
            <a:srgbClr val="800000"/>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900">
          <a:solidFill>
            <a:srgbClr val="800000"/>
          </a:solidFill>
          <a:latin typeface="Times New Roman" pitchFamily="-108" charset="0"/>
          <a:ea typeface="ＭＳ Ｐゴシック" pitchFamily="-108" charset="-128"/>
          <a:cs typeface="ＭＳ Ｐゴシック" pitchFamily="-108" charset="-128"/>
        </a:defRPr>
      </a:lvl5pPr>
      <a:lvl6pPr marL="457200" algn="ctr" rtl="0" fontAlgn="base">
        <a:spcBef>
          <a:spcPct val="0"/>
        </a:spcBef>
        <a:spcAft>
          <a:spcPct val="0"/>
        </a:spcAft>
        <a:defRPr sz="2900">
          <a:solidFill>
            <a:srgbClr val="800000"/>
          </a:solidFill>
          <a:latin typeface="Times New Roman" pitchFamily="-108" charset="0"/>
        </a:defRPr>
      </a:lvl6pPr>
      <a:lvl7pPr marL="914400" algn="ctr" rtl="0" fontAlgn="base">
        <a:spcBef>
          <a:spcPct val="0"/>
        </a:spcBef>
        <a:spcAft>
          <a:spcPct val="0"/>
        </a:spcAft>
        <a:defRPr sz="2900">
          <a:solidFill>
            <a:srgbClr val="800000"/>
          </a:solidFill>
          <a:latin typeface="Times New Roman" pitchFamily="-108" charset="0"/>
        </a:defRPr>
      </a:lvl7pPr>
      <a:lvl8pPr marL="1371600" algn="ctr" rtl="0" fontAlgn="base">
        <a:spcBef>
          <a:spcPct val="0"/>
        </a:spcBef>
        <a:spcAft>
          <a:spcPct val="0"/>
        </a:spcAft>
        <a:defRPr sz="2900">
          <a:solidFill>
            <a:srgbClr val="800000"/>
          </a:solidFill>
          <a:latin typeface="Times New Roman" pitchFamily="-108" charset="0"/>
        </a:defRPr>
      </a:lvl8pPr>
      <a:lvl9pPr marL="1828800" algn="ctr" rtl="0" fontAlgn="base">
        <a:spcBef>
          <a:spcPct val="0"/>
        </a:spcBef>
        <a:spcAft>
          <a:spcPct val="0"/>
        </a:spcAft>
        <a:defRPr sz="2900">
          <a:solidFill>
            <a:srgbClr val="800000"/>
          </a:solidFill>
          <a:latin typeface="Times New Roman" pitchFamily="-108" charset="0"/>
        </a:defRPr>
      </a:lvl9pPr>
    </p:titleStyle>
    <p:bodyStyle>
      <a:lvl1pPr marL="307975" indent="-307975" algn="l" defTabSz="820738" rtl="0" eaLnBrk="0" fontAlgn="base" hangingPunct="0">
        <a:spcBef>
          <a:spcPct val="20000"/>
        </a:spcBef>
        <a:spcAft>
          <a:spcPct val="0"/>
        </a:spcAft>
        <a:defRPr sz="2900">
          <a:solidFill>
            <a:schemeClr val="tx1"/>
          </a:solidFill>
          <a:latin typeface="+mn-lt"/>
          <a:ea typeface="ＭＳ Ｐゴシック" pitchFamily="-108" charset="-128"/>
          <a:cs typeface="ＭＳ Ｐゴシック" pitchFamily="-108" charset="-128"/>
        </a:defRPr>
      </a:lvl1pPr>
      <a:lvl2pPr marL="666750" indent="-257175" algn="l" defTabSz="820738" rtl="0" eaLnBrk="0" fontAlgn="base" hangingPunct="0">
        <a:spcBef>
          <a:spcPct val="20000"/>
        </a:spcBef>
        <a:spcAft>
          <a:spcPct val="0"/>
        </a:spcAft>
        <a:buChar char="–"/>
        <a:defRPr sz="2800">
          <a:solidFill>
            <a:srgbClr val="000099"/>
          </a:solidFill>
          <a:latin typeface="+mj-lt"/>
          <a:ea typeface="ＭＳ Ｐゴシック" pitchFamily="-108" charset="-128"/>
        </a:defRPr>
      </a:lvl2pPr>
      <a:lvl3pPr marL="1025525" indent="-204788" algn="l" defTabSz="820738" rtl="0" eaLnBrk="0" fontAlgn="base" hangingPunct="0">
        <a:spcBef>
          <a:spcPct val="20000"/>
        </a:spcBef>
        <a:spcAft>
          <a:spcPct val="0"/>
        </a:spcAft>
        <a:defRPr sz="2400">
          <a:solidFill>
            <a:srgbClr val="006699"/>
          </a:solidFill>
          <a:latin typeface="+mj-lt"/>
          <a:ea typeface="ＭＳ Ｐゴシック" pitchFamily="-108" charset="-128"/>
        </a:defRPr>
      </a:lvl3pPr>
      <a:lvl4pPr marL="1436688" indent="-206375" algn="l" defTabSz="820738" rtl="0" eaLnBrk="0" fontAlgn="base" hangingPunct="0">
        <a:spcBef>
          <a:spcPct val="20000"/>
        </a:spcBef>
        <a:spcAft>
          <a:spcPct val="0"/>
        </a:spcAft>
        <a:buChar char="–"/>
        <a:defRPr sz="2000">
          <a:solidFill>
            <a:schemeClr val="tx1"/>
          </a:solidFill>
          <a:latin typeface="+mj-lt"/>
          <a:ea typeface="ＭＳ Ｐゴシック" pitchFamily="-108" charset="-128"/>
        </a:defRPr>
      </a:lvl4pPr>
      <a:lvl5pPr marL="1846263" indent="-204788" algn="l" defTabSz="820738" rtl="0" eaLnBrk="0" fontAlgn="base" hangingPunct="0">
        <a:spcBef>
          <a:spcPct val="20000"/>
        </a:spcBef>
        <a:spcAft>
          <a:spcPct val="0"/>
        </a:spcAft>
        <a:buChar char="»"/>
        <a:defRPr sz="2000">
          <a:solidFill>
            <a:schemeClr val="tx1"/>
          </a:solidFill>
          <a:latin typeface="+mj-lt"/>
          <a:ea typeface="ＭＳ Ｐゴシック" pitchFamily="-108" charset="-128"/>
        </a:defRPr>
      </a:lvl5pPr>
      <a:lvl6pPr marL="2303463" indent="-204788" algn="l" defTabSz="820738" rtl="0" fontAlgn="base">
        <a:spcBef>
          <a:spcPct val="20000"/>
        </a:spcBef>
        <a:spcAft>
          <a:spcPct val="0"/>
        </a:spcAft>
        <a:buChar char="»"/>
        <a:defRPr sz="2000">
          <a:solidFill>
            <a:schemeClr val="tx1"/>
          </a:solidFill>
          <a:latin typeface="+mj-lt"/>
          <a:ea typeface="ＭＳ Ｐゴシック" pitchFamily="-108" charset="-128"/>
        </a:defRPr>
      </a:lvl6pPr>
      <a:lvl7pPr marL="2760663" indent="-204788" algn="l" defTabSz="820738" rtl="0" fontAlgn="base">
        <a:spcBef>
          <a:spcPct val="20000"/>
        </a:spcBef>
        <a:spcAft>
          <a:spcPct val="0"/>
        </a:spcAft>
        <a:buChar char="»"/>
        <a:defRPr sz="2000">
          <a:solidFill>
            <a:schemeClr val="tx1"/>
          </a:solidFill>
          <a:latin typeface="+mj-lt"/>
          <a:ea typeface="ＭＳ Ｐゴシック" pitchFamily="-108" charset="-128"/>
        </a:defRPr>
      </a:lvl7pPr>
      <a:lvl8pPr marL="3217863" indent="-204788" algn="l" defTabSz="820738" rtl="0" fontAlgn="base">
        <a:spcBef>
          <a:spcPct val="20000"/>
        </a:spcBef>
        <a:spcAft>
          <a:spcPct val="0"/>
        </a:spcAft>
        <a:buChar char="»"/>
        <a:defRPr sz="2000">
          <a:solidFill>
            <a:schemeClr val="tx1"/>
          </a:solidFill>
          <a:latin typeface="+mj-lt"/>
          <a:ea typeface="ＭＳ Ｐゴシック" pitchFamily="-108" charset="-128"/>
        </a:defRPr>
      </a:lvl8pPr>
      <a:lvl9pPr marL="3675063" indent="-204788" algn="l" defTabSz="820738" rtl="0" fontAlgn="base">
        <a:spcBef>
          <a:spcPct val="20000"/>
        </a:spcBef>
        <a:spcAft>
          <a:spcPct val="0"/>
        </a:spcAft>
        <a:buChar char="»"/>
        <a:defRPr sz="2000">
          <a:solidFill>
            <a:schemeClr val="tx1"/>
          </a:solidFill>
          <a:latin typeface="+mj-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112" charset="0"/>
              </a:defRPr>
            </a:lvl1pPr>
          </a:lstStyle>
          <a:p>
            <a:pPr>
              <a:defRPr/>
            </a:pPr>
            <a:fld id="{329C3F2A-EA8F-8144-B3E4-CF27CCEEB8DE}" type="datetime1">
              <a:rPr lang="en-US"/>
              <a:pPr>
                <a:defRPr/>
              </a:pPr>
              <a:t>6/17/11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112"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112" charset="0"/>
              </a:defRPr>
            </a:lvl1pPr>
          </a:lstStyle>
          <a:p>
            <a:pPr>
              <a:defRPr/>
            </a:pPr>
            <a:fld id="{4CBAF8DB-62BF-9E41-892E-FB999F340187}" type="slidenum">
              <a:rPr lang="en-US"/>
              <a:pPr>
                <a:defRPr/>
              </a:pPr>
              <a:t>‹#›</a:t>
            </a:fld>
            <a:endParaRPr lang="en-US"/>
          </a:p>
        </p:txBody>
      </p:sp>
      <p:sp>
        <p:nvSpPr>
          <p:cNvPr id="7" name="Rectangle 9"/>
          <p:cNvSpPr>
            <a:spLocks noGrp="1" noChangeArrowheads="1"/>
          </p:cNvSpPr>
          <p:nvPr userDrawn="1"/>
        </p:nvSpPr>
        <p:spPr bwMode="auto">
          <a:xfrm>
            <a:off x="304800" y="6324600"/>
            <a:ext cx="914400" cy="323850"/>
          </a:xfrm>
          <a:prstGeom prst="rect">
            <a:avLst/>
          </a:prstGeom>
          <a:noFill/>
          <a:ln w="9525">
            <a:noFill/>
            <a:miter lim="800000"/>
            <a:headEnd/>
            <a:tailEnd/>
          </a:ln>
          <a:effectLst/>
        </p:spPr>
        <p:txBody>
          <a:bodyPr>
            <a:prstTxWarp prst="textNoShape">
              <a:avLst/>
            </a:prstTxWarp>
          </a:bodyPr>
          <a:lstStyle/>
          <a:p>
            <a:pPr eaLnBrk="0" hangingPunct="0">
              <a:defRPr/>
            </a:pPr>
            <a:r>
              <a:rPr lang="en-US" sz="1200">
                <a:latin typeface="Arial" pitchFamily="-112" charset="0"/>
              </a:rPr>
              <a:t> - page </a:t>
            </a:r>
            <a:fld id="{7A4948EE-72B0-F245-988C-B42822C499FF}" type="slidenum">
              <a:rPr lang="en-US" sz="1200">
                <a:latin typeface="Arial" pitchFamily="-112" charset="0"/>
              </a:rPr>
              <a:pPr eaLnBrk="0" hangingPunct="0">
                <a:defRPr/>
              </a:pPr>
              <a:t>‹#›</a:t>
            </a:fld>
            <a:endParaRPr lang="en-US" sz="1200">
              <a:latin typeface="Arial" pitchFamily="-112" charset="0"/>
            </a:endParaRPr>
          </a:p>
        </p:txBody>
      </p:sp>
      <p:sp>
        <p:nvSpPr>
          <p:cNvPr id="8" name="Rectangle 10"/>
          <p:cNvSpPr>
            <a:spLocks noGrp="1" noChangeArrowheads="1"/>
          </p:cNvSpPr>
          <p:nvPr userDrawn="1"/>
        </p:nvSpPr>
        <p:spPr bwMode="auto">
          <a:xfrm>
            <a:off x="-76200" y="152400"/>
            <a:ext cx="3733800" cy="457200"/>
          </a:xfrm>
          <a:prstGeom prst="rect">
            <a:avLst/>
          </a:prstGeom>
          <a:noFill/>
          <a:ln w="9525">
            <a:noFill/>
            <a:miter lim="800000"/>
            <a:headEnd/>
            <a:tailEnd/>
          </a:ln>
          <a:effectLst/>
        </p:spPr>
        <p:txBody>
          <a:bodyPr>
            <a:prstTxWarp prst="textNoShape">
              <a:avLst/>
            </a:prstTxWarp>
          </a:bodyPr>
          <a:lstStyle/>
          <a:p>
            <a:pPr algn="ctr" eaLnBrk="0" hangingPunct="0">
              <a:defRPr/>
            </a:pPr>
            <a:r>
              <a:rPr lang="en-US" sz="1100" b="1" dirty="0" smtClean="0">
                <a:solidFill>
                  <a:srgbClr val="FF0066"/>
                </a:solidFill>
              </a:rPr>
              <a:t>GRITS 2011</a:t>
            </a:r>
          </a:p>
          <a:p>
            <a:pPr algn="ctr" eaLnBrk="0" hangingPunct="0">
              <a:defRPr/>
            </a:pPr>
            <a:r>
              <a:rPr lang="en-US" sz="1100" b="1" dirty="0" smtClean="0">
                <a:solidFill>
                  <a:srgbClr val="FF0066"/>
                </a:solidFill>
              </a:rPr>
              <a:t>June</a:t>
            </a:r>
            <a:r>
              <a:rPr lang="en-US" sz="1100" b="1" baseline="0" dirty="0" smtClean="0">
                <a:solidFill>
                  <a:srgbClr val="FF0066"/>
                </a:solidFill>
              </a:rPr>
              <a:t> 16/17</a:t>
            </a:r>
            <a:endParaRPr lang="en-US" sz="1100" b="1" dirty="0">
              <a:solidFill>
                <a:srgbClr val="FF0066"/>
              </a:solidFill>
            </a:endParaRPr>
          </a:p>
        </p:txBody>
      </p:sp>
      <p:sp>
        <p:nvSpPr>
          <p:cNvPr id="9" name="Line 26"/>
          <p:cNvSpPr>
            <a:spLocks noChangeShapeType="1"/>
          </p:cNvSpPr>
          <p:nvPr userDrawn="1"/>
        </p:nvSpPr>
        <p:spPr bwMode="auto">
          <a:xfrm>
            <a:off x="0" y="685800"/>
            <a:ext cx="9144000" cy="0"/>
          </a:xfrm>
          <a:prstGeom prst="line">
            <a:avLst/>
          </a:prstGeom>
          <a:noFill/>
          <a:ln w="57150">
            <a:solidFill>
              <a:schemeClr val="tx1"/>
            </a:solidFill>
            <a:round/>
            <a:headEnd/>
            <a:tailEnd/>
          </a:ln>
          <a:effectLst/>
        </p:spPr>
        <p:txBody>
          <a:bodyPr wrap="none" anchor="ctr">
            <a:prstTxWarp prst="textNoShape">
              <a:avLst/>
            </a:prstTxWarp>
          </a:bodyPr>
          <a:lstStyle/>
          <a:p>
            <a:pPr>
              <a:defRPr/>
            </a:pPr>
            <a:endParaRPr lang="en-US">
              <a:latin typeface="Times New Roman" charset="0"/>
            </a:endParaRPr>
          </a:p>
        </p:txBody>
      </p:sp>
      <p:sp>
        <p:nvSpPr>
          <p:cNvPr id="10" name="Line 27"/>
          <p:cNvSpPr>
            <a:spLocks noChangeShapeType="1"/>
          </p:cNvSpPr>
          <p:nvPr userDrawn="1"/>
        </p:nvSpPr>
        <p:spPr bwMode="auto">
          <a:xfrm>
            <a:off x="0" y="6096000"/>
            <a:ext cx="9144000" cy="0"/>
          </a:xfrm>
          <a:prstGeom prst="line">
            <a:avLst/>
          </a:prstGeom>
          <a:noFill/>
          <a:ln w="57150">
            <a:solidFill>
              <a:schemeClr val="tx1"/>
            </a:solidFill>
            <a:round/>
            <a:headEnd/>
            <a:tailEnd/>
          </a:ln>
          <a:effectLst/>
        </p:spPr>
        <p:txBody>
          <a:bodyPr wrap="none" anchor="ctr">
            <a:prstTxWarp prst="textNoShape">
              <a:avLst/>
            </a:prstTxWarp>
          </a:bodyPr>
          <a:lstStyle/>
          <a:p>
            <a:pPr>
              <a:defRPr/>
            </a:pPr>
            <a:endParaRPr lang="en-US">
              <a:latin typeface="Times New Roman" charset="0"/>
            </a:endParaRPr>
          </a:p>
        </p:txBody>
      </p:sp>
      <p:pic>
        <p:nvPicPr>
          <p:cNvPr id="16395" name="Picture 28"/>
          <p:cNvPicPr>
            <a:picLocks noChangeAspect="1" noChangeArrowheads="1"/>
          </p:cNvPicPr>
          <p:nvPr userDrawn="1"/>
        </p:nvPicPr>
        <p:blipFill>
          <a:blip r:embed="rId13"/>
          <a:srcRect/>
          <a:stretch>
            <a:fillRect/>
          </a:stretch>
        </p:blipFill>
        <p:spPr bwMode="auto">
          <a:xfrm>
            <a:off x="8458200" y="76200"/>
            <a:ext cx="495300" cy="495300"/>
          </a:xfrm>
          <a:prstGeom prst="rect">
            <a:avLst/>
          </a:prstGeom>
          <a:noFill/>
          <a:ln w="9525">
            <a:noFill/>
            <a:miter lim="800000"/>
            <a:headEnd/>
            <a:tailEnd/>
          </a:ln>
        </p:spPr>
      </p:pic>
      <p:pic>
        <p:nvPicPr>
          <p:cNvPr id="16396" name="Picture 32" descr="ICC-logo-notransparant"/>
          <p:cNvPicPr>
            <a:picLocks noChangeAspect="1" noChangeArrowheads="1"/>
          </p:cNvPicPr>
          <p:nvPr userDrawn="1"/>
        </p:nvPicPr>
        <p:blipFill>
          <a:blip r:embed="rId14"/>
          <a:srcRect/>
          <a:stretch>
            <a:fillRect/>
          </a:stretch>
        </p:blipFill>
        <p:spPr bwMode="auto">
          <a:xfrm>
            <a:off x="5867400" y="6324600"/>
            <a:ext cx="990600" cy="422275"/>
          </a:xfrm>
          <a:prstGeom prst="rect">
            <a:avLst/>
          </a:prstGeom>
          <a:noFill/>
          <a:ln w="9525">
            <a:noFill/>
            <a:miter lim="800000"/>
            <a:headEnd/>
            <a:tailEnd/>
          </a:ln>
        </p:spPr>
      </p:pic>
      <p:grpSp>
        <p:nvGrpSpPr>
          <p:cNvPr id="16397" name="Group 33"/>
          <p:cNvGrpSpPr>
            <a:grpSpLocks noChangeAspect="1"/>
          </p:cNvGrpSpPr>
          <p:nvPr userDrawn="1"/>
        </p:nvGrpSpPr>
        <p:grpSpPr bwMode="auto">
          <a:xfrm>
            <a:off x="6934200" y="6215063"/>
            <a:ext cx="914400" cy="566737"/>
            <a:chOff x="4320" y="3072"/>
            <a:chExt cx="1056" cy="653"/>
          </a:xfrm>
        </p:grpSpPr>
        <p:pic>
          <p:nvPicPr>
            <p:cNvPr id="16405" name="Picture 34" descr="QM_FPU_schematics"/>
            <p:cNvPicPr>
              <a:picLocks noChangeAspect="1" noChangeArrowheads="1"/>
            </p:cNvPicPr>
            <p:nvPr userDrawn="1"/>
          </p:nvPicPr>
          <p:blipFill>
            <a:blip r:embed="rId15"/>
            <a:srcRect/>
            <a:stretch>
              <a:fillRect/>
            </a:stretch>
          </p:blipFill>
          <p:spPr bwMode="auto">
            <a:xfrm>
              <a:off x="4320" y="3072"/>
              <a:ext cx="1008" cy="648"/>
            </a:xfrm>
            <a:prstGeom prst="rect">
              <a:avLst/>
            </a:prstGeom>
            <a:noFill/>
            <a:ln w="9525">
              <a:noFill/>
              <a:miter lim="800000"/>
              <a:headEnd/>
              <a:tailEnd/>
            </a:ln>
          </p:spPr>
        </p:pic>
        <p:sp>
          <p:nvSpPr>
            <p:cNvPr id="15" name="Text Box 35"/>
            <p:cNvSpPr txBox="1">
              <a:spLocks noChangeAspect="1" noChangeArrowheads="1"/>
            </p:cNvSpPr>
            <p:nvPr userDrawn="1"/>
          </p:nvSpPr>
          <p:spPr bwMode="auto">
            <a:xfrm>
              <a:off x="4320" y="3072"/>
              <a:ext cx="1056" cy="653"/>
            </a:xfrm>
            <a:prstGeom prst="rect">
              <a:avLst/>
            </a:prstGeom>
            <a:solidFill>
              <a:schemeClr val="bg1">
                <a:alpha val="50000"/>
              </a:schemeClr>
            </a:solidFill>
            <a:ln w="9525">
              <a:noFill/>
              <a:miter lim="800000"/>
              <a:headEnd/>
              <a:tailEnd/>
            </a:ln>
            <a:effectLst/>
          </p:spPr>
          <p:txBody>
            <a:bodyPr anchor="b">
              <a:prstTxWarp prst="textNoShape">
                <a:avLst/>
              </a:prstTxWarp>
            </a:bodyPr>
            <a:lstStyle/>
            <a:p>
              <a:pPr algn="r" eaLnBrk="0" hangingPunct="0">
                <a:defRPr/>
              </a:pPr>
              <a:r>
                <a:rPr lang="en-US" b="1">
                  <a:latin typeface="Arial Rounded MT Bold" pitchFamily="-112" charset="0"/>
                </a:rPr>
                <a:t>PACS</a:t>
              </a:r>
            </a:p>
          </p:txBody>
        </p:sp>
      </p:grpSp>
      <p:pic>
        <p:nvPicPr>
          <p:cNvPr id="16398" name="Picture 36"/>
          <p:cNvPicPr>
            <a:picLocks noChangeAspect="1" noChangeArrowheads="1"/>
          </p:cNvPicPr>
          <p:nvPr userDrawn="1"/>
        </p:nvPicPr>
        <p:blipFill>
          <a:blip r:embed="rId16"/>
          <a:srcRect/>
          <a:stretch>
            <a:fillRect/>
          </a:stretch>
        </p:blipFill>
        <p:spPr bwMode="auto">
          <a:xfrm>
            <a:off x="4953000" y="6324600"/>
            <a:ext cx="685800" cy="377825"/>
          </a:xfrm>
          <a:prstGeom prst="rect">
            <a:avLst/>
          </a:prstGeom>
          <a:noFill/>
          <a:ln w="9525">
            <a:noFill/>
            <a:miter lim="800000"/>
            <a:headEnd/>
            <a:tailEnd/>
          </a:ln>
        </p:spPr>
      </p:pic>
      <p:pic>
        <p:nvPicPr>
          <p:cNvPr id="16399" name="Picture 38" descr="SPIRE_Logo"/>
          <p:cNvPicPr>
            <a:picLocks noChangeAspect="1" noChangeArrowheads="1"/>
          </p:cNvPicPr>
          <p:nvPr userDrawn="1"/>
        </p:nvPicPr>
        <p:blipFill>
          <a:blip r:embed="rId17"/>
          <a:srcRect/>
          <a:stretch>
            <a:fillRect/>
          </a:stretch>
        </p:blipFill>
        <p:spPr bwMode="auto">
          <a:xfrm>
            <a:off x="8001000" y="6286500"/>
            <a:ext cx="838200" cy="419100"/>
          </a:xfrm>
          <a:prstGeom prst="rect">
            <a:avLst/>
          </a:prstGeom>
          <a:noFill/>
          <a:ln w="9525">
            <a:noFill/>
            <a:miter lim="800000"/>
            <a:headEnd/>
            <a:tailEnd/>
          </a:ln>
        </p:spPr>
      </p:pic>
      <p:pic>
        <p:nvPicPr>
          <p:cNvPr id="16400" name="Picture 40" descr="NHSCLogo2d_long_200"/>
          <p:cNvPicPr>
            <a:picLocks noChangeAspect="1" noChangeArrowheads="1"/>
          </p:cNvPicPr>
          <p:nvPr userDrawn="1"/>
        </p:nvPicPr>
        <p:blipFill>
          <a:blip r:embed="rId18"/>
          <a:srcRect/>
          <a:stretch>
            <a:fillRect/>
          </a:stretch>
        </p:blipFill>
        <p:spPr bwMode="auto">
          <a:xfrm>
            <a:off x="3581400" y="68263"/>
            <a:ext cx="914400" cy="503237"/>
          </a:xfrm>
          <a:prstGeom prst="rect">
            <a:avLst/>
          </a:prstGeom>
          <a:noFill/>
          <a:ln w="9525">
            <a:noFill/>
            <a:miter lim="800000"/>
            <a:headEnd/>
            <a:tailEnd/>
          </a:ln>
        </p:spPr>
      </p:pic>
      <p:pic>
        <p:nvPicPr>
          <p:cNvPr id="16401" name="Picture 41" descr="NASA"/>
          <p:cNvPicPr>
            <a:picLocks noChangeAspect="1" noChangeArrowheads="1"/>
          </p:cNvPicPr>
          <p:nvPr userDrawn="1"/>
        </p:nvPicPr>
        <p:blipFill>
          <a:blip r:embed="rId19"/>
          <a:srcRect/>
          <a:stretch>
            <a:fillRect/>
          </a:stretch>
        </p:blipFill>
        <p:spPr bwMode="auto">
          <a:xfrm>
            <a:off x="4495800" y="0"/>
            <a:ext cx="685800" cy="617538"/>
          </a:xfrm>
          <a:prstGeom prst="rect">
            <a:avLst/>
          </a:prstGeom>
          <a:noFill/>
          <a:ln w="9525">
            <a:noFill/>
            <a:miter lim="800000"/>
            <a:headEnd/>
            <a:tailEnd/>
          </a:ln>
        </p:spPr>
      </p:pic>
      <p:sp>
        <p:nvSpPr>
          <p:cNvPr id="21" name="Text Box 42"/>
          <p:cNvSpPr txBox="1">
            <a:spLocks noChangeArrowheads="1"/>
          </p:cNvSpPr>
          <p:nvPr userDrawn="1"/>
        </p:nvSpPr>
        <p:spPr bwMode="auto">
          <a:xfrm>
            <a:off x="4191000" y="-68263"/>
            <a:ext cx="4953000" cy="768351"/>
          </a:xfrm>
          <a:prstGeom prst="rect">
            <a:avLst/>
          </a:prstGeom>
          <a:noFill/>
          <a:ln w="9525">
            <a:noFill/>
            <a:miter lim="800000"/>
            <a:headEnd/>
            <a:tailEnd/>
          </a:ln>
          <a:effectLst/>
        </p:spPr>
        <p:txBody>
          <a:bodyPr>
            <a:prstTxWarp prst="textNoShape">
              <a:avLst/>
            </a:prstTxWarp>
            <a:spAutoFit/>
          </a:bodyPr>
          <a:lstStyle/>
          <a:p>
            <a:pPr algn="ctr" eaLnBrk="0" hangingPunct="0">
              <a:defRPr/>
            </a:pPr>
            <a:r>
              <a:rPr lang="en-GB" sz="2200" b="1" i="1">
                <a:solidFill>
                  <a:srgbClr val="0033CC"/>
                </a:solidFill>
                <a:latin typeface="Times New Roman" pitchFamily="-112" charset="0"/>
              </a:rPr>
              <a:t>NASA Herschel</a:t>
            </a:r>
          </a:p>
          <a:p>
            <a:pPr algn="ctr" eaLnBrk="0" hangingPunct="0">
              <a:defRPr/>
            </a:pPr>
            <a:r>
              <a:rPr lang="en-GB" sz="2200" b="1" i="1">
                <a:solidFill>
                  <a:srgbClr val="0033CC"/>
                </a:solidFill>
                <a:latin typeface="Times New Roman" pitchFamily="-112" charset="0"/>
              </a:rPr>
              <a:t> Science Center </a:t>
            </a:r>
            <a:endParaRPr lang="en-GB" sz="2200" i="1">
              <a:latin typeface="Times New Roman" pitchFamily="-112" charset="0"/>
            </a:endParaRPr>
          </a:p>
        </p:txBody>
      </p:sp>
      <p:pic>
        <p:nvPicPr>
          <p:cNvPr id="16403" name="Picture 21" descr="ipac2.gif"/>
          <p:cNvPicPr>
            <a:picLocks noChangeAspect="1"/>
          </p:cNvPicPr>
          <p:nvPr userDrawn="1"/>
        </p:nvPicPr>
        <p:blipFill>
          <a:blip r:embed="rId20"/>
          <a:srcRect/>
          <a:stretch>
            <a:fillRect/>
          </a:stretch>
        </p:blipFill>
        <p:spPr bwMode="auto">
          <a:xfrm>
            <a:off x="76200" y="82550"/>
            <a:ext cx="838200" cy="450850"/>
          </a:xfrm>
          <a:prstGeom prst="rect">
            <a:avLst/>
          </a:prstGeom>
          <a:noFill/>
          <a:ln w="9525">
            <a:noFill/>
            <a:miter lim="800000"/>
            <a:headEnd/>
            <a:tailEnd/>
          </a:ln>
        </p:spPr>
      </p:pic>
      <p:pic>
        <p:nvPicPr>
          <p:cNvPr id="16404" name="Picture 22" descr="08_logo_solid_dark_blue.bmp"/>
          <p:cNvPicPr>
            <a:picLocks noChangeAspect="1"/>
          </p:cNvPicPr>
          <p:nvPr userDrawn="1"/>
        </p:nvPicPr>
        <p:blipFill>
          <a:blip r:embed="rId21"/>
          <a:srcRect/>
          <a:stretch>
            <a:fillRect/>
          </a:stretch>
        </p:blipFill>
        <p:spPr bwMode="auto">
          <a:xfrm>
            <a:off x="3657600" y="6221413"/>
            <a:ext cx="1222375" cy="6365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112" charset="0"/>
              </a:defRPr>
            </a:lvl1pPr>
          </a:lstStyle>
          <a:p>
            <a:pPr>
              <a:defRPr/>
            </a:pPr>
            <a:fld id="{C5F95C52-7100-B24E-B3CE-37F80849DF9E}" type="datetime1">
              <a:rPr lang="en-US"/>
              <a:pPr>
                <a:defRPr/>
              </a:pPr>
              <a:t>6/17/11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112" charset="0"/>
              </a:defRPr>
            </a:lvl1pPr>
          </a:lstStyle>
          <a:p>
            <a:pPr>
              <a:defRPr/>
            </a:pPr>
            <a:r>
              <a:rPr lang="en-US"/>
              <a:t>&lt;Latter&gt; (2007)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112" charset="0"/>
              </a:defRPr>
            </a:lvl1pPr>
          </a:lstStyle>
          <a:p>
            <a:pPr>
              <a:defRPr/>
            </a:pPr>
            <a:fld id="{F1290F47-92CC-6D4E-8B19-B0CC783F4178}" type="slidenum">
              <a:rPr lang="en-US"/>
              <a:pPr>
                <a:defRPr/>
              </a:pPr>
              <a:t>‹#›</a:t>
            </a:fld>
            <a:endParaRPr lang="en-US"/>
          </a:p>
        </p:txBody>
      </p:sp>
      <p:sp>
        <p:nvSpPr>
          <p:cNvPr id="7" name="Line 5"/>
          <p:cNvSpPr>
            <a:spLocks noChangeShapeType="1"/>
          </p:cNvSpPr>
          <p:nvPr userDrawn="1"/>
        </p:nvSpPr>
        <p:spPr bwMode="auto">
          <a:xfrm>
            <a:off x="1557338" y="1066800"/>
            <a:ext cx="6367462" cy="0"/>
          </a:xfrm>
          <a:prstGeom prst="line">
            <a:avLst/>
          </a:prstGeom>
          <a:noFill/>
          <a:ln w="25400">
            <a:solidFill>
              <a:srgbClr val="043968"/>
            </a:solidFill>
            <a:round/>
            <a:headEnd/>
            <a:tailEnd/>
          </a:ln>
          <a:effectLst/>
        </p:spPr>
        <p:txBody>
          <a:bodyPr lIns="72872" tIns="35796" rIns="72872" bIns="35796">
            <a:prstTxWarp prst="textNoShape">
              <a:avLst/>
            </a:prstTxWarp>
            <a:spAutoFit/>
          </a:bodyPr>
          <a:lstStyle/>
          <a:p>
            <a:pPr>
              <a:defRPr/>
            </a:pPr>
            <a:endParaRPr lang="en-US">
              <a:latin typeface="Arial" pitchFamily="-108" charset="0"/>
            </a:endParaRPr>
          </a:p>
        </p:txBody>
      </p:sp>
      <p:pic>
        <p:nvPicPr>
          <p:cNvPr id="30728" name="Picture 6"/>
          <p:cNvPicPr>
            <a:picLocks noChangeAspect="1" noChangeArrowheads="1"/>
          </p:cNvPicPr>
          <p:nvPr userDrawn="1"/>
        </p:nvPicPr>
        <p:blipFill>
          <a:blip r:embed="rId14"/>
          <a:srcRect/>
          <a:stretch>
            <a:fillRect/>
          </a:stretch>
        </p:blipFill>
        <p:spPr bwMode="auto">
          <a:xfrm>
            <a:off x="152400" y="152400"/>
            <a:ext cx="725488" cy="609600"/>
          </a:xfrm>
          <a:prstGeom prst="rect">
            <a:avLst/>
          </a:prstGeom>
          <a:noFill/>
          <a:ln w="12700">
            <a:noFill/>
            <a:miter lim="800000"/>
            <a:headEnd/>
            <a:tailEnd/>
          </a:ln>
        </p:spPr>
      </p:pic>
      <p:pic>
        <p:nvPicPr>
          <p:cNvPr id="30729" name="Picture 12" descr="herschel_logo"/>
          <p:cNvPicPr>
            <a:picLocks noChangeAspect="1" noChangeArrowheads="1"/>
          </p:cNvPicPr>
          <p:nvPr userDrawn="1"/>
        </p:nvPicPr>
        <p:blipFill>
          <a:blip r:embed="rId15"/>
          <a:srcRect/>
          <a:stretch>
            <a:fillRect/>
          </a:stretch>
        </p:blipFill>
        <p:spPr bwMode="auto">
          <a:xfrm>
            <a:off x="914400" y="0"/>
            <a:ext cx="952500" cy="952500"/>
          </a:xfrm>
          <a:prstGeom prst="rect">
            <a:avLst/>
          </a:prstGeom>
          <a:noFill/>
          <a:ln w="9525">
            <a:noFill/>
            <a:miter lim="800000"/>
            <a:headEnd/>
            <a:tailEnd/>
          </a:ln>
        </p:spPr>
      </p:pic>
      <p:pic>
        <p:nvPicPr>
          <p:cNvPr id="30730" name="Picture 13"/>
          <p:cNvPicPr>
            <a:picLocks noChangeAspect="1" noChangeArrowheads="1"/>
          </p:cNvPicPr>
          <p:nvPr userDrawn="1"/>
        </p:nvPicPr>
        <p:blipFill>
          <a:blip r:embed="rId16"/>
          <a:srcRect/>
          <a:stretch>
            <a:fillRect/>
          </a:stretch>
        </p:blipFill>
        <p:spPr bwMode="auto">
          <a:xfrm>
            <a:off x="7620000" y="11113"/>
            <a:ext cx="1390650" cy="750887"/>
          </a:xfrm>
          <a:prstGeom prst="rect">
            <a:avLst/>
          </a:prstGeom>
          <a:noFill/>
          <a:ln w="9525">
            <a:noFill/>
            <a:miter lim="800000"/>
            <a:headEnd/>
            <a:tailEnd/>
          </a:ln>
        </p:spPr>
      </p:pic>
      <p:sp>
        <p:nvSpPr>
          <p:cNvPr id="11" name="Line 14"/>
          <p:cNvSpPr>
            <a:spLocks noChangeShapeType="1"/>
          </p:cNvSpPr>
          <p:nvPr userDrawn="1"/>
        </p:nvSpPr>
        <p:spPr bwMode="auto">
          <a:xfrm>
            <a:off x="1600200" y="990600"/>
            <a:ext cx="6372225" cy="0"/>
          </a:xfrm>
          <a:prstGeom prst="line">
            <a:avLst/>
          </a:prstGeom>
          <a:noFill/>
          <a:ln w="25400">
            <a:solidFill>
              <a:srgbClr val="043968"/>
            </a:solidFill>
            <a:round/>
            <a:headEnd/>
            <a:tailEnd/>
          </a:ln>
          <a:effectLst/>
        </p:spPr>
        <p:txBody>
          <a:bodyPr lIns="72872" tIns="35796" rIns="72872" bIns="35796">
            <a:prstTxWarp prst="textNoShape">
              <a:avLst/>
            </a:prstTxWarp>
            <a:spAutoFit/>
          </a:bodyPr>
          <a:lstStyle/>
          <a:p>
            <a:pPr>
              <a:defRPr/>
            </a:pPr>
            <a:endParaRPr lang="en-US">
              <a:latin typeface="Arial" pitchFamily="-108" charset="0"/>
            </a:endParaRPr>
          </a:p>
        </p:txBody>
      </p:sp>
      <p:sp>
        <p:nvSpPr>
          <p:cNvPr id="12" name="Text Box 15"/>
          <p:cNvSpPr txBox="1">
            <a:spLocks noChangeArrowheads="1"/>
          </p:cNvSpPr>
          <p:nvPr userDrawn="1"/>
        </p:nvSpPr>
        <p:spPr bwMode="auto">
          <a:xfrm>
            <a:off x="2362200" y="0"/>
            <a:ext cx="4648200" cy="304800"/>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1400">
                <a:latin typeface="Arial" pitchFamily="-112" charset="0"/>
              </a:rPr>
              <a:t>NHSC OTKP Workshop Pasadena, CA 18/19 July 2007</a:t>
            </a:r>
          </a:p>
        </p:txBody>
      </p:sp>
      <p:pic>
        <p:nvPicPr>
          <p:cNvPr id="30733" name="Picture 16" descr="NHSC4Ken"/>
          <p:cNvPicPr>
            <a:picLocks noChangeAspect="1" noChangeArrowheads="1"/>
          </p:cNvPicPr>
          <p:nvPr userDrawn="1"/>
        </p:nvPicPr>
        <p:blipFill>
          <a:blip r:embed="rId17"/>
          <a:srcRect/>
          <a:stretch>
            <a:fillRect/>
          </a:stretch>
        </p:blipFill>
        <p:spPr bwMode="auto">
          <a:xfrm>
            <a:off x="4025900" y="6172200"/>
            <a:ext cx="1079500" cy="593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85" r:id="rId1"/>
    <p:sldLayoutId id="2147484872" r:id="rId2"/>
    <p:sldLayoutId id="2147484873" r:id="rId3"/>
    <p:sldLayoutId id="2147484874" r:id="rId4"/>
    <p:sldLayoutId id="2147484875" r:id="rId5"/>
    <p:sldLayoutId id="2147484876" r:id="rId6"/>
    <p:sldLayoutId id="2147484877" r:id="rId7"/>
    <p:sldLayoutId id="2147484878" r:id="rId8"/>
    <p:sldLayoutId id="2147484879" r:id="rId9"/>
    <p:sldLayoutId id="2147484880" r:id="rId10"/>
    <p:sldLayoutId id="2147484881" r:id="rId11"/>
    <p:sldLayoutId id="2147484886" r:id="rId12"/>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457200" y="76200"/>
            <a:ext cx="7772400" cy="2819400"/>
          </a:xfrm>
          <a:prstGeom prst="rect">
            <a:avLst/>
          </a:prstGeom>
          <a:noFill/>
          <a:ln w="9525">
            <a:noFill/>
            <a:miter lim="800000"/>
            <a:headEnd/>
            <a:tailEnd/>
          </a:ln>
        </p:spPr>
        <p:txBody>
          <a:bodyPr>
            <a:prstTxWarp prst="textNoShape">
              <a:avLst/>
            </a:prstTxWarp>
          </a:bodyPr>
          <a:lstStyle/>
          <a:p>
            <a:pPr>
              <a:defRPr/>
            </a:pPr>
            <a:r>
              <a:rPr lang="en-US" sz="4400" b="1" dirty="0" smtClean="0">
                <a:solidFill>
                  <a:schemeClr val="bg1"/>
                </a:solidFill>
                <a:effectLst>
                  <a:outerShdw blurRad="38100" dist="38100" dir="2700000" algn="tl">
                    <a:srgbClr val="DDDDDD"/>
                  </a:outerShdw>
                </a:effectLst>
              </a:rPr>
              <a:t>Distributed Development:</a:t>
            </a:r>
          </a:p>
          <a:p>
            <a:pPr>
              <a:defRPr/>
            </a:pPr>
            <a:r>
              <a:rPr lang="en-US" sz="3600" b="1" dirty="0" smtClean="0">
                <a:effectLst>
                  <a:outerShdw blurRad="38100" dist="38100" dir="2700000" algn="tl">
                    <a:srgbClr val="DDDDDD"/>
                  </a:outerShdw>
                </a:effectLst>
              </a:rPr>
              <a:t>Lessons learned by Herschel</a:t>
            </a:r>
          </a:p>
          <a:p>
            <a:pPr>
              <a:defRPr/>
            </a:pPr>
            <a:r>
              <a:rPr lang="en-US" sz="1600" b="1" dirty="0" smtClean="0">
                <a:effectLst>
                  <a:outerShdw blurRad="38100" dist="38100" dir="2700000" algn="tl">
                    <a:srgbClr val="DDDDDD"/>
                  </a:outerShdw>
                </a:effectLst>
              </a:rPr>
              <a:t>GRITS 2011, June 17</a:t>
            </a:r>
            <a:endParaRPr lang="en-US" sz="1600" b="1" dirty="0">
              <a:effectLst>
                <a:outerShdw blurRad="38100" dist="38100" dir="2700000" algn="tl">
                  <a:srgbClr val="DDDDDD"/>
                </a:outerShdw>
              </a:effectLst>
            </a:endParaRPr>
          </a:p>
        </p:txBody>
      </p:sp>
      <p:sp>
        <p:nvSpPr>
          <p:cNvPr id="46083" name="Rectangle 5"/>
          <p:cNvSpPr>
            <a:spLocks noChangeArrowheads="1"/>
          </p:cNvSpPr>
          <p:nvPr/>
        </p:nvSpPr>
        <p:spPr bwMode="auto">
          <a:xfrm>
            <a:off x="2590800" y="5715000"/>
            <a:ext cx="6400800" cy="838200"/>
          </a:xfrm>
          <a:prstGeom prst="rect">
            <a:avLst/>
          </a:prstGeom>
          <a:noFill/>
          <a:ln w="9525">
            <a:noFill/>
            <a:miter lim="800000"/>
            <a:headEnd/>
            <a:tailEnd/>
          </a:ln>
        </p:spPr>
        <p:txBody>
          <a:bodyPr>
            <a:prstTxWarp prst="textNoShape">
              <a:avLst/>
            </a:prstTxWarp>
          </a:bodyPr>
          <a:lstStyle/>
          <a:p>
            <a:pPr algn="r" defTabSz="820738">
              <a:spcBef>
                <a:spcPct val="20000"/>
              </a:spcBef>
              <a:defRPr/>
            </a:pPr>
            <a:r>
              <a:rPr lang="en-US" sz="2900" b="1" dirty="0">
                <a:solidFill>
                  <a:schemeClr val="bg1"/>
                </a:solidFill>
                <a:effectLst>
                  <a:outerShdw blurRad="50800" dist="38100" dir="2700000">
                    <a:schemeClr val="tx1"/>
                  </a:outerShdw>
                </a:effectLst>
              </a:rPr>
              <a:t>Colin </a:t>
            </a:r>
            <a:r>
              <a:rPr lang="en-US" sz="2900" b="1" dirty="0" err="1">
                <a:solidFill>
                  <a:schemeClr val="bg1"/>
                </a:solidFill>
                <a:effectLst>
                  <a:outerShdw blurRad="50800" dist="38100" dir="2700000">
                    <a:schemeClr val="tx1"/>
                  </a:outerShdw>
                </a:effectLst>
              </a:rPr>
              <a:t>Borys</a:t>
            </a:r>
            <a:endParaRPr lang="en-US" sz="2900" b="1" dirty="0">
              <a:solidFill>
                <a:schemeClr val="bg1"/>
              </a:solidFill>
              <a:effectLst>
                <a:outerShdw blurRad="50800" dist="38100" dir="2700000">
                  <a:schemeClr val="tx1"/>
                </a:outerShdw>
              </a:effectLst>
            </a:endParaRPr>
          </a:p>
        </p:txBody>
      </p:sp>
      <p:pic>
        <p:nvPicPr>
          <p:cNvPr id="46084" name="Picture 3" descr="ipac2.gif"/>
          <p:cNvPicPr>
            <a:picLocks noChangeAspect="1"/>
          </p:cNvPicPr>
          <p:nvPr/>
        </p:nvPicPr>
        <p:blipFill>
          <a:blip r:embed="rId4"/>
          <a:srcRect/>
          <a:stretch>
            <a:fillRect/>
          </a:stretch>
        </p:blipFill>
        <p:spPr bwMode="auto">
          <a:xfrm>
            <a:off x="304800" y="5715000"/>
            <a:ext cx="1143000" cy="615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28600" y="914400"/>
            <a:ext cx="3352800" cy="914400"/>
          </a:xfrm>
        </p:spPr>
        <p:txBody>
          <a:bodyPr/>
          <a:lstStyle/>
          <a:p>
            <a:pPr eaLnBrk="1" hangingPunct="1"/>
            <a:r>
              <a:rPr lang="en-US" sz="2400" cap="none" dirty="0" smtClean="0">
                <a:solidFill>
                  <a:srgbClr val="000000"/>
                </a:solidFill>
                <a:latin typeface="Arial" charset="0"/>
                <a:ea typeface="ＭＳ Ｐゴシック" charset="-128"/>
                <a:cs typeface="ＭＳ Ｐゴシック" charset="-128"/>
              </a:rPr>
              <a:t>The HIPE ticketing interactions</a:t>
            </a:r>
          </a:p>
        </p:txBody>
      </p:sp>
      <p:sp>
        <p:nvSpPr>
          <p:cNvPr id="72707" name="Rectangle 3"/>
          <p:cNvSpPr>
            <a:spLocks noGrp="1" noChangeArrowheads="1"/>
          </p:cNvSpPr>
          <p:nvPr>
            <p:ph type="body" idx="1"/>
          </p:nvPr>
        </p:nvSpPr>
        <p:spPr>
          <a:xfrm>
            <a:off x="228600" y="2743200"/>
            <a:ext cx="1905000" cy="838200"/>
          </a:xfrm>
          <a:solidFill>
            <a:schemeClr val="accent1"/>
          </a:solidFill>
          <a:ln w="38100">
            <a:solidFill>
              <a:schemeClr val="tx1"/>
            </a:solidFill>
          </a:ln>
        </p:spPr>
        <p:txBody>
          <a:bodyPr anchor="ctr"/>
          <a:lstStyle/>
          <a:p>
            <a:pPr algn="ctr" eaLnBrk="1" hangingPunct="1"/>
            <a:r>
              <a:rPr lang="en-US" sz="2800" b="1" smtClean="0">
                <a:solidFill>
                  <a:srgbClr val="0D0D0D"/>
                </a:solidFill>
                <a:latin typeface="Arial" charset="0"/>
                <a:ea typeface="ＭＳ Ｐゴシック" charset="-128"/>
                <a:cs typeface="ＭＳ Ｐゴシック" charset="-128"/>
              </a:rPr>
              <a:t>JIRA</a:t>
            </a:r>
          </a:p>
        </p:txBody>
      </p:sp>
      <p:sp>
        <p:nvSpPr>
          <p:cNvPr id="72708" name="Rectangle 3"/>
          <p:cNvSpPr txBox="1">
            <a:spLocks noChangeArrowheads="1"/>
          </p:cNvSpPr>
          <p:nvPr/>
        </p:nvSpPr>
        <p:spPr bwMode="auto">
          <a:xfrm>
            <a:off x="7010400" y="2743200"/>
            <a:ext cx="1905000" cy="838200"/>
          </a:xfrm>
          <a:prstGeom prst="rect">
            <a:avLst/>
          </a:prstGeom>
          <a:solidFill>
            <a:schemeClr val="accent1"/>
          </a:solidFill>
          <a:ln w="38100">
            <a:solidFill>
              <a:schemeClr val="tx1"/>
            </a:solidFill>
            <a:miter lim="800000"/>
            <a:headEnd/>
            <a:tailEnd/>
          </a:ln>
        </p:spPr>
        <p:txBody>
          <a:bodyPr anchor="ctr">
            <a:prstTxWarp prst="textNoShape">
              <a:avLst/>
            </a:prstTxWarp>
          </a:bodyPr>
          <a:lstStyle/>
          <a:p>
            <a:pPr algn="ctr" defTabSz="457200">
              <a:spcBef>
                <a:spcPct val="20000"/>
              </a:spcBef>
              <a:buFont typeface="Arial" charset="0"/>
              <a:buNone/>
            </a:pPr>
            <a:r>
              <a:rPr lang="en-US" sz="2800" b="1">
                <a:solidFill>
                  <a:srgbClr val="0D0D0D"/>
                </a:solidFill>
                <a:ea typeface="ＭＳ Ｐゴシック" charset="-128"/>
                <a:cs typeface="ＭＳ Ｐゴシック" charset="-128"/>
              </a:rPr>
              <a:t>Helpdesk</a:t>
            </a:r>
          </a:p>
        </p:txBody>
      </p:sp>
      <p:sp>
        <p:nvSpPr>
          <p:cNvPr id="5" name="Oval 4"/>
          <p:cNvSpPr/>
          <p:nvPr/>
        </p:nvSpPr>
        <p:spPr>
          <a:xfrm>
            <a:off x="3276600" y="2895600"/>
            <a:ext cx="2057400" cy="304800"/>
          </a:xfrm>
          <a:prstGeom prst="ellipse">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200" dirty="0">
                <a:solidFill>
                  <a:schemeClr val="tx1"/>
                </a:solidFill>
                <a:latin typeface="Arial" charset="0"/>
                <a:ea typeface="Arial" charset="0"/>
                <a:cs typeface="Arial" charset="0"/>
              </a:rPr>
              <a:t>HSC/</a:t>
            </a:r>
            <a:r>
              <a:rPr lang="en-US" sz="1200" dirty="0" smtClean="0">
                <a:solidFill>
                  <a:schemeClr val="tx1"/>
                </a:solidFill>
                <a:latin typeface="Arial" charset="0"/>
                <a:ea typeface="Arial" charset="0"/>
                <a:cs typeface="Arial" charset="0"/>
              </a:rPr>
              <a:t>ICC/NHSC</a:t>
            </a:r>
            <a:endParaRPr lang="en-US" sz="1200" dirty="0">
              <a:solidFill>
                <a:schemeClr val="tx1"/>
              </a:solidFill>
              <a:latin typeface="Arial" charset="0"/>
              <a:ea typeface="Arial" charset="0"/>
              <a:cs typeface="Arial" charset="0"/>
            </a:endParaRPr>
          </a:p>
        </p:txBody>
      </p:sp>
      <p:sp>
        <p:nvSpPr>
          <p:cNvPr id="6" name="Oval 5"/>
          <p:cNvSpPr/>
          <p:nvPr/>
        </p:nvSpPr>
        <p:spPr>
          <a:xfrm>
            <a:off x="4572000" y="914400"/>
            <a:ext cx="2057400" cy="1066800"/>
          </a:xfrm>
          <a:prstGeom prst="ellipse">
            <a:avLst/>
          </a:prstGeom>
          <a:solidFill>
            <a:srgbClr val="FFFF00"/>
          </a:solidFill>
          <a:ln w="1270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solidFill>
                  <a:schemeClr val="tx1"/>
                </a:solidFill>
                <a:latin typeface="Arial"/>
                <a:cs typeface="Arial"/>
              </a:rPr>
              <a:t>Astronomers and User Groups</a:t>
            </a:r>
            <a:endParaRPr lang="en-US" sz="1400" dirty="0">
              <a:solidFill>
                <a:schemeClr val="tx1"/>
              </a:solidFill>
              <a:latin typeface="Arial"/>
              <a:cs typeface="Arial"/>
            </a:endParaRPr>
          </a:p>
        </p:txBody>
      </p:sp>
      <p:sp>
        <p:nvSpPr>
          <p:cNvPr id="7" name="Oval 6"/>
          <p:cNvSpPr/>
          <p:nvPr/>
        </p:nvSpPr>
        <p:spPr>
          <a:xfrm>
            <a:off x="2133600" y="4572000"/>
            <a:ext cx="1600200" cy="609600"/>
          </a:xfrm>
          <a:prstGeom prst="ellipse">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latin typeface="Arial"/>
                <a:cs typeface="Arial"/>
              </a:rPr>
              <a:t>Developers</a:t>
            </a:r>
          </a:p>
        </p:txBody>
      </p:sp>
      <p:cxnSp>
        <p:nvCxnSpPr>
          <p:cNvPr id="9" name="Straight Arrow Connector 8"/>
          <p:cNvCxnSpPr>
            <a:stCxn id="6" idx="5"/>
            <a:endCxn id="72708" idx="0"/>
          </p:cNvCxnSpPr>
          <p:nvPr/>
        </p:nvCxnSpPr>
        <p:spPr>
          <a:xfrm rot="16200000" flipH="1">
            <a:off x="6686550" y="1466850"/>
            <a:ext cx="917575" cy="1635125"/>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2707" idx="3"/>
            <a:endCxn id="5" idx="2"/>
          </p:cNvCxnSpPr>
          <p:nvPr/>
        </p:nvCxnSpPr>
        <p:spPr>
          <a:xfrm flipV="1">
            <a:off x="2133600" y="3048000"/>
            <a:ext cx="1143000" cy="11430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7"/>
            <a:endCxn id="5" idx="4"/>
          </p:cNvCxnSpPr>
          <p:nvPr/>
        </p:nvCxnSpPr>
        <p:spPr>
          <a:xfrm rot="5400000" flipH="1" flipV="1">
            <a:off x="3171825" y="3527425"/>
            <a:ext cx="1460500" cy="80645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2707" idx="2"/>
            <a:endCxn id="7" idx="1"/>
          </p:cNvCxnSpPr>
          <p:nvPr/>
        </p:nvCxnSpPr>
        <p:spPr>
          <a:xfrm rot="16200000" flipH="1">
            <a:off x="1235075" y="3527425"/>
            <a:ext cx="1079500" cy="118745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5" idx="6"/>
            <a:endCxn id="72708" idx="1"/>
          </p:cNvCxnSpPr>
          <p:nvPr/>
        </p:nvCxnSpPr>
        <p:spPr>
          <a:xfrm>
            <a:off x="5334000" y="3048000"/>
            <a:ext cx="1676400" cy="11430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5" idx="7"/>
          </p:cNvCxnSpPr>
          <p:nvPr/>
        </p:nvCxnSpPr>
        <p:spPr>
          <a:xfrm rot="5400000">
            <a:off x="4856163" y="2233612"/>
            <a:ext cx="882650" cy="530225"/>
          </a:xfrm>
          <a:prstGeom prst="straightConnector1">
            <a:avLst/>
          </a:prstGeom>
          <a:ln w="22225">
            <a:solidFill>
              <a:schemeClr val="accent6">
                <a:lumMod val="75000"/>
              </a:schemeClr>
            </a:solidFill>
            <a:prstDash val="lgDash"/>
            <a:bevel/>
            <a:headEnd type="arrow"/>
            <a:tailEnd type="arrow"/>
          </a:ln>
        </p:spPr>
        <p:style>
          <a:lnRef idx="2">
            <a:schemeClr val="accent1"/>
          </a:lnRef>
          <a:fillRef idx="0">
            <a:schemeClr val="accent1"/>
          </a:fillRef>
          <a:effectRef idx="1">
            <a:schemeClr val="accent1"/>
          </a:effectRef>
          <a:fontRef idx="minor">
            <a:schemeClr val="tx1"/>
          </a:fontRef>
        </p:style>
      </p:cxnSp>
      <p:sp>
        <p:nvSpPr>
          <p:cNvPr id="72725" name="TextBox 24"/>
          <p:cNvSpPr txBox="1">
            <a:spLocks noChangeArrowheads="1"/>
          </p:cNvSpPr>
          <p:nvPr/>
        </p:nvSpPr>
        <p:spPr bwMode="auto">
          <a:xfrm rot="-3547864">
            <a:off x="4890295" y="2409031"/>
            <a:ext cx="1033462" cy="276225"/>
          </a:xfrm>
          <a:prstGeom prst="rect">
            <a:avLst/>
          </a:prstGeom>
          <a:noFill/>
          <a:ln w="9525">
            <a:noFill/>
            <a:miter lim="800000"/>
            <a:headEnd/>
            <a:tailEnd/>
          </a:ln>
        </p:spPr>
        <p:txBody>
          <a:bodyPr wrap="none">
            <a:prstTxWarp prst="textNoShape">
              <a:avLst/>
            </a:prstTxWarp>
            <a:spAutoFit/>
          </a:bodyPr>
          <a:lstStyle/>
          <a:p>
            <a:r>
              <a:rPr lang="en-US" sz="1200" b="1"/>
              <a:t>Workshops</a:t>
            </a:r>
          </a:p>
        </p:txBody>
      </p:sp>
      <p:sp>
        <p:nvSpPr>
          <p:cNvPr id="23" name="Rectangle 4"/>
          <p:cNvSpPr>
            <a:spLocks noChangeArrowheads="1"/>
          </p:cNvSpPr>
          <p:nvPr/>
        </p:nvSpPr>
        <p:spPr bwMode="auto">
          <a:xfrm>
            <a:off x="4267200" y="3733800"/>
            <a:ext cx="4648200" cy="16764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buFont typeface="Arial"/>
              <a:buChar char="•"/>
            </a:pPr>
            <a:r>
              <a:rPr lang="en-US" dirty="0" smtClean="0"/>
              <a:t>The user base cannot directly submit tickets, but overhead on developers is lower.</a:t>
            </a:r>
          </a:p>
          <a:p>
            <a:pPr marL="307975" indent="-307975" defTabSz="820738">
              <a:lnSpc>
                <a:spcPct val="90000"/>
              </a:lnSpc>
              <a:spcBef>
                <a:spcPct val="20000"/>
              </a:spcBef>
              <a:buFont typeface="Arial"/>
              <a:buChar char="•"/>
            </a:pPr>
            <a:r>
              <a:rPr lang="en-US" dirty="0" smtClean="0"/>
              <a:t>Increased need for calibration scientists to interact with community.</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533400" y="1676400"/>
            <a:ext cx="8229600" cy="41148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buFont typeface="Arial"/>
              <a:buChar char="•"/>
            </a:pPr>
            <a:r>
              <a:rPr lang="en-US" sz="2100" dirty="0" smtClean="0"/>
              <a:t>HIPE is made up of &gt;100 component packages (i/o, numerical, etc.)</a:t>
            </a:r>
          </a:p>
          <a:p>
            <a:pPr marL="307975" indent="-307975" defTabSz="820738">
              <a:lnSpc>
                <a:spcPct val="90000"/>
              </a:lnSpc>
              <a:spcBef>
                <a:spcPct val="20000"/>
              </a:spcBef>
              <a:buFont typeface="Arial"/>
              <a:buChar char="•"/>
            </a:pPr>
            <a:r>
              <a:rPr lang="en-US" sz="2100" dirty="0" smtClean="0"/>
              <a:t>For each, there is a developer (or more) and mentor assigned. </a:t>
            </a:r>
          </a:p>
          <a:p>
            <a:pPr marL="307975" indent="-307975" defTabSz="820738">
              <a:lnSpc>
                <a:spcPct val="90000"/>
              </a:lnSpc>
              <a:spcBef>
                <a:spcPct val="20000"/>
              </a:spcBef>
              <a:buFont typeface="Arial"/>
              <a:buChar char="•"/>
            </a:pPr>
            <a:r>
              <a:rPr lang="en-US" sz="2100" dirty="0" smtClean="0"/>
              <a:t>The majority of the packages have a calibration scientist as a mentor, and it is their job to :</a:t>
            </a:r>
          </a:p>
          <a:p>
            <a:pPr marL="765175" lvl="1" indent="-307975" defTabSz="820738">
              <a:lnSpc>
                <a:spcPct val="90000"/>
              </a:lnSpc>
              <a:spcBef>
                <a:spcPct val="20000"/>
              </a:spcBef>
              <a:buFont typeface="Arial"/>
              <a:buChar char="•"/>
            </a:pPr>
            <a:r>
              <a:rPr lang="en-US" sz="2100" dirty="0" smtClean="0"/>
              <a:t>Advise developer on astronomer specific issues</a:t>
            </a:r>
          </a:p>
          <a:p>
            <a:pPr marL="765175" lvl="1" indent="-307975" defTabSz="820738">
              <a:lnSpc>
                <a:spcPct val="90000"/>
              </a:lnSpc>
              <a:spcBef>
                <a:spcPct val="20000"/>
              </a:spcBef>
              <a:buFont typeface="Arial"/>
              <a:buChar char="•"/>
            </a:pPr>
            <a:r>
              <a:rPr lang="en-US" sz="2100" dirty="0" smtClean="0"/>
              <a:t>Vet tickets that are incorrectly assigned to a package</a:t>
            </a:r>
          </a:p>
          <a:p>
            <a:pPr marL="765175" lvl="1" indent="-307975" defTabSz="820738">
              <a:lnSpc>
                <a:spcPct val="90000"/>
              </a:lnSpc>
              <a:spcBef>
                <a:spcPct val="20000"/>
              </a:spcBef>
              <a:buFont typeface="Arial"/>
              <a:buChar char="•"/>
            </a:pPr>
            <a:r>
              <a:rPr lang="en-US" sz="2100" dirty="0" smtClean="0"/>
              <a:t>Advise management on the priority of tickets in that package.</a:t>
            </a:r>
          </a:p>
          <a:p>
            <a:pPr marL="765175" lvl="1" indent="-307975" defTabSz="820738">
              <a:lnSpc>
                <a:spcPct val="90000"/>
              </a:lnSpc>
              <a:spcBef>
                <a:spcPct val="20000"/>
              </a:spcBef>
              <a:buFont typeface="Arial"/>
              <a:buChar char="•"/>
            </a:pPr>
            <a:r>
              <a:rPr lang="en-US" sz="2100" dirty="0" smtClean="0"/>
              <a:t>Aid in documentation that is directed towards users.</a:t>
            </a:r>
          </a:p>
          <a:p>
            <a:pPr marL="307975" indent="-307975" defTabSz="820738">
              <a:lnSpc>
                <a:spcPct val="90000"/>
              </a:lnSpc>
              <a:spcBef>
                <a:spcPct val="20000"/>
              </a:spcBef>
              <a:buFont typeface="Arial"/>
              <a:buChar char="•"/>
            </a:pPr>
            <a:endParaRPr lang="en-US" sz="2100" dirty="0" smtClean="0"/>
          </a:p>
          <a:p>
            <a:pPr marL="307975" indent="-307975" defTabSz="820738">
              <a:lnSpc>
                <a:spcPct val="90000"/>
              </a:lnSpc>
              <a:spcBef>
                <a:spcPct val="20000"/>
              </a:spcBef>
              <a:buFont typeface="Arial"/>
              <a:buChar char="•"/>
            </a:pPr>
            <a:r>
              <a:rPr lang="en-US" sz="2100" dirty="0" smtClean="0"/>
              <a:t>Good idea but can fail in practice (over tasked, lack of expertise for shared packages with a broad user base, ignored)</a:t>
            </a:r>
          </a:p>
        </p:txBody>
      </p:sp>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The Developer-Mentor policy</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533400" y="1676400"/>
            <a:ext cx="8229600" cy="41148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buFont typeface="Arial"/>
              <a:buChar char="•"/>
            </a:pPr>
            <a:r>
              <a:rPr lang="en-US" sz="2100" dirty="0" smtClean="0"/>
              <a:t>HIPE takes a long time to compile, and it used to be possible for conflicts to occur on packages under heavy development.</a:t>
            </a:r>
          </a:p>
          <a:p>
            <a:pPr marL="307975" indent="-307975" defTabSz="820738">
              <a:lnSpc>
                <a:spcPct val="90000"/>
              </a:lnSpc>
              <a:spcBef>
                <a:spcPct val="20000"/>
              </a:spcBef>
              <a:buFont typeface="Arial"/>
              <a:buChar char="•"/>
            </a:pPr>
            <a:r>
              <a:rPr lang="en-US" sz="2100" dirty="0" smtClean="0"/>
              <a:t>Was particularly problematic around a code freeze.</a:t>
            </a:r>
          </a:p>
          <a:p>
            <a:pPr marL="307975" indent="-307975" defTabSz="820738">
              <a:lnSpc>
                <a:spcPct val="90000"/>
              </a:lnSpc>
              <a:spcBef>
                <a:spcPct val="20000"/>
              </a:spcBef>
              <a:buFont typeface="Arial"/>
              <a:buChar char="•"/>
            </a:pPr>
            <a:endParaRPr lang="en-US" sz="2100" dirty="0" smtClean="0"/>
          </a:p>
          <a:p>
            <a:pPr marL="307975" indent="-307975" defTabSz="820738">
              <a:lnSpc>
                <a:spcPct val="90000"/>
              </a:lnSpc>
              <a:spcBef>
                <a:spcPct val="20000"/>
              </a:spcBef>
              <a:buFont typeface="Arial"/>
              <a:buChar char="•"/>
            </a:pPr>
            <a:r>
              <a:rPr lang="en-US" sz="2100" dirty="0" smtClean="0"/>
              <a:t>With a CIB, a new minor version of the software is created every time new code in a component is checked in.  Therefore changes in package Y are immune to changes in X if Y is checked in first.</a:t>
            </a:r>
          </a:p>
          <a:p>
            <a:pPr marL="307975" indent="-307975" defTabSz="820738">
              <a:lnSpc>
                <a:spcPct val="90000"/>
              </a:lnSpc>
              <a:spcBef>
                <a:spcPct val="20000"/>
              </a:spcBef>
              <a:buFont typeface="Arial"/>
              <a:buChar char="•"/>
            </a:pPr>
            <a:endParaRPr lang="en-US" sz="2100" dirty="0" smtClean="0"/>
          </a:p>
          <a:p>
            <a:pPr marL="307975" indent="-307975" defTabSz="820738">
              <a:lnSpc>
                <a:spcPct val="90000"/>
              </a:lnSpc>
              <a:spcBef>
                <a:spcPct val="20000"/>
              </a:spcBef>
              <a:buFont typeface="Arial"/>
              <a:buChar char="•"/>
            </a:pPr>
            <a:r>
              <a:rPr lang="en-US" sz="2100" dirty="0" smtClean="0"/>
              <a:t>Any code that does break the build becomes ‘quarantined’, and the owners of X and Y figure out why, and fix it.</a:t>
            </a:r>
          </a:p>
        </p:txBody>
      </p:sp>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Continuous Integration Builds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b1.png"/>
          <p:cNvPicPr>
            <a:picLocks noChangeAspect="1"/>
          </p:cNvPicPr>
          <p:nvPr/>
        </p:nvPicPr>
        <p:blipFill>
          <a:blip r:embed="rId3"/>
          <a:stretch>
            <a:fillRect/>
          </a:stretch>
        </p:blipFill>
        <p:spPr>
          <a:xfrm>
            <a:off x="0" y="838200"/>
            <a:ext cx="9144000" cy="496648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b2.png"/>
          <p:cNvPicPr>
            <a:picLocks noChangeAspect="1"/>
          </p:cNvPicPr>
          <p:nvPr/>
        </p:nvPicPr>
        <p:blipFill>
          <a:blip r:embed="rId3"/>
          <a:stretch>
            <a:fillRect/>
          </a:stretch>
        </p:blipFill>
        <p:spPr>
          <a:xfrm>
            <a:off x="914400" y="990600"/>
            <a:ext cx="7467600" cy="490837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b3.png"/>
          <p:cNvPicPr>
            <a:picLocks noChangeAspect="1"/>
          </p:cNvPicPr>
          <p:nvPr/>
        </p:nvPicPr>
        <p:blipFill>
          <a:blip r:embed="rId3"/>
          <a:stretch>
            <a:fillRect/>
          </a:stretch>
        </p:blipFill>
        <p:spPr>
          <a:xfrm>
            <a:off x="0" y="883939"/>
            <a:ext cx="9144000" cy="50901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533400" y="1676400"/>
            <a:ext cx="8229600" cy="41148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buFont typeface="Arial"/>
              <a:buChar char="•"/>
            </a:pPr>
            <a:r>
              <a:rPr lang="en-US" sz="2100" dirty="0" smtClean="0"/>
              <a:t>Occurs at many levels, the first being the code test harnesses associated with each component.  This is easily one of the most controversial areas we deal with.</a:t>
            </a:r>
          </a:p>
          <a:p>
            <a:pPr marL="307975" indent="-307975" defTabSz="820738">
              <a:lnSpc>
                <a:spcPct val="90000"/>
              </a:lnSpc>
              <a:spcBef>
                <a:spcPct val="20000"/>
              </a:spcBef>
              <a:buFont typeface="Arial"/>
              <a:buChar char="•"/>
            </a:pPr>
            <a:endParaRPr lang="en-US" sz="2100" dirty="0" smtClean="0"/>
          </a:p>
          <a:p>
            <a:pPr marL="307975" indent="-307975" defTabSz="820738">
              <a:lnSpc>
                <a:spcPct val="90000"/>
              </a:lnSpc>
              <a:spcBef>
                <a:spcPct val="20000"/>
              </a:spcBef>
              <a:buFont typeface="Arial"/>
              <a:buChar char="•"/>
            </a:pPr>
            <a:r>
              <a:rPr lang="en-US" sz="2100" dirty="0" smtClean="0"/>
              <a:t>Scripts designed to run the system in many different areas are automated once per night and the output compared to an expected value.  This catches bugs that don’t break the build but do break the system. However does not test as much code as the test harnesses.</a:t>
            </a:r>
          </a:p>
          <a:p>
            <a:pPr marL="307975" indent="-307975" defTabSz="820738">
              <a:lnSpc>
                <a:spcPct val="90000"/>
              </a:lnSpc>
              <a:spcBef>
                <a:spcPct val="20000"/>
              </a:spcBef>
              <a:buFont typeface="Arial"/>
              <a:buChar char="•"/>
            </a:pPr>
            <a:endParaRPr lang="en-US" sz="2100" dirty="0" smtClean="0"/>
          </a:p>
          <a:p>
            <a:pPr marL="307975" indent="-307975" defTabSz="820738">
              <a:lnSpc>
                <a:spcPct val="90000"/>
              </a:lnSpc>
              <a:spcBef>
                <a:spcPct val="20000"/>
              </a:spcBef>
              <a:buFont typeface="Arial"/>
              <a:buChar char="•"/>
            </a:pPr>
            <a:r>
              <a:rPr lang="en-US" sz="2100" dirty="0" smtClean="0"/>
              <a:t>Finally, every major release goes through extensive acceptance testing.</a:t>
            </a:r>
          </a:p>
        </p:txBody>
      </p:sp>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Software testing</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533400" y="1676400"/>
            <a:ext cx="8229600" cy="41148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buFont typeface="Arial"/>
              <a:buChar char="•"/>
            </a:pPr>
            <a:r>
              <a:rPr lang="en-US" sz="2100" dirty="0" smtClean="0"/>
              <a:t>Developers and Astronomers often have a different view on how things should be implemented.  Data access in HIPE for example is sophisticated and powerful, but until recently only expert Astronomers could actually read in data easily!</a:t>
            </a:r>
          </a:p>
          <a:p>
            <a:pPr marL="307975" indent="-307975" defTabSz="820738">
              <a:lnSpc>
                <a:spcPct val="90000"/>
              </a:lnSpc>
              <a:spcBef>
                <a:spcPct val="20000"/>
              </a:spcBef>
            </a:pPr>
            <a:endParaRPr lang="en-US" sz="2100" dirty="0" smtClean="0"/>
          </a:p>
          <a:p>
            <a:pPr marL="307975" indent="-307975" defTabSz="820738">
              <a:lnSpc>
                <a:spcPct val="90000"/>
              </a:lnSpc>
              <a:spcBef>
                <a:spcPct val="20000"/>
              </a:spcBef>
              <a:buFont typeface="Arial"/>
              <a:buChar char="•"/>
            </a:pPr>
            <a:r>
              <a:rPr lang="en-US" sz="2100" dirty="0" smtClean="0"/>
              <a:t>The US mandate is to support the US Astronomer.  The European one also includes development of HIPE for future ESA missions.  Code quality reviews places NHSC in a difficult position.</a:t>
            </a:r>
          </a:p>
        </p:txBody>
      </p:sp>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Inherent conflicts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533400" y="1676400"/>
            <a:ext cx="8229600" cy="41148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buFont typeface="Arial"/>
              <a:buChar char="•"/>
            </a:pPr>
            <a:r>
              <a:rPr lang="en-US" sz="2100" dirty="0" smtClean="0"/>
              <a:t>Know your colleagues, figure out who they work for, and what they are hired to do.</a:t>
            </a:r>
          </a:p>
          <a:p>
            <a:pPr marL="307975" indent="-307975" defTabSz="820738">
              <a:lnSpc>
                <a:spcPct val="90000"/>
              </a:lnSpc>
              <a:spcBef>
                <a:spcPct val="20000"/>
              </a:spcBef>
              <a:buFont typeface="Arial"/>
              <a:buChar char="•"/>
            </a:pPr>
            <a:r>
              <a:rPr lang="en-US" sz="2100" dirty="0" smtClean="0"/>
              <a:t>Don’t let developers write requirements, but don’t let astronomers limit developers.</a:t>
            </a:r>
          </a:p>
          <a:p>
            <a:pPr marL="307975" indent="-307975" defTabSz="820738">
              <a:lnSpc>
                <a:spcPct val="90000"/>
              </a:lnSpc>
              <a:spcBef>
                <a:spcPct val="20000"/>
              </a:spcBef>
              <a:buFont typeface="Arial"/>
              <a:buChar char="•"/>
            </a:pPr>
            <a:r>
              <a:rPr lang="en-US" sz="2100" dirty="0" smtClean="0"/>
              <a:t>Pair developers with calibration scientists</a:t>
            </a:r>
          </a:p>
          <a:p>
            <a:pPr marL="307975" indent="-307975" defTabSz="820738">
              <a:lnSpc>
                <a:spcPct val="90000"/>
              </a:lnSpc>
              <a:spcBef>
                <a:spcPct val="20000"/>
              </a:spcBef>
              <a:buFont typeface="Arial"/>
              <a:buChar char="•"/>
            </a:pPr>
            <a:r>
              <a:rPr lang="en-US" sz="2100" dirty="0" smtClean="0"/>
              <a:t>Hire good people at the top</a:t>
            </a:r>
          </a:p>
          <a:p>
            <a:pPr marL="307975" indent="-307975" defTabSz="820738">
              <a:lnSpc>
                <a:spcPct val="90000"/>
              </a:lnSpc>
              <a:spcBef>
                <a:spcPct val="20000"/>
              </a:spcBef>
              <a:buFont typeface="Arial"/>
              <a:buChar char="•"/>
            </a:pPr>
            <a:r>
              <a:rPr lang="en-US" sz="2100" dirty="0" smtClean="0"/>
              <a:t>Embrace new technologies/approaches (i.e. social media, CIB)</a:t>
            </a:r>
          </a:p>
          <a:p>
            <a:pPr marL="307975" indent="-307975" defTabSz="820738">
              <a:lnSpc>
                <a:spcPct val="90000"/>
              </a:lnSpc>
              <a:spcBef>
                <a:spcPct val="20000"/>
              </a:spcBef>
              <a:buFont typeface="Arial"/>
              <a:buChar char="•"/>
            </a:pPr>
            <a:r>
              <a:rPr lang="en-US" sz="2100" dirty="0" smtClean="0"/>
              <a:t>Purchase good development tools.</a:t>
            </a:r>
          </a:p>
          <a:p>
            <a:pPr marL="307975" indent="-307975" defTabSz="820738">
              <a:lnSpc>
                <a:spcPct val="90000"/>
              </a:lnSpc>
              <a:spcBef>
                <a:spcPct val="20000"/>
              </a:spcBef>
              <a:buFont typeface="Arial"/>
              <a:buChar char="•"/>
            </a:pPr>
            <a:r>
              <a:rPr lang="en-US" sz="2100" dirty="0" smtClean="0"/>
              <a:t>Monitor policy decisions…they often have unintended side-effects</a:t>
            </a:r>
          </a:p>
          <a:p>
            <a:pPr marL="307975" indent="-307975" defTabSz="820738">
              <a:lnSpc>
                <a:spcPct val="90000"/>
              </a:lnSpc>
              <a:spcBef>
                <a:spcPct val="20000"/>
              </a:spcBef>
              <a:buFont typeface="Arial"/>
              <a:buChar char="•"/>
            </a:pPr>
            <a:r>
              <a:rPr lang="en-US" sz="2100" dirty="0" smtClean="0"/>
              <a:t>Emphasize testing at every opportunity, but be flexible.</a:t>
            </a:r>
          </a:p>
          <a:p>
            <a:pPr marL="307975" indent="-307975" defTabSz="820738">
              <a:lnSpc>
                <a:spcPct val="90000"/>
              </a:lnSpc>
              <a:spcBef>
                <a:spcPct val="20000"/>
              </a:spcBef>
              <a:buFont typeface="Arial"/>
              <a:buChar char="•"/>
            </a:pPr>
            <a:r>
              <a:rPr lang="en-US" sz="2100" dirty="0" smtClean="0"/>
              <a:t>No amount of requirement or policy planning will prevent conflict.  </a:t>
            </a:r>
          </a:p>
          <a:p>
            <a:pPr marL="307975" indent="-307975" defTabSz="820738">
              <a:lnSpc>
                <a:spcPct val="90000"/>
              </a:lnSpc>
              <a:spcBef>
                <a:spcPct val="20000"/>
              </a:spcBef>
              <a:buFont typeface="Arial"/>
              <a:buChar char="•"/>
            </a:pPr>
            <a:endParaRPr lang="en-US" sz="2100" dirty="0" smtClean="0"/>
          </a:p>
          <a:p>
            <a:pPr marL="307975" indent="-307975" defTabSz="820738">
              <a:lnSpc>
                <a:spcPct val="90000"/>
              </a:lnSpc>
              <a:spcBef>
                <a:spcPct val="20000"/>
              </a:spcBef>
              <a:buFont typeface="Arial"/>
              <a:buChar char="•"/>
            </a:pPr>
            <a:endParaRPr lang="en-US" sz="2100" dirty="0" smtClean="0"/>
          </a:p>
          <a:p>
            <a:pPr marL="307975" indent="-307975" defTabSz="820738">
              <a:lnSpc>
                <a:spcPct val="90000"/>
              </a:lnSpc>
              <a:spcBef>
                <a:spcPct val="20000"/>
              </a:spcBef>
              <a:buFont typeface="Arial"/>
              <a:buChar char="•"/>
            </a:pPr>
            <a:endParaRPr lang="en-US" sz="2100" dirty="0" smtClean="0"/>
          </a:p>
        </p:txBody>
      </p:sp>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(some) Lessons learned</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533400" y="1676400"/>
            <a:ext cx="8229600" cy="41148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buFont typeface="Arial"/>
              <a:buChar char="•"/>
            </a:pPr>
            <a:r>
              <a:rPr lang="en-US" sz="2100" dirty="0" smtClean="0"/>
              <a:t>Ground Segment Organizational chart</a:t>
            </a:r>
          </a:p>
          <a:p>
            <a:pPr marL="307975" indent="-307975" defTabSz="820738">
              <a:lnSpc>
                <a:spcPct val="90000"/>
              </a:lnSpc>
              <a:spcBef>
                <a:spcPct val="20000"/>
              </a:spcBef>
              <a:buFont typeface="Arial"/>
              <a:buChar char="•"/>
            </a:pPr>
            <a:r>
              <a:rPr lang="en-US" sz="2100" dirty="0" smtClean="0"/>
              <a:t>The Practical considerations</a:t>
            </a:r>
          </a:p>
          <a:p>
            <a:pPr marL="307975" indent="-307975" defTabSz="820738">
              <a:lnSpc>
                <a:spcPct val="90000"/>
              </a:lnSpc>
              <a:spcBef>
                <a:spcPct val="20000"/>
              </a:spcBef>
              <a:buFont typeface="Arial"/>
              <a:buChar char="•"/>
            </a:pPr>
            <a:r>
              <a:rPr lang="en-US" sz="2100" dirty="0" smtClean="0"/>
              <a:t>General Development Infrastructure</a:t>
            </a:r>
          </a:p>
          <a:p>
            <a:pPr marL="307975" indent="-307975" defTabSz="820738">
              <a:lnSpc>
                <a:spcPct val="90000"/>
              </a:lnSpc>
              <a:spcBef>
                <a:spcPct val="20000"/>
              </a:spcBef>
              <a:buFont typeface="Arial"/>
              <a:buChar char="•"/>
            </a:pPr>
            <a:r>
              <a:rPr lang="en-US" sz="2100" dirty="0" smtClean="0"/>
              <a:t>Inherent conflicts and how to cope</a:t>
            </a:r>
          </a:p>
          <a:p>
            <a:pPr marL="307975" indent="-307975" defTabSz="820738">
              <a:lnSpc>
                <a:spcPct val="90000"/>
              </a:lnSpc>
              <a:spcBef>
                <a:spcPct val="20000"/>
              </a:spcBef>
              <a:buFont typeface="Arial"/>
              <a:buChar char="•"/>
            </a:pPr>
            <a:r>
              <a:rPr lang="en-US" sz="2100" dirty="0" smtClean="0"/>
              <a:t>Summary of lessons learned</a:t>
            </a:r>
          </a:p>
          <a:p>
            <a:pPr marL="307975" indent="-307975" defTabSz="820738">
              <a:lnSpc>
                <a:spcPct val="90000"/>
              </a:lnSpc>
              <a:spcBef>
                <a:spcPct val="20000"/>
              </a:spcBef>
            </a:pPr>
            <a:endParaRPr lang="en-US" sz="2100" i="1" dirty="0">
              <a:solidFill>
                <a:srgbClr val="0099CC"/>
              </a:solidFill>
            </a:endParaRPr>
          </a:p>
        </p:txBody>
      </p:sp>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Overview</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Organizational chart</a:t>
            </a:r>
          </a:p>
        </p:txBody>
      </p:sp>
      <p:sp>
        <p:nvSpPr>
          <p:cNvPr id="4" name="Oval 3"/>
          <p:cNvSpPr/>
          <p:nvPr/>
        </p:nvSpPr>
        <p:spPr>
          <a:xfrm>
            <a:off x="1524000" y="2895600"/>
            <a:ext cx="2438400" cy="1295400"/>
          </a:xfrm>
          <a:prstGeom prst="ellipse">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solidFill>
                  <a:schemeClr val="tx1"/>
                </a:solidFill>
                <a:latin typeface="Arial"/>
                <a:cs typeface="Arial"/>
              </a:rPr>
              <a:t>Instrument Control Centers (</a:t>
            </a:r>
            <a:r>
              <a:rPr lang="en-US" sz="1400" dirty="0" err="1" smtClean="0">
                <a:solidFill>
                  <a:schemeClr val="tx1"/>
                </a:solidFill>
                <a:latin typeface="Arial"/>
                <a:cs typeface="Arial"/>
              </a:rPr>
              <a:t>ICCs</a:t>
            </a:r>
            <a:r>
              <a:rPr lang="en-US" sz="1400" dirty="0" smtClean="0">
                <a:solidFill>
                  <a:schemeClr val="tx1"/>
                </a:solidFill>
                <a:latin typeface="Arial"/>
                <a:cs typeface="Arial"/>
              </a:rPr>
              <a:t>)</a:t>
            </a:r>
            <a:endParaRPr lang="en-US" sz="1400" dirty="0">
              <a:solidFill>
                <a:schemeClr val="tx1"/>
              </a:solidFill>
              <a:latin typeface="Arial"/>
              <a:cs typeface="Arial"/>
            </a:endParaRPr>
          </a:p>
        </p:txBody>
      </p:sp>
      <p:sp>
        <p:nvSpPr>
          <p:cNvPr id="7" name="Oval 6"/>
          <p:cNvSpPr/>
          <p:nvPr/>
        </p:nvSpPr>
        <p:spPr>
          <a:xfrm>
            <a:off x="4648200" y="2895600"/>
            <a:ext cx="2438400" cy="1295400"/>
          </a:xfrm>
          <a:prstGeom prst="ellipse">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solidFill>
                  <a:schemeClr val="tx1"/>
                </a:solidFill>
                <a:latin typeface="Arial"/>
                <a:cs typeface="Arial"/>
              </a:rPr>
              <a:t>Core</a:t>
            </a:r>
            <a:endParaRPr lang="en-US" sz="1400" dirty="0">
              <a:solidFill>
                <a:schemeClr val="tx1"/>
              </a:solidFill>
              <a:latin typeface="Arial"/>
              <a:cs typeface="Arial"/>
            </a:endParaRPr>
          </a:p>
        </p:txBody>
      </p:sp>
      <p:sp>
        <p:nvSpPr>
          <p:cNvPr id="8" name="Oval 7"/>
          <p:cNvSpPr/>
          <p:nvPr/>
        </p:nvSpPr>
        <p:spPr>
          <a:xfrm>
            <a:off x="3048000" y="1524000"/>
            <a:ext cx="2438400" cy="1295400"/>
          </a:xfrm>
          <a:prstGeom prst="ellipse">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solidFill>
                  <a:schemeClr val="tx1"/>
                </a:solidFill>
                <a:latin typeface="Arial"/>
                <a:cs typeface="Arial"/>
              </a:rPr>
              <a:t>System</a:t>
            </a:r>
            <a:endParaRPr lang="en-US" sz="1400" dirty="0">
              <a:solidFill>
                <a:schemeClr val="tx1"/>
              </a:solidFill>
              <a:latin typeface="Arial"/>
              <a:cs typeface="Arial"/>
            </a:endParaRPr>
          </a:p>
        </p:txBody>
      </p:sp>
      <p:sp>
        <p:nvSpPr>
          <p:cNvPr id="9" name="Rectangle 4"/>
          <p:cNvSpPr>
            <a:spLocks noChangeArrowheads="1"/>
          </p:cNvSpPr>
          <p:nvPr/>
        </p:nvSpPr>
        <p:spPr bwMode="auto">
          <a:xfrm>
            <a:off x="533400" y="4419600"/>
            <a:ext cx="8229600" cy="13716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buFont typeface="Arial"/>
              <a:buChar char="•"/>
            </a:pPr>
            <a:r>
              <a:rPr lang="en-US" sz="2100" dirty="0" smtClean="0"/>
              <a:t>Each software area manages their own CCB (configuration control board), which prioritizes work.</a:t>
            </a:r>
          </a:p>
          <a:p>
            <a:pPr marL="307975" indent="-307975" defTabSz="820738">
              <a:lnSpc>
                <a:spcPct val="90000"/>
              </a:lnSpc>
              <a:spcBef>
                <a:spcPct val="20000"/>
              </a:spcBef>
              <a:buFont typeface="Arial"/>
              <a:buChar char="•"/>
            </a:pPr>
            <a:r>
              <a:rPr lang="en-US" sz="2100" dirty="0" smtClean="0"/>
              <a:t>Each also has their own manager and software QA.</a:t>
            </a:r>
          </a:p>
          <a:p>
            <a:pPr marL="307975" indent="-307975" defTabSz="820738">
              <a:lnSpc>
                <a:spcPct val="90000"/>
              </a:lnSpc>
              <a:spcBef>
                <a:spcPct val="20000"/>
              </a:spcBef>
            </a:pPr>
            <a:endParaRPr lang="en-US" sz="2100" i="1" dirty="0">
              <a:solidFill>
                <a:srgbClr val="0099CC"/>
              </a:solidFill>
            </a:endParaRPr>
          </a:p>
        </p:txBody>
      </p:sp>
      <p:sp>
        <p:nvSpPr>
          <p:cNvPr id="11" name="Oval 10"/>
          <p:cNvSpPr/>
          <p:nvPr/>
        </p:nvSpPr>
        <p:spPr>
          <a:xfrm>
            <a:off x="5943600" y="1066800"/>
            <a:ext cx="1295400" cy="8382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solidFill>
                  <a:schemeClr val="tx1"/>
                </a:solidFill>
                <a:latin typeface="Arial"/>
                <a:cs typeface="Arial"/>
              </a:rPr>
              <a:t>Archive</a:t>
            </a:r>
            <a:endParaRPr lang="en-US" sz="1400" dirty="0">
              <a:solidFill>
                <a:schemeClr val="tx1"/>
              </a:solidFill>
              <a:latin typeface="Arial"/>
              <a:cs typeface="Arial"/>
            </a:endParaRPr>
          </a:p>
        </p:txBody>
      </p:sp>
      <p:cxnSp>
        <p:nvCxnSpPr>
          <p:cNvPr id="12" name="Straight Arrow Connector 11"/>
          <p:cNvCxnSpPr>
            <a:stCxn id="8" idx="3"/>
          </p:cNvCxnSpPr>
          <p:nvPr/>
        </p:nvCxnSpPr>
        <p:spPr>
          <a:xfrm rot="5400000">
            <a:off x="2934845" y="2438049"/>
            <a:ext cx="278607" cy="661895"/>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0"/>
            <a:endCxn id="8" idx="5"/>
          </p:cNvCxnSpPr>
          <p:nvPr/>
        </p:nvCxnSpPr>
        <p:spPr>
          <a:xfrm rot="16200000" flipV="1">
            <a:off x="5365400" y="2393599"/>
            <a:ext cx="265907" cy="738095"/>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2"/>
          </p:cNvCxnSpPr>
          <p:nvPr/>
        </p:nvCxnSpPr>
        <p:spPr>
          <a:xfrm rot="10800000" flipV="1">
            <a:off x="5334002" y="1485899"/>
            <a:ext cx="609599" cy="392907"/>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533400" y="1676400"/>
            <a:ext cx="8229600" cy="41148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buFont typeface="Arial"/>
              <a:buChar char="•"/>
            </a:pPr>
            <a:r>
              <a:rPr lang="en-US" sz="2100" dirty="0" smtClean="0"/>
              <a:t>The System Architect, QA Engineer, and top level managers define the entire development framework.  Hire good ones!</a:t>
            </a:r>
          </a:p>
          <a:p>
            <a:pPr marL="307975" indent="-307975" defTabSz="820738">
              <a:lnSpc>
                <a:spcPct val="90000"/>
              </a:lnSpc>
              <a:spcBef>
                <a:spcPct val="20000"/>
              </a:spcBef>
              <a:buFont typeface="Arial"/>
              <a:buChar char="•"/>
            </a:pPr>
            <a:r>
              <a:rPr lang="en-US" sz="2100" dirty="0" smtClean="0"/>
              <a:t>With developers spread across ~15 </a:t>
            </a:r>
            <a:r>
              <a:rPr lang="en-US" sz="2100" dirty="0" err="1" smtClean="0"/>
              <a:t>timezones</a:t>
            </a:r>
            <a:r>
              <a:rPr lang="en-US" sz="2100" dirty="0" smtClean="0"/>
              <a:t>, interaction is a challenge:</a:t>
            </a:r>
          </a:p>
          <a:p>
            <a:pPr marL="765175" lvl="1" indent="-307975" defTabSz="820738">
              <a:lnSpc>
                <a:spcPct val="90000"/>
              </a:lnSpc>
              <a:spcBef>
                <a:spcPct val="20000"/>
              </a:spcBef>
              <a:buFont typeface="Arial"/>
              <a:buChar char="•"/>
            </a:pPr>
            <a:r>
              <a:rPr lang="en-US" sz="2100" dirty="0" smtClean="0"/>
              <a:t>With Europe, we generally have </a:t>
            </a:r>
            <a:r>
              <a:rPr lang="en-US" sz="2100" dirty="0" err="1" smtClean="0"/>
              <a:t>telecons</a:t>
            </a:r>
            <a:r>
              <a:rPr lang="en-US" sz="2100" dirty="0" smtClean="0"/>
              <a:t> at their end of day/our start of day. (6am)</a:t>
            </a:r>
          </a:p>
          <a:p>
            <a:pPr marL="765175" lvl="1" indent="-307975" defTabSz="820738">
              <a:lnSpc>
                <a:spcPct val="90000"/>
              </a:lnSpc>
              <a:spcBef>
                <a:spcPct val="20000"/>
              </a:spcBef>
              <a:buFont typeface="Arial"/>
              <a:buChar char="•"/>
            </a:pPr>
            <a:r>
              <a:rPr lang="en-US" sz="2100" dirty="0" smtClean="0"/>
              <a:t>NHSC also has a representative onsite at ESAC (Madrid) to represent us at other meetings. (David </a:t>
            </a:r>
            <a:r>
              <a:rPr lang="en-US" sz="2100" dirty="0" err="1" smtClean="0"/>
              <a:t>Ardilla</a:t>
            </a:r>
            <a:r>
              <a:rPr lang="en-US" sz="2100" dirty="0" smtClean="0"/>
              <a:t>)</a:t>
            </a:r>
          </a:p>
          <a:p>
            <a:pPr marL="307975" indent="-307975" defTabSz="820738">
              <a:lnSpc>
                <a:spcPct val="90000"/>
              </a:lnSpc>
              <a:spcBef>
                <a:spcPct val="20000"/>
              </a:spcBef>
              <a:buFont typeface="Arial"/>
              <a:buChar char="•"/>
            </a:pPr>
            <a:endParaRPr lang="en-US" sz="2100" dirty="0" smtClean="0"/>
          </a:p>
          <a:p>
            <a:pPr marL="307975" indent="-307975" defTabSz="820738">
              <a:lnSpc>
                <a:spcPct val="90000"/>
              </a:lnSpc>
              <a:spcBef>
                <a:spcPct val="20000"/>
              </a:spcBef>
              <a:buFont typeface="Arial"/>
              <a:buChar char="•"/>
            </a:pPr>
            <a:r>
              <a:rPr lang="en-US" sz="2100" dirty="0" smtClean="0"/>
              <a:t>The emergence of social networking, SKYPE, and now </a:t>
            </a:r>
            <a:r>
              <a:rPr lang="en-US" sz="2100" dirty="0" err="1" smtClean="0"/>
              <a:t>webex</a:t>
            </a:r>
            <a:r>
              <a:rPr lang="en-US" sz="2100" dirty="0" smtClean="0"/>
              <a:t> are also invaluable</a:t>
            </a:r>
          </a:p>
          <a:p>
            <a:pPr marL="307975" indent="-307975" defTabSz="820738">
              <a:lnSpc>
                <a:spcPct val="90000"/>
              </a:lnSpc>
              <a:spcBef>
                <a:spcPct val="20000"/>
              </a:spcBef>
            </a:pPr>
            <a:endParaRPr lang="en-US" sz="2100" i="1" dirty="0">
              <a:solidFill>
                <a:srgbClr val="0099CC"/>
              </a:solidFill>
            </a:endParaRPr>
          </a:p>
        </p:txBody>
      </p:sp>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Practical Considerations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533400" y="1676400"/>
            <a:ext cx="8229600" cy="41148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buFont typeface="Arial"/>
              <a:buChar char="•"/>
            </a:pPr>
            <a:r>
              <a:rPr lang="en-US" sz="2100" b="1" dirty="0" smtClean="0">
                <a:solidFill>
                  <a:schemeClr val="accent2"/>
                </a:solidFill>
              </a:rPr>
              <a:t>IDE: </a:t>
            </a:r>
            <a:r>
              <a:rPr lang="en-US" sz="2100" b="1" dirty="0" smtClean="0"/>
              <a:t>Eclipse</a:t>
            </a:r>
            <a:r>
              <a:rPr lang="en-US" sz="2100" dirty="0" smtClean="0"/>
              <a:t>.  Common, powerful, and has the ability to import project-specific plug-ins to aid in development conformity</a:t>
            </a:r>
          </a:p>
          <a:p>
            <a:pPr marL="307975" indent="-307975" defTabSz="820738">
              <a:lnSpc>
                <a:spcPct val="90000"/>
              </a:lnSpc>
              <a:spcBef>
                <a:spcPct val="20000"/>
              </a:spcBef>
              <a:buFont typeface="Arial"/>
              <a:buChar char="•"/>
            </a:pPr>
            <a:r>
              <a:rPr lang="en-US" sz="2100" b="1" dirty="0" smtClean="0">
                <a:solidFill>
                  <a:srgbClr val="C0504D"/>
                </a:solidFill>
              </a:rPr>
              <a:t>Code Repository:</a:t>
            </a:r>
            <a:r>
              <a:rPr lang="en-US" sz="2100" dirty="0" smtClean="0"/>
              <a:t> </a:t>
            </a:r>
            <a:r>
              <a:rPr lang="en-US" sz="2100" b="1" dirty="0" smtClean="0"/>
              <a:t>CVS</a:t>
            </a:r>
            <a:r>
              <a:rPr lang="en-US" sz="2100" dirty="0" smtClean="0"/>
              <a:t>.  Old, but it works.</a:t>
            </a:r>
          </a:p>
          <a:p>
            <a:pPr marL="307975" indent="-307975" defTabSz="820738">
              <a:lnSpc>
                <a:spcPct val="90000"/>
              </a:lnSpc>
              <a:spcBef>
                <a:spcPct val="20000"/>
              </a:spcBef>
              <a:buFont typeface="Arial"/>
              <a:buChar char="•"/>
            </a:pPr>
            <a:r>
              <a:rPr lang="en-US" sz="2100" b="1" dirty="0" smtClean="0">
                <a:solidFill>
                  <a:srgbClr val="C0504D"/>
                </a:solidFill>
              </a:rPr>
              <a:t>Ticketing System: </a:t>
            </a:r>
            <a:r>
              <a:rPr lang="en-US" sz="2100" b="1" dirty="0" smtClean="0"/>
              <a:t>JIRA</a:t>
            </a:r>
            <a:r>
              <a:rPr lang="en-US" sz="2100" dirty="0" smtClean="0"/>
              <a:t>. Very effective, very configurable.</a:t>
            </a:r>
          </a:p>
          <a:p>
            <a:pPr marL="307975" indent="-307975" defTabSz="820738">
              <a:lnSpc>
                <a:spcPct val="90000"/>
              </a:lnSpc>
              <a:spcBef>
                <a:spcPct val="20000"/>
              </a:spcBef>
              <a:buFont typeface="Arial"/>
              <a:buChar char="•"/>
            </a:pPr>
            <a:r>
              <a:rPr lang="en-US" sz="2100" b="1" dirty="0" smtClean="0">
                <a:solidFill>
                  <a:srgbClr val="C0504D"/>
                </a:solidFill>
              </a:rPr>
              <a:t>Compilation: </a:t>
            </a:r>
            <a:r>
              <a:rPr lang="en-US" sz="2100" b="1" dirty="0" smtClean="0"/>
              <a:t>CIB</a:t>
            </a:r>
            <a:r>
              <a:rPr lang="en-US" sz="2100" dirty="0" smtClean="0"/>
              <a:t> (Continuous Integration Build) approach.</a:t>
            </a:r>
          </a:p>
          <a:p>
            <a:pPr marL="307975" indent="-307975" defTabSz="820738">
              <a:lnSpc>
                <a:spcPct val="90000"/>
              </a:lnSpc>
              <a:spcBef>
                <a:spcPct val="20000"/>
              </a:spcBef>
              <a:buFont typeface="Arial"/>
              <a:buChar char="•"/>
            </a:pPr>
            <a:r>
              <a:rPr lang="en-US" sz="2100" b="1" dirty="0" smtClean="0">
                <a:solidFill>
                  <a:srgbClr val="C0504D"/>
                </a:solidFill>
              </a:rPr>
              <a:t>Testing: </a:t>
            </a:r>
            <a:r>
              <a:rPr lang="en-US" sz="2100" dirty="0" smtClean="0"/>
              <a:t>Test harnesses, nightly tester, once per release acceptance testing.</a:t>
            </a:r>
          </a:p>
        </p:txBody>
      </p:sp>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Development Infrastructure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(some) Lessons Learned</a:t>
            </a:r>
          </a:p>
        </p:txBody>
      </p:sp>
      <p:pic>
        <p:nvPicPr>
          <p:cNvPr id="10" name="Picture 9" descr="jira.png"/>
          <p:cNvPicPr>
            <a:picLocks noChangeAspect="1"/>
          </p:cNvPicPr>
          <p:nvPr/>
        </p:nvPicPr>
        <p:blipFill>
          <a:blip r:embed="rId3"/>
          <a:stretch>
            <a:fillRect/>
          </a:stretch>
        </p:blipFill>
        <p:spPr>
          <a:xfrm>
            <a:off x="381000" y="762000"/>
            <a:ext cx="7924800" cy="52705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(some) Lessons Learned</a:t>
            </a:r>
          </a:p>
        </p:txBody>
      </p:sp>
      <p:pic>
        <p:nvPicPr>
          <p:cNvPr id="10" name="Picture 9" descr="jira.png"/>
          <p:cNvPicPr>
            <a:picLocks noChangeAspect="1"/>
          </p:cNvPicPr>
          <p:nvPr/>
        </p:nvPicPr>
        <p:blipFill>
          <a:blip r:embed="rId3"/>
          <a:stretch>
            <a:fillRect/>
          </a:stretch>
        </p:blipFill>
        <p:spPr>
          <a:xfrm>
            <a:off x="381000" y="762000"/>
            <a:ext cx="7924800" cy="5270530"/>
          </a:xfrm>
          <a:prstGeom prst="rect">
            <a:avLst/>
          </a:prstGeom>
        </p:spPr>
      </p:pic>
      <p:sp>
        <p:nvSpPr>
          <p:cNvPr id="4" name="Rectangle 3"/>
          <p:cNvSpPr/>
          <p:nvPr/>
        </p:nvSpPr>
        <p:spPr>
          <a:xfrm>
            <a:off x="0" y="685800"/>
            <a:ext cx="9144000" cy="54102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2819400" y="1143000"/>
            <a:ext cx="3733800" cy="4572000"/>
            <a:chOff x="152400" y="1447800"/>
            <a:chExt cx="3733800" cy="4572000"/>
          </a:xfrm>
        </p:grpSpPr>
        <p:sp>
          <p:nvSpPr>
            <p:cNvPr id="6" name="Rectangle 5"/>
            <p:cNvSpPr/>
            <p:nvPr/>
          </p:nvSpPr>
          <p:spPr>
            <a:xfrm>
              <a:off x="152400" y="1447800"/>
              <a:ext cx="3733800" cy="4572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3" descr="jira_pacs.png"/>
            <p:cNvPicPr>
              <a:picLocks noChangeAspect="1"/>
            </p:cNvPicPr>
            <p:nvPr/>
          </p:nvPicPr>
          <p:blipFill>
            <a:blip r:embed="rId4"/>
            <a:srcRect/>
            <a:stretch>
              <a:fillRect/>
            </a:stretch>
          </p:blipFill>
          <p:spPr bwMode="auto">
            <a:xfrm>
              <a:off x="200025" y="1524000"/>
              <a:ext cx="3609975" cy="441960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4800600"/>
            <a:ext cx="9144000" cy="7620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0" y="3124200"/>
            <a:ext cx="9144000" cy="5334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1447800"/>
            <a:ext cx="9144000" cy="1219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JIRA workflow for a person who submits a ticket</a:t>
            </a:r>
          </a:p>
        </p:txBody>
      </p:sp>
      <p:sp>
        <p:nvSpPr>
          <p:cNvPr id="6" name="Rectangle 4"/>
          <p:cNvSpPr>
            <a:spLocks noChangeArrowheads="1"/>
          </p:cNvSpPr>
          <p:nvPr/>
        </p:nvSpPr>
        <p:spPr bwMode="auto">
          <a:xfrm>
            <a:off x="304800" y="1600200"/>
            <a:ext cx="2971800" cy="41148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pPr>
            <a:r>
              <a:rPr lang="en-US" dirty="0" smtClean="0"/>
              <a:t>User submits a ticket</a:t>
            </a:r>
          </a:p>
          <a:p>
            <a:pPr marL="307975" indent="-307975" defTabSz="820738">
              <a:lnSpc>
                <a:spcPct val="90000"/>
              </a:lnSpc>
              <a:spcBef>
                <a:spcPct val="20000"/>
              </a:spcBef>
            </a:pPr>
            <a:endParaRPr lang="en-US" dirty="0" smtClean="0"/>
          </a:p>
          <a:p>
            <a:pPr marL="307975" indent="-307975" defTabSz="820738">
              <a:lnSpc>
                <a:spcPct val="90000"/>
              </a:lnSpc>
              <a:spcBef>
                <a:spcPct val="20000"/>
              </a:spcBef>
            </a:pPr>
            <a:endParaRPr lang="en-US" dirty="0" smtClean="0"/>
          </a:p>
          <a:p>
            <a:pPr marL="307975" indent="-307975" defTabSz="820738">
              <a:lnSpc>
                <a:spcPct val="90000"/>
              </a:lnSpc>
              <a:spcBef>
                <a:spcPct val="20000"/>
              </a:spcBef>
            </a:pPr>
            <a:endParaRPr lang="en-US" dirty="0" smtClean="0"/>
          </a:p>
          <a:p>
            <a:pPr marL="307975" indent="-307975" defTabSz="820738">
              <a:lnSpc>
                <a:spcPct val="90000"/>
              </a:lnSpc>
              <a:spcBef>
                <a:spcPct val="20000"/>
              </a:spcBef>
            </a:pPr>
            <a:r>
              <a:rPr lang="en-US" dirty="0" smtClean="0"/>
              <a:t>Developer analyzes issue</a:t>
            </a:r>
          </a:p>
          <a:p>
            <a:pPr marL="307975" indent="-307975" defTabSz="820738">
              <a:lnSpc>
                <a:spcPct val="90000"/>
              </a:lnSpc>
              <a:spcBef>
                <a:spcPct val="20000"/>
              </a:spcBef>
            </a:pPr>
            <a:r>
              <a:rPr lang="en-US" dirty="0" smtClean="0"/>
              <a:t>Developer starts implementation</a:t>
            </a:r>
          </a:p>
          <a:p>
            <a:pPr marL="307975" indent="-307975" defTabSz="820738">
              <a:lnSpc>
                <a:spcPct val="90000"/>
              </a:lnSpc>
              <a:spcBef>
                <a:spcPct val="20000"/>
              </a:spcBef>
            </a:pPr>
            <a:r>
              <a:rPr lang="en-US" dirty="0" smtClean="0"/>
              <a:t>Developer fixes issue</a:t>
            </a:r>
          </a:p>
          <a:p>
            <a:pPr marL="307975" indent="-307975" defTabSz="820738">
              <a:lnSpc>
                <a:spcPct val="90000"/>
              </a:lnSpc>
              <a:spcBef>
                <a:spcPct val="20000"/>
              </a:spcBef>
            </a:pPr>
            <a:endParaRPr lang="en-US" dirty="0" smtClean="0"/>
          </a:p>
          <a:p>
            <a:pPr marL="307975" indent="-307975" defTabSz="820738">
              <a:lnSpc>
                <a:spcPct val="90000"/>
              </a:lnSpc>
              <a:spcBef>
                <a:spcPct val="20000"/>
              </a:spcBef>
            </a:pPr>
            <a:endParaRPr lang="en-US" dirty="0" smtClean="0"/>
          </a:p>
          <a:p>
            <a:pPr marL="307975" indent="-307975" defTabSz="820738">
              <a:lnSpc>
                <a:spcPct val="90000"/>
              </a:lnSpc>
              <a:spcBef>
                <a:spcPct val="20000"/>
              </a:spcBef>
            </a:pPr>
            <a:endParaRPr lang="en-US" dirty="0" smtClean="0"/>
          </a:p>
          <a:p>
            <a:pPr marL="307975" indent="-307975" defTabSz="820738">
              <a:lnSpc>
                <a:spcPct val="90000"/>
              </a:lnSpc>
              <a:spcBef>
                <a:spcPct val="20000"/>
              </a:spcBef>
            </a:pPr>
            <a:r>
              <a:rPr lang="en-US" dirty="0" smtClean="0"/>
              <a:t>User tests implementation</a:t>
            </a:r>
          </a:p>
        </p:txBody>
      </p:sp>
      <p:sp>
        <p:nvSpPr>
          <p:cNvPr id="9" name="Rectangle 4"/>
          <p:cNvSpPr>
            <a:spLocks noChangeArrowheads="1"/>
          </p:cNvSpPr>
          <p:nvPr/>
        </p:nvSpPr>
        <p:spPr bwMode="auto">
          <a:xfrm>
            <a:off x="3505200" y="1600200"/>
            <a:ext cx="5638800" cy="41148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pPr>
            <a:r>
              <a:rPr lang="en-US" dirty="0" smtClean="0"/>
              <a:t>Ticket appears on users’ ‘</a:t>
            </a:r>
            <a:r>
              <a:rPr lang="en-US" i="1" dirty="0" smtClean="0">
                <a:solidFill>
                  <a:schemeClr val="accent2"/>
                </a:solidFill>
              </a:rPr>
              <a:t>submitted by me</a:t>
            </a:r>
            <a:r>
              <a:rPr lang="en-US" dirty="0" smtClean="0"/>
              <a:t>’ panel</a:t>
            </a:r>
          </a:p>
          <a:p>
            <a:pPr marL="307975" indent="-307975" defTabSz="820738">
              <a:lnSpc>
                <a:spcPct val="90000"/>
              </a:lnSpc>
              <a:spcBef>
                <a:spcPct val="20000"/>
              </a:spcBef>
            </a:pPr>
            <a:r>
              <a:rPr lang="en-US" dirty="0" smtClean="0"/>
              <a:t>Ticket appears on developer’s ‘</a:t>
            </a:r>
            <a:r>
              <a:rPr lang="en-US" i="1" dirty="0" smtClean="0">
                <a:solidFill>
                  <a:srgbClr val="C0504D"/>
                </a:solidFill>
              </a:rPr>
              <a:t>assigned to me</a:t>
            </a:r>
            <a:r>
              <a:rPr lang="en-US" dirty="0" smtClean="0"/>
              <a:t>’ panel</a:t>
            </a:r>
          </a:p>
          <a:p>
            <a:pPr marL="307975" indent="-307975" defTabSz="820738">
              <a:lnSpc>
                <a:spcPct val="90000"/>
              </a:lnSpc>
              <a:spcBef>
                <a:spcPct val="20000"/>
              </a:spcBef>
            </a:pPr>
            <a:r>
              <a:rPr lang="en-US" dirty="0" smtClean="0"/>
              <a:t>Ticket status is ‘</a:t>
            </a:r>
            <a:r>
              <a:rPr lang="en-US" b="1" dirty="0" smtClean="0"/>
              <a:t>Assigned</a:t>
            </a:r>
            <a:r>
              <a:rPr lang="en-US" dirty="0" smtClean="0"/>
              <a:t>’</a:t>
            </a:r>
          </a:p>
          <a:p>
            <a:pPr marL="307975" indent="-307975" defTabSz="820738">
              <a:lnSpc>
                <a:spcPct val="90000"/>
              </a:lnSpc>
              <a:spcBef>
                <a:spcPct val="20000"/>
              </a:spcBef>
            </a:pPr>
            <a:endParaRPr lang="en-US" dirty="0" smtClean="0"/>
          </a:p>
          <a:p>
            <a:pPr marL="307975" indent="-307975" defTabSz="820738">
              <a:lnSpc>
                <a:spcPct val="90000"/>
              </a:lnSpc>
              <a:spcBef>
                <a:spcPct val="20000"/>
              </a:spcBef>
            </a:pPr>
            <a:r>
              <a:rPr lang="en-US" dirty="0" smtClean="0"/>
              <a:t>Ticket status is changed to ‘</a:t>
            </a:r>
            <a:r>
              <a:rPr lang="en-US" b="1" dirty="0" smtClean="0"/>
              <a:t>In Analysis</a:t>
            </a:r>
            <a:r>
              <a:rPr lang="en-US" dirty="0" smtClean="0"/>
              <a:t>’</a:t>
            </a:r>
          </a:p>
          <a:p>
            <a:pPr marL="307975" indent="-307975" defTabSz="820738">
              <a:lnSpc>
                <a:spcPct val="90000"/>
              </a:lnSpc>
              <a:spcBef>
                <a:spcPct val="20000"/>
              </a:spcBef>
            </a:pPr>
            <a:r>
              <a:rPr lang="en-US" dirty="0" smtClean="0"/>
              <a:t>Ticket status is changed to ‘</a:t>
            </a:r>
            <a:r>
              <a:rPr lang="en-US" b="1" dirty="0" smtClean="0"/>
              <a:t>In Implementation</a:t>
            </a:r>
            <a:r>
              <a:rPr lang="en-US" dirty="0" smtClean="0"/>
              <a:t>’</a:t>
            </a:r>
          </a:p>
          <a:p>
            <a:pPr marL="307975" indent="-307975" defTabSz="820738">
              <a:lnSpc>
                <a:spcPct val="90000"/>
              </a:lnSpc>
              <a:spcBef>
                <a:spcPct val="20000"/>
              </a:spcBef>
            </a:pPr>
            <a:endParaRPr lang="en-US" dirty="0" smtClean="0"/>
          </a:p>
          <a:p>
            <a:pPr marL="307975" indent="-307975" defTabSz="820738">
              <a:lnSpc>
                <a:spcPct val="90000"/>
              </a:lnSpc>
              <a:spcBef>
                <a:spcPct val="20000"/>
              </a:spcBef>
            </a:pPr>
            <a:r>
              <a:rPr lang="en-US" dirty="0" smtClean="0"/>
              <a:t>Ticket status is changed to ‘</a:t>
            </a:r>
            <a:r>
              <a:rPr lang="en-US" b="1" dirty="0" smtClean="0"/>
              <a:t>Resolved</a:t>
            </a:r>
            <a:r>
              <a:rPr lang="en-US" dirty="0" smtClean="0"/>
              <a:t>’</a:t>
            </a:r>
          </a:p>
          <a:p>
            <a:pPr marL="307975" indent="-307975" defTabSz="820738">
              <a:lnSpc>
                <a:spcPct val="90000"/>
              </a:lnSpc>
              <a:spcBef>
                <a:spcPct val="20000"/>
              </a:spcBef>
            </a:pPr>
            <a:r>
              <a:rPr lang="en-US" dirty="0" smtClean="0"/>
              <a:t>Ticket disappears from developer’s panel</a:t>
            </a:r>
          </a:p>
          <a:p>
            <a:pPr marL="307975" indent="-307975" defTabSz="820738">
              <a:lnSpc>
                <a:spcPct val="90000"/>
              </a:lnSpc>
              <a:spcBef>
                <a:spcPct val="20000"/>
              </a:spcBef>
            </a:pPr>
            <a:r>
              <a:rPr lang="en-US" dirty="0" smtClean="0"/>
              <a:t>Ticket appears on users’ ‘</a:t>
            </a:r>
            <a:r>
              <a:rPr lang="en-US" i="1" dirty="0" smtClean="0">
                <a:solidFill>
                  <a:srgbClr val="C0504D"/>
                </a:solidFill>
              </a:rPr>
              <a:t>to be closed by me</a:t>
            </a:r>
            <a:r>
              <a:rPr lang="en-US" dirty="0" smtClean="0"/>
              <a:t>’ panel</a:t>
            </a:r>
          </a:p>
          <a:p>
            <a:pPr marL="307975" indent="-307975" defTabSz="820738">
              <a:lnSpc>
                <a:spcPct val="90000"/>
              </a:lnSpc>
              <a:spcBef>
                <a:spcPct val="20000"/>
              </a:spcBef>
            </a:pPr>
            <a:endParaRPr lang="en-US" dirty="0" smtClean="0"/>
          </a:p>
          <a:p>
            <a:pPr marL="307975" indent="-307975" defTabSz="820738">
              <a:lnSpc>
                <a:spcPct val="90000"/>
              </a:lnSpc>
              <a:spcBef>
                <a:spcPct val="20000"/>
              </a:spcBef>
            </a:pPr>
            <a:r>
              <a:rPr lang="en-US" dirty="0" smtClean="0"/>
              <a:t>If test passed, user sets the ticket to ‘</a:t>
            </a:r>
            <a:r>
              <a:rPr lang="en-US" b="1" dirty="0" smtClean="0"/>
              <a:t>Completed</a:t>
            </a:r>
            <a:r>
              <a:rPr lang="en-US" dirty="0" smtClean="0"/>
              <a:t>’ and the workflow is complete.</a:t>
            </a:r>
          </a:p>
        </p:txBody>
      </p:sp>
      <p:sp>
        <p:nvSpPr>
          <p:cNvPr id="15" name="TextBox 14"/>
          <p:cNvSpPr txBox="1"/>
          <p:nvPr/>
        </p:nvSpPr>
        <p:spPr>
          <a:xfrm>
            <a:off x="1295400" y="5638800"/>
            <a:ext cx="6996477" cy="369332"/>
          </a:xfrm>
          <a:prstGeom prst="rect">
            <a:avLst/>
          </a:prstGeom>
          <a:noFill/>
        </p:spPr>
        <p:txBody>
          <a:bodyPr wrap="none" rtlCol="0">
            <a:spAutoFit/>
          </a:bodyPr>
          <a:lstStyle/>
          <a:p>
            <a:r>
              <a:rPr lang="en-US" b="1" u="sng" dirty="0" smtClean="0">
                <a:solidFill>
                  <a:srgbClr val="FF0000"/>
                </a:solidFill>
              </a:rPr>
              <a:t>E-mail is sent to assignee, developer, and mentor at each step</a:t>
            </a:r>
            <a:endParaRPr lang="en-US" b="1" u="sng"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533400" y="1676400"/>
            <a:ext cx="8229600" cy="4114800"/>
          </a:xfrm>
          <a:prstGeom prst="rect">
            <a:avLst/>
          </a:prstGeom>
          <a:noFill/>
          <a:ln w="9525">
            <a:noFill/>
            <a:miter lim="800000"/>
            <a:headEnd/>
            <a:tailEnd/>
          </a:ln>
        </p:spPr>
        <p:txBody>
          <a:bodyPr>
            <a:prstTxWarp prst="textNoShape">
              <a:avLst/>
            </a:prstTxWarp>
          </a:bodyPr>
          <a:lstStyle/>
          <a:p>
            <a:pPr marL="307975" indent="-307975" defTabSz="820738">
              <a:lnSpc>
                <a:spcPct val="90000"/>
              </a:lnSpc>
              <a:spcBef>
                <a:spcPct val="20000"/>
              </a:spcBef>
              <a:buFont typeface="Arial"/>
              <a:buChar char="•"/>
            </a:pPr>
            <a:r>
              <a:rPr lang="en-US" sz="2100" dirty="0" smtClean="0"/>
              <a:t>In our setup, the person who submits a bug report is also responsible for testing and closing the ticket once a developer fixes it.</a:t>
            </a:r>
          </a:p>
          <a:p>
            <a:pPr marL="307975" indent="-307975" defTabSz="820738">
              <a:lnSpc>
                <a:spcPct val="90000"/>
              </a:lnSpc>
              <a:spcBef>
                <a:spcPct val="20000"/>
              </a:spcBef>
              <a:buFont typeface="Arial"/>
              <a:buChar char="•"/>
            </a:pPr>
            <a:r>
              <a:rPr lang="en-US" sz="2100" dirty="0" smtClean="0"/>
              <a:t>We do not release software when a ticket assigned to that version is ‘resolved’ but not closed. </a:t>
            </a:r>
          </a:p>
          <a:p>
            <a:pPr marL="307975" indent="-307975" defTabSz="820738">
              <a:lnSpc>
                <a:spcPct val="90000"/>
              </a:lnSpc>
              <a:spcBef>
                <a:spcPct val="20000"/>
              </a:spcBef>
              <a:buFont typeface="Arial"/>
              <a:buChar char="•"/>
            </a:pPr>
            <a:endParaRPr lang="en-US" sz="2100" dirty="0" smtClean="0"/>
          </a:p>
          <a:p>
            <a:pPr marL="307975" indent="-307975" defTabSz="820738">
              <a:lnSpc>
                <a:spcPct val="90000"/>
              </a:lnSpc>
              <a:spcBef>
                <a:spcPct val="20000"/>
              </a:spcBef>
              <a:buFont typeface="Arial"/>
              <a:buChar char="•"/>
            </a:pPr>
            <a:r>
              <a:rPr lang="en-US" sz="2100" dirty="0" smtClean="0"/>
              <a:t>It is natural for a lot of development to happen near a code freeze, thus the testing duties for reporters get compressed. </a:t>
            </a:r>
          </a:p>
          <a:p>
            <a:pPr marL="307975" indent="-307975" defTabSz="820738">
              <a:lnSpc>
                <a:spcPct val="90000"/>
              </a:lnSpc>
              <a:spcBef>
                <a:spcPct val="20000"/>
              </a:spcBef>
              <a:buFont typeface="Arial"/>
              <a:buChar char="•"/>
            </a:pPr>
            <a:endParaRPr lang="en-US" sz="2100" dirty="0" smtClean="0"/>
          </a:p>
          <a:p>
            <a:pPr marL="307975" indent="-307975" defTabSz="820738">
              <a:lnSpc>
                <a:spcPct val="90000"/>
              </a:lnSpc>
              <a:spcBef>
                <a:spcPct val="20000"/>
              </a:spcBef>
              <a:buFont typeface="Arial"/>
              <a:buChar char="•"/>
            </a:pPr>
            <a:r>
              <a:rPr lang="en-US" sz="2100" dirty="0" smtClean="0"/>
              <a:t>Consequence is that people who report bugs are inherently punished and this provides some motivation to work ‘outside’ the system.</a:t>
            </a:r>
          </a:p>
        </p:txBody>
      </p:sp>
      <p:sp>
        <p:nvSpPr>
          <p:cNvPr id="48131" name="Rectangle 2"/>
          <p:cNvSpPr>
            <a:spLocks noGrp="1" noChangeArrowheads="1"/>
          </p:cNvSpPr>
          <p:nvPr>
            <p:ph type="title"/>
          </p:nvPr>
        </p:nvSpPr>
        <p:spPr>
          <a:xfrm>
            <a:off x="533400" y="762000"/>
            <a:ext cx="7543800" cy="609600"/>
          </a:xfrm>
        </p:spPr>
        <p:txBody>
          <a:bodyPr/>
          <a:lstStyle/>
          <a:p>
            <a:pPr eaLnBrk="1" hangingPunct="1"/>
            <a:r>
              <a:rPr lang="en-US" sz="2400" i="1" u="sng" cap="none" dirty="0" smtClean="0">
                <a:solidFill>
                  <a:schemeClr val="tx2"/>
                </a:solidFill>
                <a:latin typeface="Arial" charset="0"/>
                <a:ea typeface="ＭＳ Ｐゴシック" charset="-128"/>
                <a:cs typeface="ＭＳ Ｐゴシック" charset="-128"/>
              </a:rPr>
              <a:t>Consequences of JIRA workflow policy</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9832</TotalTime>
  <Words>1024</Words>
  <Application>Microsoft Macintosh PowerPoint</Application>
  <PresentationFormat>On-screen Show (4:3)</PresentationFormat>
  <Paragraphs>129</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2_Default Design</vt:lpstr>
      <vt:lpstr>Office Theme</vt:lpstr>
      <vt:lpstr>1_Office Theme</vt:lpstr>
      <vt:lpstr>PowerPoint Presentation</vt:lpstr>
      <vt:lpstr>Overview</vt:lpstr>
      <vt:lpstr>Organizational chart</vt:lpstr>
      <vt:lpstr>Practical Considerations</vt:lpstr>
      <vt:lpstr>Development Infrastructure</vt:lpstr>
      <vt:lpstr>(some) Lessons Learned</vt:lpstr>
      <vt:lpstr>(some) Lessons Learned</vt:lpstr>
      <vt:lpstr>JIRA workflow for a person who submits a ticket</vt:lpstr>
      <vt:lpstr>Consequences of JIRA workflow policy</vt:lpstr>
      <vt:lpstr>The HIPE ticketing interactions</vt:lpstr>
      <vt:lpstr>The Developer-Mentor policy</vt:lpstr>
      <vt:lpstr>Continuous Integration Builds</vt:lpstr>
      <vt:lpstr>PowerPoint Presentation</vt:lpstr>
      <vt:lpstr>PowerPoint Presentation</vt:lpstr>
      <vt:lpstr>PowerPoint Presentation</vt:lpstr>
      <vt:lpstr>Software testing</vt:lpstr>
      <vt:lpstr>Inherent conflicts</vt:lpstr>
      <vt:lpstr>(some) Lessons learned</vt:lpstr>
    </vt:vector>
  </TitlesOfParts>
  <Company>Caltech / IPAC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NHSC</dc:creator>
  <cp:lastModifiedBy>Tom Handley</cp:lastModifiedBy>
  <cp:revision>177</cp:revision>
  <dcterms:created xsi:type="dcterms:W3CDTF">2011-06-17T16:30:29Z</dcterms:created>
  <dcterms:modified xsi:type="dcterms:W3CDTF">2011-06-17T19:47:50Z</dcterms:modified>
</cp:coreProperties>
</file>