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74" r:id="rId3"/>
    <p:sldId id="269" r:id="rId4"/>
    <p:sldId id="270" r:id="rId5"/>
    <p:sldId id="271" r:id="rId6"/>
    <p:sldId id="268" r:id="rId7"/>
    <p:sldId id="261" r:id="rId8"/>
    <p:sldId id="262" r:id="rId9"/>
    <p:sldId id="263" r:id="rId10"/>
    <p:sldId id="264" r:id="rId11"/>
    <p:sldId id="275" r:id="rId12"/>
    <p:sldId id="276" r:id="rId13"/>
    <p:sldId id="265" r:id="rId14"/>
    <p:sldId id="267" r:id="rId15"/>
    <p:sldId id="266" r:id="rId16"/>
    <p:sldId id="272" r:id="rId17"/>
    <p:sldId id="273" r:id="rId18"/>
    <p:sldId id="258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46" autoAdjust="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-50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6DAC7-9DD3-0743-84CF-A59BBA1A34F2}" type="datetimeFigureOut">
              <a:rPr lang="en-US" smtClean="0"/>
              <a:pPr/>
              <a:t>6/17/11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6D8B7-B269-4740-940A-2F2332114E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6DAC7-9DD3-0743-84CF-A59BBA1A34F2}" type="datetimeFigureOut">
              <a:rPr lang="en-US" smtClean="0"/>
              <a:pPr/>
              <a:t>6/17/11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6D8B7-B269-4740-940A-2F2332114E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6DAC7-9DD3-0743-84CF-A59BBA1A34F2}" type="datetimeFigureOut">
              <a:rPr lang="en-US" smtClean="0"/>
              <a:pPr/>
              <a:t>6/17/11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6D8B7-B269-4740-940A-2F2332114E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6DAC7-9DD3-0743-84CF-A59BBA1A34F2}" type="datetimeFigureOut">
              <a:rPr lang="en-US" smtClean="0"/>
              <a:pPr/>
              <a:t>6/17/11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6D8B7-B269-4740-940A-2F2332114E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6DAC7-9DD3-0743-84CF-A59BBA1A34F2}" type="datetimeFigureOut">
              <a:rPr lang="en-US" smtClean="0"/>
              <a:pPr/>
              <a:t>6/17/11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6D8B7-B269-4740-940A-2F2332114E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6DAC7-9DD3-0743-84CF-A59BBA1A34F2}" type="datetimeFigureOut">
              <a:rPr lang="en-US" smtClean="0"/>
              <a:pPr/>
              <a:t>6/17/11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6D8B7-B269-4740-940A-2F2332114E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6DAC7-9DD3-0743-84CF-A59BBA1A34F2}" type="datetimeFigureOut">
              <a:rPr lang="en-US" smtClean="0"/>
              <a:pPr/>
              <a:t>6/17/11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6D8B7-B269-4740-940A-2F2332114E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6DAC7-9DD3-0743-84CF-A59BBA1A34F2}" type="datetimeFigureOut">
              <a:rPr lang="en-US" smtClean="0"/>
              <a:pPr/>
              <a:t>6/17/11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6D8B7-B269-4740-940A-2F2332114E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6DAC7-9DD3-0743-84CF-A59BBA1A34F2}" type="datetimeFigureOut">
              <a:rPr lang="en-US" smtClean="0"/>
              <a:pPr/>
              <a:t>6/17/11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6D8B7-B269-4740-940A-2F2332114E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6DAC7-9DD3-0743-84CF-A59BBA1A34F2}" type="datetimeFigureOut">
              <a:rPr lang="en-US" smtClean="0"/>
              <a:pPr/>
              <a:t>6/17/11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6D8B7-B269-4740-940A-2F2332114E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6DAC7-9DD3-0743-84CF-A59BBA1A34F2}" type="datetimeFigureOut">
              <a:rPr lang="en-US" smtClean="0"/>
              <a:pPr/>
              <a:t>6/17/11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E46D8B7-B269-4740-940A-2F2332114E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566DAC7-9DD3-0743-84CF-A59BBA1A34F2}" type="datetimeFigureOut">
              <a:rPr lang="en-US" smtClean="0"/>
              <a:pPr/>
              <a:t>6/17/11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E46D8B7-B269-4740-940A-2F2332114EA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tiff"/><Relationship Id="rId3" Type="http://schemas.openxmlformats.org/officeDocument/2006/relationships/image" Target="../media/image12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tiff"/><Relationship Id="rId3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7557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Spitzer IRS </a:t>
            </a:r>
            <a:r>
              <a:rPr lang="en-US" dirty="0" err="1" smtClean="0"/>
              <a:t>Spectrophotometric</a:t>
            </a:r>
            <a:r>
              <a:rPr lang="en-US" dirty="0" smtClean="0"/>
              <a:t> Database</a:t>
            </a:r>
            <a:endParaRPr lang="en-US" sz="3556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08878"/>
            <a:ext cx="6400800" cy="1752600"/>
          </a:xfrm>
        </p:spPr>
        <p:txBody>
          <a:bodyPr/>
          <a:lstStyle/>
          <a:p>
            <a:r>
              <a:rPr lang="en-US" dirty="0" smtClean="0"/>
              <a:t>Patrick Ogle, Lee </a:t>
            </a:r>
            <a:r>
              <a:rPr lang="en-US" dirty="0" err="1" smtClean="0"/>
              <a:t>Armus</a:t>
            </a:r>
            <a:r>
              <a:rPr lang="en-US" dirty="0" smtClean="0"/>
              <a:t>, Bob </a:t>
            </a:r>
            <a:r>
              <a:rPr lang="en-US" dirty="0" err="1" smtClean="0"/>
              <a:t>Narron</a:t>
            </a:r>
            <a:r>
              <a:rPr lang="en-US" dirty="0" smtClean="0"/>
              <a:t>,</a:t>
            </a:r>
          </a:p>
          <a:p>
            <a:r>
              <a:rPr lang="en-US" dirty="0" smtClean="0"/>
              <a:t>Carl </a:t>
            </a:r>
            <a:r>
              <a:rPr lang="en-US" dirty="0" err="1" smtClean="0"/>
              <a:t>Grillmair</a:t>
            </a:r>
            <a:r>
              <a:rPr lang="en-US" dirty="0" smtClean="0"/>
              <a:t>, Justin Howell, IRS IST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236" y="451556"/>
            <a:ext cx="6711244" cy="1016000"/>
          </a:xfrm>
        </p:spPr>
        <p:txBody>
          <a:bodyPr/>
          <a:lstStyle/>
          <a:p>
            <a:r>
              <a:rPr lang="en-US" dirty="0" smtClean="0"/>
              <a:t>SHA Interface (TBD)</a:t>
            </a:r>
            <a:endParaRPr lang="en-US" dirty="0"/>
          </a:p>
        </p:txBody>
      </p:sp>
      <p:pic>
        <p:nvPicPr>
          <p:cNvPr id="4" name="Picture 3" descr="sha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222" y="1637660"/>
            <a:ext cx="6430820" cy="33227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4903" y="5377194"/>
            <a:ext cx="75969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000" dirty="0" smtClean="0"/>
              <a:t>SHA search on position, flux, color… (or any combination thereof)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Level 3 (IRS Enhanced) Products tab will give merged spectrum.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Spectrum, photometric data plotted in </a:t>
            </a:r>
            <a:r>
              <a:rPr lang="en-US" sz="2000" dirty="0" err="1" smtClean="0"/>
              <a:t>Details:Data</a:t>
            </a:r>
            <a:r>
              <a:rPr lang="en-US" sz="2000" dirty="0" smtClean="0"/>
              <a:t> tab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NED Interface</a:t>
            </a:r>
            <a:endParaRPr lang="en-US" dirty="0"/>
          </a:p>
        </p:txBody>
      </p:sp>
      <p:pic>
        <p:nvPicPr>
          <p:cNvPr id="4" name="Content Placeholder 3" descr="nedhome.tiff"/>
          <p:cNvPicPr>
            <a:picLocks noGrp="1" noChangeAspect="1"/>
          </p:cNvPicPr>
          <p:nvPr>
            <p:ph idx="1"/>
          </p:nvPr>
        </p:nvPicPr>
        <p:blipFill>
          <a:blip r:embed="rId2"/>
          <a:srcRect l="-590" r="-590"/>
          <a:stretch>
            <a:fillRect/>
          </a:stretch>
        </p:blipFill>
        <p:spPr/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2126"/>
            <a:ext cx="8229600" cy="76392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NED Search Results</a:t>
            </a:r>
            <a:endParaRPr lang="en-US" dirty="0"/>
          </a:p>
        </p:txBody>
      </p:sp>
      <p:pic>
        <p:nvPicPr>
          <p:cNvPr id="4" name="Content Placeholder 3" descr="ned3c273.tiff"/>
          <p:cNvPicPr>
            <a:picLocks noGrp="1" noChangeAspect="1"/>
          </p:cNvPicPr>
          <p:nvPr>
            <p:ph idx="1"/>
          </p:nvPr>
        </p:nvPicPr>
        <p:blipFill>
          <a:blip r:embed="rId2"/>
          <a:srcRect t="-72620" b="-72620"/>
          <a:stretch>
            <a:fillRect/>
          </a:stretch>
        </p:blipFill>
        <p:spPr>
          <a:xfrm>
            <a:off x="457200" y="-191817"/>
            <a:ext cx="8229600" cy="4389120"/>
          </a:xfrm>
        </p:spPr>
      </p:pic>
      <p:pic>
        <p:nvPicPr>
          <p:cNvPr id="6" name="Picture 5" descr="nedlinks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059892"/>
            <a:ext cx="5461931" cy="37981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2588"/>
            <a:ext cx="6979356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Science Application  </a:t>
            </a:r>
            <a:br>
              <a:rPr lang="en-US" dirty="0" smtClean="0"/>
            </a:br>
            <a:r>
              <a:rPr lang="en-US" dirty="0" smtClean="0"/>
              <a:t>I. Spitzer Cross-calibration</a:t>
            </a:r>
            <a:endParaRPr lang="en-US" dirty="0"/>
          </a:p>
        </p:txBody>
      </p:sp>
      <p:pic>
        <p:nvPicPr>
          <p:cNvPr id="5" name="Content Placeholder 4" descr="spitzerxcal.png"/>
          <p:cNvPicPr>
            <a:picLocks noGrp="1" noChangeAspect="1"/>
          </p:cNvPicPr>
          <p:nvPr>
            <p:ph idx="1"/>
          </p:nvPr>
        </p:nvPicPr>
        <p:blipFill>
          <a:blip r:embed="rId2"/>
          <a:srcRect l="-33055" r="-33055"/>
          <a:stretch>
            <a:fillRect/>
          </a:stretch>
        </p:blipFill>
        <p:spPr>
          <a:xfrm>
            <a:off x="172331" y="1861344"/>
            <a:ext cx="8229600" cy="4525963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25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Science Application</a:t>
            </a:r>
            <a:br>
              <a:rPr lang="en-US" dirty="0" smtClean="0"/>
            </a:br>
            <a:r>
              <a:rPr lang="en-US" dirty="0" smtClean="0"/>
              <a:t>II. Star and Galaxy Colors</a:t>
            </a:r>
            <a:endParaRPr lang="en-US" dirty="0"/>
          </a:p>
        </p:txBody>
      </p:sp>
      <p:pic>
        <p:nvPicPr>
          <p:cNvPr id="4" name="Content Placeholder 3" descr="stargalaxycolors.png"/>
          <p:cNvPicPr>
            <a:picLocks noGrp="1" noChangeAspect="1"/>
          </p:cNvPicPr>
          <p:nvPr>
            <p:ph idx="1"/>
          </p:nvPr>
        </p:nvPicPr>
        <p:blipFill>
          <a:blip r:embed="rId2"/>
          <a:srcRect l="-20141" r="-20141"/>
          <a:stretch>
            <a:fillRect/>
          </a:stretch>
        </p:blipFill>
        <p:spPr/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732" y="1325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Science Application </a:t>
            </a:r>
            <a:br>
              <a:rPr lang="en-US" dirty="0" smtClean="0"/>
            </a:br>
            <a:r>
              <a:rPr lang="en-US" dirty="0" smtClean="0"/>
              <a:t>III. Quasar Host Galaxies</a:t>
            </a:r>
            <a:endParaRPr lang="en-US" dirty="0"/>
          </a:p>
        </p:txBody>
      </p:sp>
      <p:pic>
        <p:nvPicPr>
          <p:cNvPr id="4" name="Content Placeholder 3" descr="pgqso_mips24.png"/>
          <p:cNvPicPr>
            <a:picLocks noGrp="1" noChangeAspect="1"/>
          </p:cNvPicPr>
          <p:nvPr>
            <p:ph idx="1"/>
          </p:nvPr>
        </p:nvPicPr>
        <p:blipFill>
          <a:blip r:embed="rId2"/>
          <a:srcRect l="-43183" r="-43183"/>
          <a:stretch>
            <a:fillRect/>
          </a:stretch>
        </p:blipFill>
        <p:spPr>
          <a:xfrm>
            <a:off x="-1149515" y="1790123"/>
            <a:ext cx="6742773" cy="3708265"/>
          </a:xfrm>
        </p:spPr>
      </p:pic>
      <p:pic>
        <p:nvPicPr>
          <p:cNvPr id="5" name="Picture 4" descr="pg0923hos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4666" y="2015319"/>
            <a:ext cx="4294666" cy="29900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5678113"/>
            <a:ext cx="40690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</a:t>
            </a:r>
            <a:r>
              <a:rPr lang="en-US" dirty="0" smtClean="0"/>
              <a:t>xtended quasar host emission revealed </a:t>
            </a:r>
          </a:p>
          <a:p>
            <a:r>
              <a:rPr lang="en-US" dirty="0" smtClean="0"/>
              <a:t>by deficit between Spitzer IRS (enhanced) </a:t>
            </a:r>
          </a:p>
          <a:p>
            <a:r>
              <a:rPr lang="en-US" dirty="0" smtClean="0"/>
              <a:t>and MIPS 24 photometry.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019277" y="5498388"/>
            <a:ext cx="39232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Difference between regular and optimal</a:t>
            </a:r>
          </a:p>
          <a:p>
            <a:r>
              <a:rPr lang="en-US" dirty="0"/>
              <a:t>e</a:t>
            </a:r>
            <a:r>
              <a:rPr lang="en-US" dirty="0" smtClean="0"/>
              <a:t>xtraction emphasizes extended host</a:t>
            </a:r>
          </a:p>
          <a:p>
            <a:r>
              <a:rPr lang="en-US" dirty="0" smtClean="0"/>
              <a:t>galaxy emission (</a:t>
            </a:r>
            <a:r>
              <a:rPr lang="en-US" dirty="0" err="1" smtClean="0"/>
              <a:t>PAHs</a:t>
            </a:r>
            <a:r>
              <a:rPr lang="en-US" dirty="0" smtClean="0"/>
              <a:t> and continuum)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522111"/>
            <a:ext cx="8229599" cy="860778"/>
          </a:xfrm>
        </p:spPr>
        <p:txBody>
          <a:bodyPr>
            <a:normAutofit/>
          </a:bodyPr>
          <a:lstStyle/>
          <a:p>
            <a:r>
              <a:rPr lang="en-US" dirty="0" smtClean="0"/>
              <a:t>SPICE Optimal Extraction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05778"/>
            <a:ext cx="8229599" cy="917222"/>
          </a:xfrm>
        </p:spPr>
        <p:txBody>
          <a:bodyPr>
            <a:normAutofit fontScale="70000" lnSpcReduction="20000"/>
          </a:bodyPr>
          <a:lstStyle/>
          <a:p>
            <a:r>
              <a:rPr lang="en-US" sz="2800" dirty="0" smtClean="0"/>
              <a:t>S/N-weighted spectral extraction, using SPICE GUI </a:t>
            </a:r>
          </a:p>
          <a:p>
            <a:r>
              <a:rPr lang="en-US" sz="2800" dirty="0" smtClean="0"/>
              <a:t>Uses stellar (point-source) template for instrumental profile (PSF) </a:t>
            </a:r>
            <a:endParaRPr lang="en-US" sz="2800" dirty="0"/>
          </a:p>
        </p:txBody>
      </p:sp>
      <p:pic>
        <p:nvPicPr>
          <p:cNvPr id="5" name="Picture 4" descr="spiceoptimal_crop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1" y="1585089"/>
            <a:ext cx="4924779" cy="3528403"/>
          </a:xfrm>
          <a:prstGeom prst="rect">
            <a:avLst/>
          </a:prstGeom>
        </p:spPr>
      </p:pic>
      <p:pic>
        <p:nvPicPr>
          <p:cNvPr id="6" name="Picture 5" descr="sl2rectemp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7018" y="2257778"/>
            <a:ext cx="3505072" cy="15901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83112" y="4020445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Stellar PSF template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522111"/>
            <a:ext cx="8229599" cy="860778"/>
          </a:xfrm>
        </p:spPr>
        <p:txBody>
          <a:bodyPr>
            <a:normAutofit/>
          </a:bodyPr>
          <a:lstStyle/>
          <a:p>
            <a:r>
              <a:rPr lang="en-US" dirty="0" smtClean="0"/>
              <a:t>SPICE Optimal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05778"/>
            <a:ext cx="8229599" cy="119342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Faint radio galaxy 3C 55 regular vs. optimal</a:t>
            </a:r>
          </a:p>
          <a:p>
            <a:r>
              <a:rPr lang="en-US" sz="2400" dirty="0" smtClean="0"/>
              <a:t>Signal-to-noise improvement of up to factor 2 </a:t>
            </a:r>
            <a:endParaRPr lang="en-US" sz="2400" dirty="0"/>
          </a:p>
        </p:txBody>
      </p:sp>
      <p:pic>
        <p:nvPicPr>
          <p:cNvPr id="6" name="Picture 5" descr="3c55op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763889"/>
            <a:ext cx="4493754" cy="3201509"/>
          </a:xfrm>
          <a:prstGeom prst="rect">
            <a:avLst/>
          </a:prstGeom>
        </p:spPr>
      </p:pic>
      <p:pic>
        <p:nvPicPr>
          <p:cNvPr id="7" name="Picture 6" descr="optgai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8540" y="1763889"/>
            <a:ext cx="4068259" cy="32015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7444"/>
            <a:ext cx="8229600" cy="95289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SPICE Optimal Extraction Upgrade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444" y="4896556"/>
            <a:ext cx="7676444" cy="1653822"/>
          </a:xfrm>
        </p:spPr>
        <p:txBody>
          <a:bodyPr>
            <a:normAutofit fontScale="77500" lnSpcReduction="20000"/>
          </a:bodyPr>
          <a:lstStyle/>
          <a:p>
            <a:r>
              <a:rPr lang="en-US" sz="2800" dirty="0" smtClean="0"/>
              <a:t>Fix wiggles in SPICE optimal extraction </a:t>
            </a:r>
          </a:p>
          <a:p>
            <a:r>
              <a:rPr lang="en-US" sz="2800" dirty="0" smtClean="0"/>
              <a:t>Finely sampled (0.1 pixel) spectral map of HR 7341    </a:t>
            </a:r>
            <a:r>
              <a:rPr lang="en-US" sz="2800" dirty="0" err="1" smtClean="0">
                <a:sym typeface="Wingdings"/>
              </a:rPr>
              <a:t></a:t>
            </a:r>
            <a:r>
              <a:rPr lang="en-US" sz="2800" dirty="0" err="1" smtClean="0"/>
              <a:t>better</a:t>
            </a:r>
            <a:r>
              <a:rPr lang="en-US" sz="2800" dirty="0" smtClean="0"/>
              <a:t> matched templates to science targets</a:t>
            </a:r>
          </a:p>
          <a:p>
            <a:r>
              <a:rPr lang="en-US" sz="2800" dirty="0" smtClean="0"/>
              <a:t>Optimal extraction revised to pick closest stellar template (modulo 1 pixel)</a:t>
            </a:r>
            <a:endParaRPr lang="en-US" sz="2800" dirty="0"/>
          </a:p>
        </p:txBody>
      </p:sp>
      <p:pic>
        <p:nvPicPr>
          <p:cNvPr id="4" name="Picture 3" descr="slrectempl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2541" y="1390336"/>
            <a:ext cx="4346223" cy="31903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98764" y="1861445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Before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98764" y="3498334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After</a:t>
            </a:r>
            <a:endParaRPr lang="en-US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Integrating Spitzer IRS Archival data into IRSA and 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Tap into the power of IPAC database search tools</a:t>
            </a:r>
          </a:p>
          <a:p>
            <a:r>
              <a:rPr lang="en-US" sz="2400" dirty="0" smtClean="0"/>
              <a:t>Enable multi-wavelength science</a:t>
            </a:r>
          </a:p>
          <a:p>
            <a:r>
              <a:rPr lang="en-US" sz="2400" dirty="0" smtClean="0"/>
              <a:t>IRSA: Original and enhanced </a:t>
            </a:r>
            <a:r>
              <a:rPr lang="en-US" sz="2400" dirty="0" err="1" smtClean="0"/>
              <a:t>multiwavelength</a:t>
            </a:r>
            <a:r>
              <a:rPr lang="en-US" sz="2400" dirty="0" smtClean="0"/>
              <a:t> data (e.g. IRAS, Spitzer, WISE, Planck, GALEX)</a:t>
            </a:r>
          </a:p>
          <a:p>
            <a:r>
              <a:rPr lang="en-US" sz="2400" dirty="0" smtClean="0"/>
              <a:t>NED: Source </a:t>
            </a:r>
            <a:r>
              <a:rPr lang="en-US" sz="2400" dirty="0" err="1" smtClean="0"/>
              <a:t>ID’s</a:t>
            </a:r>
            <a:r>
              <a:rPr lang="en-US" sz="2400" dirty="0" smtClean="0"/>
              <a:t>, </a:t>
            </a:r>
            <a:r>
              <a:rPr lang="en-US" sz="2400" dirty="0" err="1" smtClean="0"/>
              <a:t>Bandmerging</a:t>
            </a:r>
            <a:r>
              <a:rPr lang="en-US" sz="2400" dirty="0" smtClean="0"/>
              <a:t>, Basic Data, Photometry/</a:t>
            </a:r>
            <a:r>
              <a:rPr lang="en-US" sz="2400" dirty="0" err="1" smtClean="0"/>
              <a:t>SEDs</a:t>
            </a:r>
            <a:r>
              <a:rPr lang="en-US" sz="2400" dirty="0" smtClean="0"/>
              <a:t>, all linked to published references.</a:t>
            </a:r>
          </a:p>
          <a:p>
            <a:endParaRPr lang="en-US" sz="2400" dirty="0" smtClean="0"/>
          </a:p>
          <a:p>
            <a:r>
              <a:rPr lang="en-US" sz="2400" dirty="0" smtClean="0"/>
              <a:t>Plan: </a:t>
            </a:r>
          </a:p>
          <a:p>
            <a:pPr lvl="1"/>
            <a:r>
              <a:rPr lang="en-US" sz="2200" dirty="0" smtClean="0"/>
              <a:t>Deliver IRS Enhanced Spectra and Photometric DB to IRSA</a:t>
            </a:r>
          </a:p>
          <a:p>
            <a:pPr lvl="1"/>
            <a:r>
              <a:rPr lang="en-US" sz="2200" dirty="0" smtClean="0"/>
              <a:t>Ingest Spitzer IRS Source catalog into NED; link to IRSA spectra 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755" y="564444"/>
            <a:ext cx="4312356" cy="7594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Spitzer IRS </a:t>
            </a:r>
            <a:endParaRPr lang="en-US" dirty="0"/>
          </a:p>
        </p:txBody>
      </p:sp>
      <p:pic>
        <p:nvPicPr>
          <p:cNvPr id="4" name="Content Placeholder 3" descr="Spitzer.jpg"/>
          <p:cNvPicPr>
            <a:picLocks noGrp="1" noChangeAspect="1"/>
          </p:cNvPicPr>
          <p:nvPr>
            <p:ph idx="1"/>
          </p:nvPr>
        </p:nvPicPr>
        <p:blipFill>
          <a:blip r:embed="rId2"/>
          <a:srcRect l="-71221" r="-71221"/>
          <a:stretch>
            <a:fillRect/>
          </a:stretch>
        </p:blipFill>
        <p:spPr>
          <a:xfrm>
            <a:off x="-1952318" y="1600200"/>
            <a:ext cx="8229600" cy="4525963"/>
          </a:xfrm>
        </p:spPr>
      </p:pic>
      <p:pic>
        <p:nvPicPr>
          <p:cNvPr id="5" name="Picture 4" descr="i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1227" y="3122294"/>
            <a:ext cx="4893666" cy="3003869"/>
          </a:xfrm>
          <a:prstGeom prst="rect">
            <a:avLst/>
          </a:prstGeom>
        </p:spPr>
      </p:pic>
      <p:pic>
        <p:nvPicPr>
          <p:cNvPr id="6" name="Picture 5" descr="IRSl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6228" y="1323906"/>
            <a:ext cx="2202108" cy="1798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3889"/>
            <a:ext cx="8229600" cy="98360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Spitzer IRS (SINGS) Galaxy Targets</a:t>
            </a:r>
            <a:endParaRPr lang="en-US" dirty="0"/>
          </a:p>
        </p:txBody>
      </p:sp>
      <p:pic>
        <p:nvPicPr>
          <p:cNvPr id="4" name="Content Placeholder 3" descr="sings_3col_display.png"/>
          <p:cNvPicPr>
            <a:picLocks noGrp="1" noChangeAspect="1"/>
          </p:cNvPicPr>
          <p:nvPr>
            <p:ph idx="1"/>
          </p:nvPr>
        </p:nvPicPr>
        <p:blipFill>
          <a:blip r:embed="rId2"/>
          <a:srcRect l="-27928" r="-27928"/>
          <a:stretch>
            <a:fillRect/>
          </a:stretch>
        </p:blipFill>
        <p:spPr>
          <a:xfrm>
            <a:off x="0" y="2019070"/>
            <a:ext cx="8221308" cy="4521403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912" y="274638"/>
            <a:ext cx="8229600" cy="1143000"/>
          </a:xfrm>
        </p:spPr>
        <p:txBody>
          <a:bodyPr/>
          <a:lstStyle/>
          <a:p>
            <a:r>
              <a:rPr lang="en-US" dirty="0" smtClean="0"/>
              <a:t>Spitzer IRS Spectra</a:t>
            </a:r>
            <a:endParaRPr lang="en-US" dirty="0"/>
          </a:p>
        </p:txBody>
      </p:sp>
      <p:pic>
        <p:nvPicPr>
          <p:cNvPr id="5" name="Picture 4" descr="singsspec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24" y="1417638"/>
            <a:ext cx="4334053" cy="4839838"/>
          </a:xfrm>
          <a:prstGeom prst="rect">
            <a:avLst/>
          </a:prstGeom>
        </p:spPr>
      </p:pic>
      <p:pic>
        <p:nvPicPr>
          <p:cNvPr id="9" name="Picture 8" descr="sass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2077" y="1417638"/>
            <a:ext cx="4751923" cy="433032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5912" y="6332066"/>
            <a:ext cx="2597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SINGS Galaxies (Smith 07)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056426" y="6147400"/>
            <a:ext cx="3315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Atlas of Stellar Spectra (</a:t>
            </a:r>
            <a:r>
              <a:rPr lang="en-US" dirty="0" err="1" smtClean="0"/>
              <a:t>Ardila</a:t>
            </a:r>
            <a:r>
              <a:rPr lang="en-US" dirty="0" smtClean="0"/>
              <a:t> 10)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2111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IRS Database Use 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sz="2800" dirty="0" smtClean="0"/>
              <a:t>Find spectra for all objects brighter than 1 </a:t>
            </a:r>
            <a:r>
              <a:rPr lang="en-US" sz="2800" dirty="0" err="1" smtClean="0"/>
              <a:t>Jy</a:t>
            </a:r>
            <a:r>
              <a:rPr lang="en-US" sz="2800" dirty="0" smtClean="0"/>
              <a:t>.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800" dirty="0" smtClean="0"/>
              <a:t>Search for red galaxies with MIPS24/IRAC8 &gt;4.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800" dirty="0" smtClean="0"/>
              <a:t>Search for stars with 0.2&lt;MIPS24/IRAC8&lt;1 dust excess emission.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800" dirty="0" smtClean="0"/>
              <a:t>Cross-calibrate photometry </a:t>
            </a:r>
          </a:p>
          <a:p>
            <a:pPr marL="880110" lvl="1" indent="-514350">
              <a:buFont typeface="+mj-lt"/>
              <a:buAutoNum type="alphaLcPeriod"/>
            </a:pPr>
            <a:r>
              <a:rPr lang="en-US" dirty="0" smtClean="0"/>
              <a:t>Spitzer instruments (IRAC,IRS,MIPS) </a:t>
            </a:r>
          </a:p>
          <a:p>
            <a:pPr marL="880110" lvl="1" indent="-514350">
              <a:buFont typeface="+mj-lt"/>
              <a:buAutoNum type="alphaLcPeriod"/>
            </a:pPr>
            <a:r>
              <a:rPr lang="en-US" dirty="0" smtClean="0"/>
              <a:t>Other missions (IRAS, WISE).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800" dirty="0" smtClean="0"/>
              <a:t>Understand Spitzer and WISE source colors.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510" y="274638"/>
            <a:ext cx="8229600" cy="1143000"/>
          </a:xfrm>
        </p:spPr>
        <p:txBody>
          <a:bodyPr/>
          <a:lstStyle/>
          <a:p>
            <a:r>
              <a:rPr lang="en-US" dirty="0" smtClean="0"/>
              <a:t>IRS Enhanced Spectra</a:t>
            </a:r>
            <a:endParaRPr lang="en-US" dirty="0"/>
          </a:p>
        </p:txBody>
      </p:sp>
      <p:pic>
        <p:nvPicPr>
          <p:cNvPr id="4" name="Content Placeholder 3" descr="mergespec.png"/>
          <p:cNvPicPr>
            <a:picLocks noGrp="1" noChangeAspect="1"/>
          </p:cNvPicPr>
          <p:nvPr>
            <p:ph idx="1"/>
          </p:nvPr>
        </p:nvPicPr>
        <p:blipFill>
          <a:blip r:embed="rId2"/>
          <a:srcRect l="-75992" r="-75992"/>
          <a:stretch>
            <a:fillRect/>
          </a:stretch>
        </p:blipFill>
        <p:spPr>
          <a:xfrm>
            <a:off x="-1643709" y="1417638"/>
            <a:ext cx="8229600" cy="4525963"/>
          </a:xfrm>
        </p:spPr>
      </p:pic>
      <p:sp>
        <p:nvSpPr>
          <p:cNvPr id="5" name="TextBox 4"/>
          <p:cNvSpPr txBox="1"/>
          <p:nvPr/>
        </p:nvSpPr>
        <p:spPr>
          <a:xfrm>
            <a:off x="4653310" y="1417638"/>
            <a:ext cx="4160113" cy="4862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r>
              <a:rPr lang="en-US" sz="2000" dirty="0" smtClean="0"/>
              <a:t>17000 IRS observations</a:t>
            </a:r>
          </a:p>
          <a:p>
            <a:r>
              <a:rPr lang="en-US" sz="2000" dirty="0" smtClean="0"/>
              <a:t>(low-resolution, staring mode)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Background-subtracted spectra</a:t>
            </a:r>
          </a:p>
          <a:p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Nods averaged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Orders (SL1,2,LL1,2) trimmed and merged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Photometry in 6 (8) standard bands:</a:t>
            </a:r>
          </a:p>
          <a:p>
            <a:r>
              <a:rPr lang="en-US" dirty="0" smtClean="0"/>
              <a:t>	Spitzer IRAC8,PU16,22,MIPS24</a:t>
            </a:r>
          </a:p>
          <a:p>
            <a:r>
              <a:rPr lang="en-US" dirty="0" smtClean="0"/>
              <a:t>	IRAS 12,25</a:t>
            </a:r>
          </a:p>
          <a:p>
            <a:r>
              <a:rPr lang="en-US" dirty="0" smtClean="0"/>
              <a:t>	WISE bands 3 and 4 (12,22 micron)</a:t>
            </a:r>
          </a:p>
          <a:p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Headers contain position, photometry, </a:t>
            </a:r>
          </a:p>
          <a:p>
            <a:r>
              <a:rPr lang="en-US" dirty="0" smtClean="0"/>
              <a:t> and order matching info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9667"/>
            <a:ext cx="8229600" cy="890468"/>
          </a:xfrm>
        </p:spPr>
        <p:txBody>
          <a:bodyPr>
            <a:normAutofit/>
          </a:bodyPr>
          <a:lstStyle/>
          <a:p>
            <a:r>
              <a:rPr lang="en-US" dirty="0" smtClean="0"/>
              <a:t>Spitzer IRS Database Queries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ID, cross-ID (NED/</a:t>
            </a:r>
            <a:r>
              <a:rPr lang="en-US" sz="2800" dirty="0" err="1" smtClean="0"/>
              <a:t>Simbad</a:t>
            </a:r>
            <a:r>
              <a:rPr lang="en-US" sz="2800" dirty="0" smtClean="0"/>
              <a:t>), </a:t>
            </a:r>
            <a:r>
              <a:rPr lang="en-US" sz="2800" dirty="0" err="1" smtClean="0"/>
              <a:t>AORkey</a:t>
            </a:r>
            <a:endParaRPr lang="en-US" sz="2800" dirty="0" smtClean="0"/>
          </a:p>
          <a:p>
            <a:r>
              <a:rPr lang="en-US" sz="2800" dirty="0" smtClean="0"/>
              <a:t>Position—(</a:t>
            </a:r>
            <a:r>
              <a:rPr lang="en-US" sz="2800" dirty="0" err="1" smtClean="0"/>
              <a:t>RA,Dec</a:t>
            </a:r>
            <a:r>
              <a:rPr lang="en-US" sz="2800" dirty="0" smtClean="0"/>
              <a:t>) Requested and Extracted</a:t>
            </a:r>
          </a:p>
          <a:p>
            <a:r>
              <a:rPr lang="en-US" sz="2800" dirty="0" smtClean="0"/>
              <a:t>Order matching (e.g. LL2/SL1 ratio)</a:t>
            </a:r>
          </a:p>
          <a:p>
            <a:r>
              <a:rPr lang="en-US" sz="2800" dirty="0" smtClean="0"/>
              <a:t>Photometry—IRAC8, MIPS24, PU16,22, IRAS 12,25, [WISE12,22] and uncertainties</a:t>
            </a:r>
          </a:p>
          <a:p>
            <a:r>
              <a:rPr lang="en-US" sz="2800" dirty="0" smtClean="0"/>
              <a:t>Colors—MIPS24/IRAC8, MIPS24/PU16, PU16/IRAC8, IRAS25/12, [WISE22/12]</a:t>
            </a:r>
          </a:p>
          <a:p>
            <a:r>
              <a:rPr lang="en-US" sz="2800" dirty="0" smtClean="0"/>
              <a:t>[Cross-dispersion profile width]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IRSA/Gator Data Release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IRS Enhanced Spectra and </a:t>
            </a:r>
            <a:r>
              <a:rPr lang="en-US" sz="2800" dirty="0" err="1" smtClean="0"/>
              <a:t>Spectrophotometric</a:t>
            </a:r>
            <a:r>
              <a:rPr lang="en-US" sz="2800" dirty="0" smtClean="0"/>
              <a:t> Data to be released as “Spitzer Legacy” in 2011 Fall.</a:t>
            </a:r>
          </a:p>
          <a:p>
            <a:r>
              <a:rPr lang="en-US" sz="2800" dirty="0" smtClean="0"/>
              <a:t>Flat-format ASCII table and searchable versions</a:t>
            </a:r>
          </a:p>
          <a:p>
            <a:r>
              <a:rPr lang="en-US" sz="2800" dirty="0" smtClean="0"/>
              <a:t>Collection of merged spectra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ＭＳ Ｐ明朝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Flow.thmx</Template>
  <TotalTime>436</TotalTime>
  <Words>538</Words>
  <Application>Microsoft Macintosh PowerPoint</Application>
  <PresentationFormat>On-screen Show (4:3)</PresentationFormat>
  <Paragraphs>82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Flow</vt:lpstr>
      <vt:lpstr>The Spitzer IRS Spectrophotometric Database</vt:lpstr>
      <vt:lpstr>Integrating Spitzer IRS Archival data into IRSA and NED</vt:lpstr>
      <vt:lpstr>Spitzer IRS </vt:lpstr>
      <vt:lpstr>Spitzer IRS (SINGS) Galaxy Targets</vt:lpstr>
      <vt:lpstr>Spitzer IRS Spectra</vt:lpstr>
      <vt:lpstr>IRS Database Use Cases</vt:lpstr>
      <vt:lpstr>IRS Enhanced Spectra</vt:lpstr>
      <vt:lpstr>Spitzer IRS Database Queries</vt:lpstr>
      <vt:lpstr>IRSA/Gator Data Release</vt:lpstr>
      <vt:lpstr>SHA Interface (TBD)</vt:lpstr>
      <vt:lpstr>NED Interface</vt:lpstr>
      <vt:lpstr>NED Search Results</vt:lpstr>
      <vt:lpstr>Science Application   I. Spitzer Cross-calibration</vt:lpstr>
      <vt:lpstr>Science Application II. Star and Galaxy Colors</vt:lpstr>
      <vt:lpstr>  Science Application  III. Quasar Host Galaxies</vt:lpstr>
      <vt:lpstr>SPICE Optimal Extraction</vt:lpstr>
      <vt:lpstr>SPICE Optimal Performance</vt:lpstr>
      <vt:lpstr>SPICE Optimal Extraction Upgrade</vt:lpstr>
    </vt:vector>
  </TitlesOfParts>
  <Company>IPAC/CALTECH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Spitzer IRS Spectrophotometric Database (and other cryo-closeout activities)</dc:title>
  <dc:creator>IPAC/ CALTECH</dc:creator>
  <cp:lastModifiedBy>Tom Handley</cp:lastModifiedBy>
  <cp:revision>43</cp:revision>
  <dcterms:created xsi:type="dcterms:W3CDTF">2011-06-17T19:35:57Z</dcterms:created>
  <dcterms:modified xsi:type="dcterms:W3CDTF">2011-06-17T22:05:59Z</dcterms:modified>
</cp:coreProperties>
</file>