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52" r:id="rId2"/>
  </p:sldMasterIdLst>
  <p:notesMasterIdLst>
    <p:notesMasterId r:id="rId19"/>
  </p:notesMasterIdLst>
  <p:handoutMasterIdLst>
    <p:handoutMasterId r:id="rId20"/>
  </p:handoutMasterIdLst>
  <p:sldIdLst>
    <p:sldId id="257" r:id="rId3"/>
    <p:sldId id="537" r:id="rId4"/>
    <p:sldId id="536" r:id="rId5"/>
    <p:sldId id="538" r:id="rId6"/>
    <p:sldId id="546" r:id="rId7"/>
    <p:sldId id="539" r:id="rId8"/>
    <p:sldId id="540" r:id="rId9"/>
    <p:sldId id="541" r:id="rId10"/>
    <p:sldId id="542" r:id="rId11"/>
    <p:sldId id="549" r:id="rId12"/>
    <p:sldId id="543" r:id="rId13"/>
    <p:sldId id="544" r:id="rId14"/>
    <p:sldId id="545" r:id="rId15"/>
    <p:sldId id="547" r:id="rId16"/>
    <p:sldId id="550" r:id="rId17"/>
    <p:sldId id="548" r:id="rId18"/>
  </p:sldIdLst>
  <p:sldSz cx="9144000" cy="6858000" type="screen4x3"/>
  <p:notesSz cx="6858000" cy="9180513"/>
  <p:defaultTextStyle>
    <a:defPPr>
      <a:defRPr lang="en-US"/>
    </a:defPPr>
    <a:lvl1pPr algn="l" rtl="0" eaLnBrk="0" fontAlgn="base" hangingPunct="0">
      <a:spcBef>
        <a:spcPct val="0"/>
      </a:spcBef>
      <a:spcAft>
        <a:spcPct val="0"/>
      </a:spcAft>
      <a:defRPr sz="2400" kern="1200">
        <a:solidFill>
          <a:schemeClr val="tx1"/>
        </a:solidFill>
        <a:latin typeface="SimplixSSK" pitchFamily="2" charset="0"/>
        <a:ea typeface="+mn-ea"/>
        <a:cs typeface="+mn-cs"/>
      </a:defRPr>
    </a:lvl1pPr>
    <a:lvl2pPr marL="457200" algn="l" rtl="0" eaLnBrk="0" fontAlgn="base" hangingPunct="0">
      <a:spcBef>
        <a:spcPct val="0"/>
      </a:spcBef>
      <a:spcAft>
        <a:spcPct val="0"/>
      </a:spcAft>
      <a:defRPr sz="2400" kern="1200">
        <a:solidFill>
          <a:schemeClr val="tx1"/>
        </a:solidFill>
        <a:latin typeface="SimplixSSK" pitchFamily="2" charset="0"/>
        <a:ea typeface="+mn-ea"/>
        <a:cs typeface="+mn-cs"/>
      </a:defRPr>
    </a:lvl2pPr>
    <a:lvl3pPr marL="914400" algn="l" rtl="0" eaLnBrk="0" fontAlgn="base" hangingPunct="0">
      <a:spcBef>
        <a:spcPct val="0"/>
      </a:spcBef>
      <a:spcAft>
        <a:spcPct val="0"/>
      </a:spcAft>
      <a:defRPr sz="2400" kern="1200">
        <a:solidFill>
          <a:schemeClr val="tx1"/>
        </a:solidFill>
        <a:latin typeface="SimplixSSK" pitchFamily="2" charset="0"/>
        <a:ea typeface="+mn-ea"/>
        <a:cs typeface="+mn-cs"/>
      </a:defRPr>
    </a:lvl3pPr>
    <a:lvl4pPr marL="1371600" algn="l" rtl="0" eaLnBrk="0" fontAlgn="base" hangingPunct="0">
      <a:spcBef>
        <a:spcPct val="0"/>
      </a:spcBef>
      <a:spcAft>
        <a:spcPct val="0"/>
      </a:spcAft>
      <a:defRPr sz="2400" kern="1200">
        <a:solidFill>
          <a:schemeClr val="tx1"/>
        </a:solidFill>
        <a:latin typeface="SimplixSSK" pitchFamily="2" charset="0"/>
        <a:ea typeface="+mn-ea"/>
        <a:cs typeface="+mn-cs"/>
      </a:defRPr>
    </a:lvl4pPr>
    <a:lvl5pPr marL="1828800" algn="l" rtl="0" eaLnBrk="0" fontAlgn="base" hangingPunct="0">
      <a:spcBef>
        <a:spcPct val="0"/>
      </a:spcBef>
      <a:spcAft>
        <a:spcPct val="0"/>
      </a:spcAft>
      <a:defRPr sz="2400" kern="1200">
        <a:solidFill>
          <a:schemeClr val="tx1"/>
        </a:solidFill>
        <a:latin typeface="SimplixSSK" pitchFamily="2" charset="0"/>
        <a:ea typeface="+mn-ea"/>
        <a:cs typeface="+mn-cs"/>
      </a:defRPr>
    </a:lvl5pPr>
    <a:lvl6pPr marL="2286000" algn="l" defTabSz="914400" rtl="0" eaLnBrk="1" latinLnBrk="0" hangingPunct="1">
      <a:defRPr sz="2400" kern="1200">
        <a:solidFill>
          <a:schemeClr val="tx1"/>
        </a:solidFill>
        <a:latin typeface="SimplixSSK" pitchFamily="2" charset="0"/>
        <a:ea typeface="+mn-ea"/>
        <a:cs typeface="+mn-cs"/>
      </a:defRPr>
    </a:lvl6pPr>
    <a:lvl7pPr marL="2743200" algn="l" defTabSz="914400" rtl="0" eaLnBrk="1" latinLnBrk="0" hangingPunct="1">
      <a:defRPr sz="2400" kern="1200">
        <a:solidFill>
          <a:schemeClr val="tx1"/>
        </a:solidFill>
        <a:latin typeface="SimplixSSK" pitchFamily="2" charset="0"/>
        <a:ea typeface="+mn-ea"/>
        <a:cs typeface="+mn-cs"/>
      </a:defRPr>
    </a:lvl7pPr>
    <a:lvl8pPr marL="3200400" algn="l" defTabSz="914400" rtl="0" eaLnBrk="1" latinLnBrk="0" hangingPunct="1">
      <a:defRPr sz="2400" kern="1200">
        <a:solidFill>
          <a:schemeClr val="tx1"/>
        </a:solidFill>
        <a:latin typeface="SimplixSSK" pitchFamily="2" charset="0"/>
        <a:ea typeface="+mn-ea"/>
        <a:cs typeface="+mn-cs"/>
      </a:defRPr>
    </a:lvl8pPr>
    <a:lvl9pPr marL="3657600" algn="l" defTabSz="914400" rtl="0" eaLnBrk="1" latinLnBrk="0" hangingPunct="1">
      <a:defRPr sz="2400" kern="1200">
        <a:solidFill>
          <a:schemeClr val="tx1"/>
        </a:solidFill>
        <a:latin typeface="SimplixSSK"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00FF00"/>
    <a:srgbClr val="FFFF00"/>
    <a:srgbClr val="FF3300"/>
    <a:srgbClr val="FF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18" autoAdjust="0"/>
    <p:restoredTop sz="99396" autoAdjust="0"/>
  </p:normalViewPr>
  <p:slideViewPr>
    <p:cSldViewPr>
      <p:cViewPr>
        <p:scale>
          <a:sx n="100" d="100"/>
          <a:sy n="100" d="100"/>
        </p:scale>
        <p:origin x="-648"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5" d="100"/>
        <a:sy n="95" d="100"/>
      </p:scale>
      <p:origin x="0" y="0"/>
    </p:cViewPr>
  </p:sorterViewPr>
  <p:notesViewPr>
    <p:cSldViewPr>
      <p:cViewPr>
        <p:scale>
          <a:sx n="100" d="100"/>
          <a:sy n="100" d="100"/>
        </p:scale>
        <p:origin x="-72" y="570"/>
      </p:cViewPr>
      <p:guideLst>
        <p:guide orient="horz" pos="2891"/>
        <p:guide pos="2159"/>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1026"/>
          <p:cNvSpPr>
            <a:spLocks noGrp="1" noChangeArrowheads="1"/>
          </p:cNvSpPr>
          <p:nvPr>
            <p:ph type="hdr" sz="quarter"/>
          </p:nvPr>
        </p:nvSpPr>
        <p:spPr bwMode="auto">
          <a:xfrm>
            <a:off x="0" y="0"/>
            <a:ext cx="2974975" cy="446088"/>
          </a:xfrm>
          <a:prstGeom prst="rect">
            <a:avLst/>
          </a:prstGeom>
          <a:noFill/>
          <a:ln w="9525">
            <a:noFill/>
            <a:miter lim="800000"/>
            <a:headEnd/>
            <a:tailEnd/>
          </a:ln>
          <a:effectLst/>
        </p:spPr>
        <p:txBody>
          <a:bodyPr vert="horz" wrap="square" lIns="91392" tIns="45705" rIns="91392" bIns="45705" numCol="1" anchor="t" anchorCtr="0" compatLnSpc="1">
            <a:prstTxWarp prst="textNoShape">
              <a:avLst/>
            </a:prstTxWarp>
          </a:bodyPr>
          <a:lstStyle>
            <a:lvl1pPr defTabSz="919163">
              <a:defRPr sz="1800">
                <a:latin typeface="Times New Roman" pitchFamily="18" charset="0"/>
              </a:defRPr>
            </a:lvl1pPr>
          </a:lstStyle>
          <a:p>
            <a:endParaRPr lang="en-US"/>
          </a:p>
        </p:txBody>
      </p:sp>
      <p:sp>
        <p:nvSpPr>
          <p:cNvPr id="31747" name="Rectangle 1027"/>
          <p:cNvSpPr>
            <a:spLocks noGrp="1" noChangeArrowheads="1"/>
          </p:cNvSpPr>
          <p:nvPr>
            <p:ph type="dt" sz="quarter" idx="1"/>
          </p:nvPr>
        </p:nvSpPr>
        <p:spPr bwMode="auto">
          <a:xfrm>
            <a:off x="3883025" y="0"/>
            <a:ext cx="2974975" cy="446088"/>
          </a:xfrm>
          <a:prstGeom prst="rect">
            <a:avLst/>
          </a:prstGeom>
          <a:noFill/>
          <a:ln w="9525">
            <a:noFill/>
            <a:miter lim="800000"/>
            <a:headEnd/>
            <a:tailEnd/>
          </a:ln>
          <a:effectLst/>
        </p:spPr>
        <p:txBody>
          <a:bodyPr vert="horz" wrap="square" lIns="91392" tIns="45705" rIns="91392" bIns="45705" numCol="1" anchor="t" anchorCtr="0" compatLnSpc="1">
            <a:prstTxWarp prst="textNoShape">
              <a:avLst/>
            </a:prstTxWarp>
          </a:bodyPr>
          <a:lstStyle>
            <a:lvl1pPr algn="r" defTabSz="919163">
              <a:defRPr sz="1800">
                <a:latin typeface="Times New Roman" pitchFamily="18" charset="0"/>
              </a:defRPr>
            </a:lvl1pPr>
          </a:lstStyle>
          <a:p>
            <a:endParaRPr lang="en-US"/>
          </a:p>
        </p:txBody>
      </p:sp>
      <p:sp>
        <p:nvSpPr>
          <p:cNvPr id="31748" name="Rectangle 1028"/>
          <p:cNvSpPr>
            <a:spLocks noGrp="1" noChangeArrowheads="1"/>
          </p:cNvSpPr>
          <p:nvPr>
            <p:ph type="ftr" sz="quarter" idx="2"/>
          </p:nvPr>
        </p:nvSpPr>
        <p:spPr bwMode="auto">
          <a:xfrm>
            <a:off x="0" y="8734425"/>
            <a:ext cx="2974975" cy="446088"/>
          </a:xfrm>
          <a:prstGeom prst="rect">
            <a:avLst/>
          </a:prstGeom>
          <a:noFill/>
          <a:ln w="9525">
            <a:noFill/>
            <a:miter lim="800000"/>
            <a:headEnd/>
            <a:tailEnd/>
          </a:ln>
          <a:effectLst/>
        </p:spPr>
        <p:txBody>
          <a:bodyPr vert="horz" wrap="square" lIns="91392" tIns="45705" rIns="91392" bIns="45705" numCol="1" anchor="b" anchorCtr="0" compatLnSpc="1">
            <a:prstTxWarp prst="textNoShape">
              <a:avLst/>
            </a:prstTxWarp>
          </a:bodyPr>
          <a:lstStyle>
            <a:lvl1pPr defTabSz="919163">
              <a:defRPr sz="1800">
                <a:latin typeface="Times New Roman" pitchFamily="18" charset="0"/>
              </a:defRPr>
            </a:lvl1pPr>
          </a:lstStyle>
          <a:p>
            <a:endParaRPr lang="en-US"/>
          </a:p>
        </p:txBody>
      </p:sp>
      <p:sp>
        <p:nvSpPr>
          <p:cNvPr id="31749" name="Rectangle 1029"/>
          <p:cNvSpPr>
            <a:spLocks noGrp="1" noChangeArrowheads="1"/>
          </p:cNvSpPr>
          <p:nvPr>
            <p:ph type="sldNum" sz="quarter" idx="3"/>
          </p:nvPr>
        </p:nvSpPr>
        <p:spPr bwMode="auto">
          <a:xfrm>
            <a:off x="3883025" y="8734425"/>
            <a:ext cx="2974975" cy="446088"/>
          </a:xfrm>
          <a:prstGeom prst="rect">
            <a:avLst/>
          </a:prstGeom>
          <a:noFill/>
          <a:ln w="9525">
            <a:noFill/>
            <a:miter lim="800000"/>
            <a:headEnd/>
            <a:tailEnd/>
          </a:ln>
          <a:effectLst/>
        </p:spPr>
        <p:txBody>
          <a:bodyPr vert="horz" wrap="square" lIns="91392" tIns="45705" rIns="91392" bIns="45705" numCol="1" anchor="b" anchorCtr="0" compatLnSpc="1">
            <a:prstTxWarp prst="textNoShape">
              <a:avLst/>
            </a:prstTxWarp>
          </a:bodyPr>
          <a:lstStyle>
            <a:lvl1pPr algn="r" defTabSz="919163">
              <a:defRPr sz="1800">
                <a:latin typeface="Times New Roman" pitchFamily="18" charset="0"/>
              </a:defRPr>
            </a:lvl1pPr>
          </a:lstStyle>
          <a:p>
            <a:fld id="{F6560539-7E2F-42FE-996A-9CB3149FC8B1}" type="slidenum">
              <a:rPr lang="en-US"/>
              <a:pPr/>
              <a:t>‹#›</a:t>
            </a:fld>
            <a:endParaRPr lang="en-US"/>
          </a:p>
        </p:txBody>
      </p:sp>
    </p:spTree>
    <p:extLst>
      <p:ext uri="{BB962C8B-B14F-4D97-AF65-F5344CB8AC3E}">
        <p14:creationId xmlns:p14="http://schemas.microsoft.com/office/powerpoint/2010/main" val="2143623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1026"/>
          <p:cNvSpPr>
            <a:spLocks noGrp="1" noChangeArrowheads="1"/>
          </p:cNvSpPr>
          <p:nvPr>
            <p:ph type="hdr" sz="quarter"/>
          </p:nvPr>
        </p:nvSpPr>
        <p:spPr bwMode="auto">
          <a:xfrm>
            <a:off x="0" y="0"/>
            <a:ext cx="2974975" cy="446088"/>
          </a:xfrm>
          <a:prstGeom prst="rect">
            <a:avLst/>
          </a:prstGeom>
          <a:noFill/>
          <a:ln w="9525">
            <a:noFill/>
            <a:miter lim="800000"/>
            <a:headEnd/>
            <a:tailEnd/>
          </a:ln>
          <a:effectLst/>
        </p:spPr>
        <p:txBody>
          <a:bodyPr vert="horz" wrap="square" lIns="91392" tIns="45705" rIns="91392" bIns="45705" numCol="1" anchor="t" anchorCtr="0" compatLnSpc="1">
            <a:prstTxWarp prst="textNoShape">
              <a:avLst/>
            </a:prstTxWarp>
          </a:bodyPr>
          <a:lstStyle>
            <a:lvl1pPr defTabSz="919163">
              <a:defRPr sz="1800">
                <a:latin typeface="Times New Roman" pitchFamily="18" charset="0"/>
              </a:defRPr>
            </a:lvl1pPr>
          </a:lstStyle>
          <a:p>
            <a:endParaRPr lang="en-US"/>
          </a:p>
        </p:txBody>
      </p:sp>
      <p:sp>
        <p:nvSpPr>
          <p:cNvPr id="48131" name="Rectangle 1027"/>
          <p:cNvSpPr>
            <a:spLocks noGrp="1" noChangeArrowheads="1"/>
          </p:cNvSpPr>
          <p:nvPr>
            <p:ph type="dt" idx="1"/>
          </p:nvPr>
        </p:nvSpPr>
        <p:spPr bwMode="auto">
          <a:xfrm>
            <a:off x="3883025" y="0"/>
            <a:ext cx="2974975" cy="446088"/>
          </a:xfrm>
          <a:prstGeom prst="rect">
            <a:avLst/>
          </a:prstGeom>
          <a:noFill/>
          <a:ln w="9525">
            <a:noFill/>
            <a:miter lim="800000"/>
            <a:headEnd/>
            <a:tailEnd/>
          </a:ln>
          <a:effectLst/>
        </p:spPr>
        <p:txBody>
          <a:bodyPr vert="horz" wrap="square" lIns="91392" tIns="45705" rIns="91392" bIns="45705" numCol="1" anchor="t" anchorCtr="0" compatLnSpc="1">
            <a:prstTxWarp prst="textNoShape">
              <a:avLst/>
            </a:prstTxWarp>
          </a:bodyPr>
          <a:lstStyle>
            <a:lvl1pPr algn="r" defTabSz="919163">
              <a:defRPr sz="1800">
                <a:latin typeface="Times New Roman" pitchFamily="18" charset="0"/>
              </a:defRPr>
            </a:lvl1pPr>
          </a:lstStyle>
          <a:p>
            <a:endParaRPr lang="en-US"/>
          </a:p>
        </p:txBody>
      </p:sp>
      <p:sp>
        <p:nvSpPr>
          <p:cNvPr id="48132" name="Rectangle 1028"/>
          <p:cNvSpPr>
            <a:spLocks noGrp="1" noRot="1" noChangeAspect="1" noChangeArrowheads="1" noTextEdit="1"/>
          </p:cNvSpPr>
          <p:nvPr>
            <p:ph type="sldImg" idx="2"/>
          </p:nvPr>
        </p:nvSpPr>
        <p:spPr bwMode="auto">
          <a:xfrm>
            <a:off x="1133475" y="700088"/>
            <a:ext cx="4591050" cy="3443287"/>
          </a:xfrm>
          <a:prstGeom prst="rect">
            <a:avLst/>
          </a:prstGeom>
          <a:noFill/>
          <a:ln w="9525">
            <a:solidFill>
              <a:srgbClr val="000000"/>
            </a:solidFill>
            <a:miter lim="800000"/>
            <a:headEnd/>
            <a:tailEnd/>
          </a:ln>
          <a:effectLst/>
        </p:spPr>
      </p:sp>
      <p:sp>
        <p:nvSpPr>
          <p:cNvPr id="48133" name="Rectangle 1029"/>
          <p:cNvSpPr>
            <a:spLocks noGrp="1" noChangeArrowheads="1"/>
          </p:cNvSpPr>
          <p:nvPr>
            <p:ph type="body" sz="quarter" idx="3"/>
          </p:nvPr>
        </p:nvSpPr>
        <p:spPr bwMode="auto">
          <a:xfrm>
            <a:off x="904875" y="4370388"/>
            <a:ext cx="5048250" cy="4110037"/>
          </a:xfrm>
          <a:prstGeom prst="rect">
            <a:avLst/>
          </a:prstGeom>
          <a:noFill/>
          <a:ln w="9525">
            <a:noFill/>
            <a:miter lim="800000"/>
            <a:headEnd/>
            <a:tailEnd/>
          </a:ln>
          <a:effectLst/>
        </p:spPr>
        <p:txBody>
          <a:bodyPr vert="horz" wrap="square" lIns="91392" tIns="45705" rIns="91392" bIns="45705" numCol="1" anchor="t" anchorCtr="0" compatLnSpc="1">
            <a:prstTxWarp prst="textNoShape">
              <a:avLst/>
            </a:prstTxWarp>
          </a:bodyPr>
          <a:lstStyle/>
          <a:p>
            <a:pPr lvl="0"/>
            <a:r>
              <a:rPr lang="en-US" smtClean="0"/>
              <a:t>Click to edit Master text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48134" name="Rectangle 1030"/>
          <p:cNvSpPr>
            <a:spLocks noGrp="1" noChangeArrowheads="1"/>
          </p:cNvSpPr>
          <p:nvPr>
            <p:ph type="ftr" sz="quarter" idx="4"/>
          </p:nvPr>
        </p:nvSpPr>
        <p:spPr bwMode="auto">
          <a:xfrm>
            <a:off x="0" y="8734425"/>
            <a:ext cx="2974975" cy="446088"/>
          </a:xfrm>
          <a:prstGeom prst="rect">
            <a:avLst/>
          </a:prstGeom>
          <a:noFill/>
          <a:ln w="9525">
            <a:noFill/>
            <a:miter lim="800000"/>
            <a:headEnd/>
            <a:tailEnd/>
          </a:ln>
          <a:effectLst/>
        </p:spPr>
        <p:txBody>
          <a:bodyPr vert="horz" wrap="square" lIns="91392" tIns="45705" rIns="91392" bIns="45705" numCol="1" anchor="b" anchorCtr="0" compatLnSpc="1">
            <a:prstTxWarp prst="textNoShape">
              <a:avLst/>
            </a:prstTxWarp>
          </a:bodyPr>
          <a:lstStyle>
            <a:lvl1pPr defTabSz="919163">
              <a:defRPr sz="1800">
                <a:latin typeface="Times New Roman" pitchFamily="18" charset="0"/>
              </a:defRPr>
            </a:lvl1pPr>
          </a:lstStyle>
          <a:p>
            <a:endParaRPr lang="en-US"/>
          </a:p>
        </p:txBody>
      </p:sp>
      <p:sp>
        <p:nvSpPr>
          <p:cNvPr id="48135" name="Rectangle 1031"/>
          <p:cNvSpPr>
            <a:spLocks noGrp="1" noChangeArrowheads="1"/>
          </p:cNvSpPr>
          <p:nvPr>
            <p:ph type="sldNum" sz="quarter" idx="5"/>
          </p:nvPr>
        </p:nvSpPr>
        <p:spPr bwMode="auto">
          <a:xfrm>
            <a:off x="3883025" y="8734425"/>
            <a:ext cx="2974975" cy="446088"/>
          </a:xfrm>
          <a:prstGeom prst="rect">
            <a:avLst/>
          </a:prstGeom>
          <a:noFill/>
          <a:ln w="9525">
            <a:noFill/>
            <a:miter lim="800000"/>
            <a:headEnd/>
            <a:tailEnd/>
          </a:ln>
          <a:effectLst/>
        </p:spPr>
        <p:txBody>
          <a:bodyPr vert="horz" wrap="square" lIns="91392" tIns="45705" rIns="91392" bIns="45705" numCol="1" anchor="b" anchorCtr="0" compatLnSpc="1">
            <a:prstTxWarp prst="textNoShape">
              <a:avLst/>
            </a:prstTxWarp>
          </a:bodyPr>
          <a:lstStyle>
            <a:lvl1pPr algn="r" defTabSz="919163">
              <a:defRPr sz="1800">
                <a:latin typeface="Times New Roman" pitchFamily="18" charset="0"/>
              </a:defRPr>
            </a:lvl1pPr>
          </a:lstStyle>
          <a:p>
            <a:fld id="{4B8A3100-5151-47A8-9FBC-E4F9C199AD8D}" type="slidenum">
              <a:rPr lang="en-US"/>
              <a:pPr/>
              <a:t>‹#›</a:t>
            </a:fld>
            <a:endParaRPr lang="en-US"/>
          </a:p>
        </p:txBody>
      </p:sp>
    </p:spTree>
    <p:extLst>
      <p:ext uri="{BB962C8B-B14F-4D97-AF65-F5344CB8AC3E}">
        <p14:creationId xmlns:p14="http://schemas.microsoft.com/office/powerpoint/2010/main" val="34381080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0F807137-05C0-474D-BA11-1ABF76CD2F9C}" type="slidenum">
              <a:rPr lang="en-US"/>
              <a:pPr/>
              <a:t>1</a:t>
            </a:fld>
            <a:endParaRPr lang="en-US"/>
          </a:p>
        </p:txBody>
      </p:sp>
      <p:sp>
        <p:nvSpPr>
          <p:cNvPr id="199682" name="Rectangle 2050"/>
          <p:cNvSpPr>
            <a:spLocks noGrp="1" noRot="1" noChangeAspect="1" noChangeArrowheads="1" noTextEdit="1"/>
          </p:cNvSpPr>
          <p:nvPr>
            <p:ph type="sldImg"/>
          </p:nvPr>
        </p:nvSpPr>
        <p:spPr>
          <a:ln/>
        </p:spPr>
      </p:sp>
      <p:sp>
        <p:nvSpPr>
          <p:cNvPr id="199683" name="Rectangle 2051"/>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018"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86019"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86023" name="AutoShape 7"/>
          <p:cNvSpPr>
            <a:spLocks noChangeArrowheads="1"/>
          </p:cNvSpPr>
          <p:nvPr/>
        </p:nvSpPr>
        <p:spPr bwMode="auto">
          <a:xfrm>
            <a:off x="158750" y="1073150"/>
            <a:ext cx="8826500" cy="88900"/>
          </a:xfrm>
          <a:prstGeom prst="parallelogram">
            <a:avLst>
              <a:gd name="adj" fmla="val 367265"/>
            </a:avLst>
          </a:prstGeom>
          <a:gradFill rotWithShape="0">
            <a:gsLst>
              <a:gs pos="0">
                <a:srgbClr val="00279F">
                  <a:gamma/>
                  <a:shade val="20000"/>
                  <a:invGamma/>
                </a:srgbClr>
              </a:gs>
              <a:gs pos="50000">
                <a:srgbClr val="00279F"/>
              </a:gs>
              <a:gs pos="100000">
                <a:srgbClr val="00279F">
                  <a:gamma/>
                  <a:shade val="20000"/>
                  <a:invGamma/>
                </a:srgbClr>
              </a:gs>
            </a:gsLst>
            <a:lin ang="0" scaled="1"/>
          </a:gradFill>
          <a:ln w="12700">
            <a:solidFill>
              <a:schemeClr val="tx1"/>
            </a:solidFill>
            <a:miter lim="800000"/>
            <a:headEnd/>
            <a:tailEnd/>
          </a:ln>
          <a:effectLst/>
        </p:spPr>
        <p:txBody>
          <a:bodyPr wrap="none" anchor="ctr"/>
          <a:lstStyle/>
          <a:p>
            <a:endParaRPr lang="en-US"/>
          </a:p>
        </p:txBody>
      </p:sp>
      <p:sp>
        <p:nvSpPr>
          <p:cNvPr id="86029" name="AutoShape 13" descr="mailbox://C%7C/Users/Lee/AppData/Roaming/Thunderbird/Profiles/xvkyk30w.default/Mail/pop.ipac.caltech.edu/Inbox?number=77779253&amp;part=1.2&amp;type=image/png&amp;filename=IPAC_200.png"/>
          <p:cNvSpPr>
            <a:spLocks noChangeAspect="1" noChangeArrowheads="1"/>
          </p:cNvSpPr>
          <p:nvPr userDrawn="1"/>
        </p:nvSpPr>
        <p:spPr bwMode="auto">
          <a:xfrm>
            <a:off x="168275" y="-1825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6031" name="AutoShape 15" descr="mailbox://C%7C/Users/Lee/AppData/Roaming/Thunderbird/Profiles/xvkyk30w.default/Mail/pop.ipac.caltech.edu/Inbox?number=77779253&amp;part=1.2&amp;type=image/png&amp;filename=IPAC_200.png"/>
          <p:cNvSpPr>
            <a:spLocks noChangeAspect="1" noChangeArrowheads="1"/>
          </p:cNvSpPr>
          <p:nvPr userDrawn="1"/>
        </p:nvSpPr>
        <p:spPr bwMode="auto">
          <a:xfrm>
            <a:off x="168275" y="-1825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2" name="Picture 11" descr="IPAC_200.png"/>
          <p:cNvPicPr>
            <a:picLocks noChangeAspect="1"/>
          </p:cNvPicPr>
          <p:nvPr userDrawn="1"/>
        </p:nvPicPr>
        <p:blipFill>
          <a:blip r:embed="rId2" cstate="print"/>
          <a:stretch>
            <a:fillRect/>
          </a:stretch>
        </p:blipFill>
        <p:spPr>
          <a:xfrm>
            <a:off x="228600" y="152400"/>
            <a:ext cx="1676400" cy="838200"/>
          </a:xfrm>
          <a:prstGeom prst="rect">
            <a:avLst/>
          </a:prstGeom>
        </p:spPr>
      </p:pic>
      <p:pic>
        <p:nvPicPr>
          <p:cNvPr id="10" name="Picture 9" descr="IPAC-Systems-Engineering-200.png"/>
          <p:cNvPicPr>
            <a:picLocks noChangeAspect="1"/>
          </p:cNvPicPr>
          <p:nvPr userDrawn="1"/>
        </p:nvPicPr>
        <p:blipFill>
          <a:blip r:embed="rId3" cstate="print"/>
          <a:stretch>
            <a:fillRect/>
          </a:stretch>
        </p:blipFill>
        <p:spPr>
          <a:xfrm>
            <a:off x="7315200" y="152400"/>
            <a:ext cx="1676400" cy="88011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533400"/>
            <a:ext cx="20383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0"/>
            <a:ext cx="5962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AD4C622-A82A-438D-A6C8-F486F453709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050099-EB00-48C1-AA5A-09A0BCC5A5B8}"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BEFD370-B082-4721-8201-5AC6E8FABE76}"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4D2573-A34A-4A13-A3CE-D8BB1459F844}"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5F97237-9142-40C4-92BC-ED670B1C37B2}"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305C070-9C01-4EE5-AE6F-B31349C1CB2D}"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D26FAF8-4311-4995-8D7F-C0E4A4CE000B}"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864E921-8492-4766-AE1B-3AD7A0871BF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5C33F20-B1E0-4CE0-8CFD-C148F1E2B52A}"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558B297-8033-4E92-8CED-37BD7DF2984A}"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1C219D7-5BFD-4BE8-805C-5050009C2B9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19200"/>
            <a:ext cx="40005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bwMode="auto">
          <a:xfrm>
            <a:off x="2057400" y="533400"/>
            <a:ext cx="5181600" cy="4572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br>
              <a:rPr lang="en-US" smtClean="0"/>
            </a:br>
            <a:endParaRPr lang="en-US" smtClean="0"/>
          </a:p>
        </p:txBody>
      </p:sp>
      <p:sp>
        <p:nvSpPr>
          <p:cNvPr id="84995" name="Rectangle 3"/>
          <p:cNvSpPr>
            <a:spLocks noGrp="1" noChangeArrowheads="1"/>
          </p:cNvSpPr>
          <p:nvPr>
            <p:ph type="body" idx="1"/>
          </p:nvPr>
        </p:nvSpPr>
        <p:spPr bwMode="auto">
          <a:xfrm>
            <a:off x="533400" y="1219200"/>
            <a:ext cx="8153400" cy="51054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4999" name="AutoShape 7"/>
          <p:cNvSpPr>
            <a:spLocks noChangeArrowheads="1"/>
          </p:cNvSpPr>
          <p:nvPr/>
        </p:nvSpPr>
        <p:spPr bwMode="auto">
          <a:xfrm>
            <a:off x="158750" y="1073150"/>
            <a:ext cx="8826500" cy="88900"/>
          </a:xfrm>
          <a:prstGeom prst="parallelogram">
            <a:avLst>
              <a:gd name="adj" fmla="val 367265"/>
            </a:avLst>
          </a:prstGeom>
          <a:gradFill rotWithShape="0">
            <a:gsLst>
              <a:gs pos="0">
                <a:srgbClr val="00279F">
                  <a:gamma/>
                  <a:shade val="20000"/>
                  <a:invGamma/>
                </a:srgbClr>
              </a:gs>
              <a:gs pos="50000">
                <a:srgbClr val="00279F"/>
              </a:gs>
              <a:gs pos="100000">
                <a:srgbClr val="00279F">
                  <a:gamma/>
                  <a:shade val="20000"/>
                  <a:invGamma/>
                </a:srgbClr>
              </a:gs>
            </a:gsLst>
            <a:lin ang="0" scaled="1"/>
          </a:gradFill>
          <a:ln w="12700">
            <a:solidFill>
              <a:schemeClr val="tx1"/>
            </a:solidFill>
            <a:miter lim="800000"/>
            <a:headEnd/>
            <a:tailEnd/>
          </a:ln>
          <a:effectLst/>
        </p:spPr>
        <p:txBody>
          <a:bodyPr wrap="none" anchor="ctr"/>
          <a:lstStyle/>
          <a:p>
            <a:endParaRPr lang="en-US"/>
          </a:p>
        </p:txBody>
      </p:sp>
      <p:pic>
        <p:nvPicPr>
          <p:cNvPr id="10" name="Picture 9" descr="IPAC_200.png"/>
          <p:cNvPicPr>
            <a:picLocks noChangeAspect="1"/>
          </p:cNvPicPr>
          <p:nvPr/>
        </p:nvPicPr>
        <p:blipFill>
          <a:blip r:embed="rId13" cstate="print"/>
          <a:stretch>
            <a:fillRect/>
          </a:stretch>
        </p:blipFill>
        <p:spPr>
          <a:xfrm>
            <a:off x="152400" y="152400"/>
            <a:ext cx="1676400" cy="838200"/>
          </a:xfrm>
          <a:prstGeom prst="rect">
            <a:avLst/>
          </a:prstGeom>
        </p:spPr>
      </p:pic>
      <p:pic>
        <p:nvPicPr>
          <p:cNvPr id="8" name="Picture 7" descr="IPAC-Systems-Engineering-200.png"/>
          <p:cNvPicPr>
            <a:picLocks noChangeAspect="1"/>
          </p:cNvPicPr>
          <p:nvPr/>
        </p:nvPicPr>
        <p:blipFill>
          <a:blip r:embed="rId14" cstate="print"/>
          <a:stretch>
            <a:fillRect/>
          </a:stretch>
        </p:blipFill>
        <p:spPr>
          <a:xfrm>
            <a:off x="7315200" y="152400"/>
            <a:ext cx="1676400" cy="880110"/>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2400" b="1" i="1">
          <a:solidFill>
            <a:schemeClr val="bg2"/>
          </a:solidFill>
          <a:latin typeface="+mj-lt"/>
          <a:ea typeface="+mj-ea"/>
          <a:cs typeface="+mj-cs"/>
        </a:defRPr>
      </a:lvl1pPr>
      <a:lvl2pPr algn="ctr" rtl="0" eaLnBrk="0" fontAlgn="base" hangingPunct="0">
        <a:spcBef>
          <a:spcPct val="0"/>
        </a:spcBef>
        <a:spcAft>
          <a:spcPct val="0"/>
        </a:spcAft>
        <a:defRPr sz="2400" b="1" i="1">
          <a:solidFill>
            <a:schemeClr val="bg2"/>
          </a:solidFill>
          <a:latin typeface="Arial" charset="0"/>
        </a:defRPr>
      </a:lvl2pPr>
      <a:lvl3pPr algn="ctr" rtl="0" eaLnBrk="0" fontAlgn="base" hangingPunct="0">
        <a:spcBef>
          <a:spcPct val="0"/>
        </a:spcBef>
        <a:spcAft>
          <a:spcPct val="0"/>
        </a:spcAft>
        <a:defRPr sz="2400" b="1" i="1">
          <a:solidFill>
            <a:schemeClr val="bg2"/>
          </a:solidFill>
          <a:latin typeface="Arial" charset="0"/>
        </a:defRPr>
      </a:lvl3pPr>
      <a:lvl4pPr algn="ctr" rtl="0" eaLnBrk="0" fontAlgn="base" hangingPunct="0">
        <a:spcBef>
          <a:spcPct val="0"/>
        </a:spcBef>
        <a:spcAft>
          <a:spcPct val="0"/>
        </a:spcAft>
        <a:defRPr sz="2400" b="1" i="1">
          <a:solidFill>
            <a:schemeClr val="bg2"/>
          </a:solidFill>
          <a:latin typeface="Arial" charset="0"/>
        </a:defRPr>
      </a:lvl4pPr>
      <a:lvl5pPr algn="ctr" rtl="0" eaLnBrk="0" fontAlgn="base" hangingPunct="0">
        <a:spcBef>
          <a:spcPct val="0"/>
        </a:spcBef>
        <a:spcAft>
          <a:spcPct val="0"/>
        </a:spcAft>
        <a:defRPr sz="2400" b="1" i="1">
          <a:solidFill>
            <a:schemeClr val="bg2"/>
          </a:solidFill>
          <a:latin typeface="Arial" charset="0"/>
        </a:defRPr>
      </a:lvl5pPr>
      <a:lvl6pPr marL="457200" algn="ctr" rtl="0" eaLnBrk="0" fontAlgn="base" hangingPunct="0">
        <a:spcBef>
          <a:spcPct val="0"/>
        </a:spcBef>
        <a:spcAft>
          <a:spcPct val="0"/>
        </a:spcAft>
        <a:defRPr sz="2400" b="1" i="1">
          <a:solidFill>
            <a:schemeClr val="bg2"/>
          </a:solidFill>
          <a:latin typeface="Arial" charset="0"/>
        </a:defRPr>
      </a:lvl6pPr>
      <a:lvl7pPr marL="914400" algn="ctr" rtl="0" eaLnBrk="0" fontAlgn="base" hangingPunct="0">
        <a:spcBef>
          <a:spcPct val="0"/>
        </a:spcBef>
        <a:spcAft>
          <a:spcPct val="0"/>
        </a:spcAft>
        <a:defRPr sz="2400" b="1" i="1">
          <a:solidFill>
            <a:schemeClr val="bg2"/>
          </a:solidFill>
          <a:latin typeface="Arial" charset="0"/>
        </a:defRPr>
      </a:lvl7pPr>
      <a:lvl8pPr marL="1371600" algn="ctr" rtl="0" eaLnBrk="0" fontAlgn="base" hangingPunct="0">
        <a:spcBef>
          <a:spcPct val="0"/>
        </a:spcBef>
        <a:spcAft>
          <a:spcPct val="0"/>
        </a:spcAft>
        <a:defRPr sz="2400" b="1" i="1">
          <a:solidFill>
            <a:schemeClr val="bg2"/>
          </a:solidFill>
          <a:latin typeface="Arial" charset="0"/>
        </a:defRPr>
      </a:lvl8pPr>
      <a:lvl9pPr marL="1828800" algn="ctr" rtl="0" eaLnBrk="0" fontAlgn="base" hangingPunct="0">
        <a:spcBef>
          <a:spcPct val="0"/>
        </a:spcBef>
        <a:spcAft>
          <a:spcPct val="0"/>
        </a:spcAft>
        <a:defRPr sz="2400" b="1" i="1">
          <a:solidFill>
            <a:schemeClr val="bg2"/>
          </a:solidFill>
          <a:latin typeface="Arial" charset="0"/>
        </a:defRPr>
      </a:lvl9pPr>
    </p:titleStyle>
    <p:bodyStyle>
      <a:lvl1pPr marL="342900" indent="-342900" algn="l" rtl="0" eaLnBrk="0" fontAlgn="base" hangingPunct="0">
        <a:spcBef>
          <a:spcPct val="20000"/>
        </a:spcBef>
        <a:spcAft>
          <a:spcPct val="0"/>
        </a:spcAft>
        <a:buClr>
          <a:schemeClr val="bg2"/>
        </a:buClr>
        <a:buSzPct val="80000"/>
        <a:buFont typeface="Wingdings" pitchFamily="2" charset="2"/>
        <a:buChar char="u"/>
        <a:defRPr sz="2000">
          <a:solidFill>
            <a:schemeClr val="bg2"/>
          </a:solidFill>
          <a:latin typeface="+mn-lt"/>
          <a:ea typeface="+mn-ea"/>
          <a:cs typeface="+mn-cs"/>
        </a:defRPr>
      </a:lvl1pPr>
      <a:lvl2pPr marL="742950" indent="-285750" algn="l" rtl="0" eaLnBrk="0" fontAlgn="base" hangingPunct="0">
        <a:spcBef>
          <a:spcPct val="20000"/>
        </a:spcBef>
        <a:spcAft>
          <a:spcPct val="0"/>
        </a:spcAft>
        <a:buClr>
          <a:schemeClr val="bg2"/>
        </a:buClr>
        <a:buSzPct val="100000"/>
        <a:buFont typeface="Marlett" pitchFamily="2" charset="2"/>
        <a:buChar char="4"/>
        <a:defRPr i="1">
          <a:solidFill>
            <a:schemeClr val="bg2"/>
          </a:solidFill>
          <a:latin typeface="+mn-lt"/>
        </a:defRPr>
      </a:lvl2pPr>
      <a:lvl3pPr marL="1143000" indent="-228600" algn="l" rtl="0" eaLnBrk="0" fontAlgn="base" hangingPunct="0">
        <a:spcBef>
          <a:spcPct val="20000"/>
        </a:spcBef>
        <a:spcAft>
          <a:spcPct val="0"/>
        </a:spcAft>
        <a:buClr>
          <a:schemeClr val="bg2"/>
        </a:buClr>
        <a:buSzPct val="75000"/>
        <a:buFont typeface="Wingdings" pitchFamily="2" charset="2"/>
        <a:buChar char="u"/>
        <a:defRPr sz="1600">
          <a:solidFill>
            <a:schemeClr val="bg2"/>
          </a:solidFill>
          <a:latin typeface="+mn-lt"/>
        </a:defRPr>
      </a:lvl3pPr>
      <a:lvl4pPr marL="1600200" indent="-228600" algn="l" rtl="0" eaLnBrk="0" fontAlgn="base" hangingPunct="0">
        <a:spcBef>
          <a:spcPct val="20000"/>
        </a:spcBef>
        <a:spcAft>
          <a:spcPct val="0"/>
        </a:spcAft>
        <a:buClr>
          <a:schemeClr val="bg2"/>
        </a:buClr>
        <a:buSzPct val="70000"/>
        <a:buFont typeface="Wingdings" pitchFamily="2" charset="2"/>
        <a:buChar char="n"/>
        <a:defRPr sz="1400" i="1">
          <a:solidFill>
            <a:schemeClr val="bg2"/>
          </a:solidFill>
          <a:latin typeface="+mn-lt"/>
        </a:defRPr>
      </a:lvl4pPr>
      <a:lvl5pPr marL="2057400" indent="-228600" algn="l" rtl="0" eaLnBrk="0" fontAlgn="base" hangingPunct="0">
        <a:spcBef>
          <a:spcPct val="20000"/>
        </a:spcBef>
        <a:spcAft>
          <a:spcPct val="0"/>
        </a:spcAft>
        <a:buClr>
          <a:schemeClr val="bg2"/>
        </a:buClr>
        <a:buSzPct val="60000"/>
        <a:buFont typeface="Wingdings" pitchFamily="2" charset="2"/>
        <a:buChar char="l"/>
        <a:defRPr sz="1400">
          <a:solidFill>
            <a:schemeClr val="bg2"/>
          </a:solidFill>
          <a:latin typeface="+mn-lt"/>
        </a:defRPr>
      </a:lvl5pPr>
      <a:lvl6pPr marL="2514600" indent="-228600" algn="l" rtl="0" eaLnBrk="0" fontAlgn="base" hangingPunct="0">
        <a:spcBef>
          <a:spcPct val="20000"/>
        </a:spcBef>
        <a:spcAft>
          <a:spcPct val="0"/>
        </a:spcAft>
        <a:buClr>
          <a:schemeClr val="bg2"/>
        </a:buClr>
        <a:buSzPct val="60000"/>
        <a:buFont typeface="Wingdings" pitchFamily="2" charset="2"/>
        <a:buChar char="l"/>
        <a:defRPr sz="1400">
          <a:solidFill>
            <a:schemeClr val="bg2"/>
          </a:solidFill>
          <a:latin typeface="+mn-lt"/>
        </a:defRPr>
      </a:lvl6pPr>
      <a:lvl7pPr marL="2971800" indent="-228600" algn="l" rtl="0" eaLnBrk="0" fontAlgn="base" hangingPunct="0">
        <a:spcBef>
          <a:spcPct val="20000"/>
        </a:spcBef>
        <a:spcAft>
          <a:spcPct val="0"/>
        </a:spcAft>
        <a:buClr>
          <a:schemeClr val="bg2"/>
        </a:buClr>
        <a:buSzPct val="60000"/>
        <a:buFont typeface="Wingdings" pitchFamily="2" charset="2"/>
        <a:buChar char="l"/>
        <a:defRPr sz="1400">
          <a:solidFill>
            <a:schemeClr val="bg2"/>
          </a:solidFill>
          <a:latin typeface="+mn-lt"/>
        </a:defRPr>
      </a:lvl7pPr>
      <a:lvl8pPr marL="3429000" indent="-228600" algn="l" rtl="0" eaLnBrk="0" fontAlgn="base" hangingPunct="0">
        <a:spcBef>
          <a:spcPct val="20000"/>
        </a:spcBef>
        <a:spcAft>
          <a:spcPct val="0"/>
        </a:spcAft>
        <a:buClr>
          <a:schemeClr val="bg2"/>
        </a:buClr>
        <a:buSzPct val="60000"/>
        <a:buFont typeface="Wingdings" pitchFamily="2" charset="2"/>
        <a:buChar char="l"/>
        <a:defRPr sz="1400">
          <a:solidFill>
            <a:schemeClr val="bg2"/>
          </a:solidFill>
          <a:latin typeface="+mn-lt"/>
        </a:defRPr>
      </a:lvl8pPr>
      <a:lvl9pPr marL="3886200" indent="-228600" algn="l" rtl="0" eaLnBrk="0" fontAlgn="base" hangingPunct="0">
        <a:spcBef>
          <a:spcPct val="20000"/>
        </a:spcBef>
        <a:spcAft>
          <a:spcPct val="0"/>
        </a:spcAft>
        <a:buClr>
          <a:schemeClr val="bg2"/>
        </a:buClr>
        <a:buSzPct val="60000"/>
        <a:buFont typeface="Wingdings" pitchFamily="2" charset="2"/>
        <a:buChar char="l"/>
        <a:defRPr sz="14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669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669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endParaRPr lang="en-US"/>
          </a:p>
        </p:txBody>
      </p:sp>
      <p:sp>
        <p:nvSpPr>
          <p:cNvPr id="4669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endParaRPr lang="en-US"/>
          </a:p>
        </p:txBody>
      </p:sp>
      <p:sp>
        <p:nvSpPr>
          <p:cNvPr id="4669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fld id="{F326FDE3-4399-4884-A732-9C543C7ABC0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905000"/>
            <a:ext cx="7772400" cy="1371600"/>
          </a:xfrm>
        </p:spPr>
        <p:txBody>
          <a:bodyPr/>
          <a:lstStyle/>
          <a:p>
            <a:r>
              <a:rPr lang="en-US" dirty="0"/>
              <a:t>Starting a New </a:t>
            </a:r>
            <a:r>
              <a:rPr lang="en-US" dirty="0" smtClean="0"/>
              <a:t>Project </a:t>
            </a:r>
            <a:r>
              <a:rPr lang="en-US" dirty="0"/>
              <a:t>at IPAC </a:t>
            </a:r>
            <a:endParaRPr lang="en-US" sz="3200" dirty="0">
              <a:solidFill>
                <a:schemeClr val="tx1"/>
              </a:solidFill>
              <a:latin typeface="Chiller" pitchFamily="82" charset="0"/>
            </a:endParaRPr>
          </a:p>
        </p:txBody>
      </p:sp>
      <p:sp>
        <p:nvSpPr>
          <p:cNvPr id="3075" name="Rectangle 3"/>
          <p:cNvSpPr>
            <a:spLocks noGrp="1" noChangeArrowheads="1"/>
          </p:cNvSpPr>
          <p:nvPr>
            <p:ph type="subTitle" idx="1"/>
          </p:nvPr>
        </p:nvSpPr>
        <p:spPr>
          <a:xfrm>
            <a:off x="1371600" y="3657600"/>
            <a:ext cx="6400800" cy="2133600"/>
          </a:xfrm>
        </p:spPr>
        <p:txBody>
          <a:bodyPr/>
          <a:lstStyle/>
          <a:p>
            <a:r>
              <a:rPr lang="en-US" dirty="0"/>
              <a:t>Lee </a:t>
            </a:r>
            <a:r>
              <a:rPr lang="en-US" dirty="0" smtClean="0"/>
              <a:t>Bennett</a:t>
            </a:r>
          </a:p>
          <a:p>
            <a:r>
              <a:rPr lang="en-US" dirty="0" smtClean="0"/>
              <a:t>IPAC Systems Engineering Team Lead</a:t>
            </a:r>
            <a:endParaRPr lang="en-US" dirty="0"/>
          </a:p>
          <a:p>
            <a:endParaRPr lang="en-US" dirty="0"/>
          </a:p>
          <a:p>
            <a:endParaRPr lang="en-US" dirty="0"/>
          </a:p>
          <a:p>
            <a:r>
              <a:rPr lang="en-US" dirty="0" smtClean="0"/>
              <a:t>June 17 2011</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Management</a:t>
            </a:r>
            <a:endParaRPr lang="en-US" dirty="0"/>
          </a:p>
        </p:txBody>
      </p:sp>
      <p:sp>
        <p:nvSpPr>
          <p:cNvPr id="3" name="Content Placeholder 2"/>
          <p:cNvSpPr>
            <a:spLocks noGrp="1"/>
          </p:cNvSpPr>
          <p:nvPr>
            <p:ph idx="1"/>
          </p:nvPr>
        </p:nvSpPr>
        <p:spPr/>
        <p:txBody>
          <a:bodyPr/>
          <a:lstStyle/>
          <a:p>
            <a:r>
              <a:rPr lang="en-US" dirty="0" smtClean="0"/>
              <a:t>You need some!</a:t>
            </a:r>
          </a:p>
          <a:p>
            <a:endParaRPr lang="en-US" dirty="0" smtClean="0"/>
          </a:p>
          <a:p>
            <a:r>
              <a:rPr lang="en-US" dirty="0" smtClean="0"/>
              <a:t>Make sure your process works for you</a:t>
            </a:r>
          </a:p>
          <a:p>
            <a:pPr lvl="1"/>
            <a:r>
              <a:rPr lang="en-US" dirty="0" smtClean="0"/>
              <a:t>Keep it as simple as possible</a:t>
            </a:r>
          </a:p>
          <a:p>
            <a:pPr lvl="2"/>
            <a:r>
              <a:rPr lang="en-US" dirty="0" smtClean="0"/>
              <a:t>No needless state transitions</a:t>
            </a:r>
          </a:p>
          <a:p>
            <a:pPr lvl="2"/>
            <a:r>
              <a:rPr lang="en-US" dirty="0" smtClean="0"/>
              <a:t>Easy to use tools</a:t>
            </a:r>
          </a:p>
          <a:p>
            <a:pPr lvl="2"/>
            <a:r>
              <a:rPr lang="en-US" dirty="0" smtClean="0"/>
              <a:t>Straightforward procedures</a:t>
            </a:r>
          </a:p>
          <a:p>
            <a:pPr lvl="1"/>
            <a:r>
              <a:rPr lang="en-US" dirty="0" smtClean="0"/>
              <a:t>If people are circumventing the system, your processes may be broken</a:t>
            </a:r>
          </a:p>
          <a:p>
            <a:pPr lvl="1"/>
            <a:r>
              <a:rPr lang="en-US" dirty="0" smtClean="0"/>
              <a:t>Make sure (insist) you have buy in from everyone to use the system</a:t>
            </a:r>
          </a:p>
          <a:p>
            <a:pPr lvl="2"/>
            <a:endParaRPr lang="en-US" dirty="0" smtClean="0"/>
          </a:p>
          <a:p>
            <a:r>
              <a:rPr lang="en-US" dirty="0" smtClean="0"/>
              <a:t>The tighter and more aggressive your schedule the more rigorous your processes need to be</a:t>
            </a:r>
          </a:p>
          <a:p>
            <a:pPr lvl="1"/>
            <a:endParaRPr lang="en-US" dirty="0" smtClean="0"/>
          </a:p>
          <a:p>
            <a:r>
              <a:rPr lang="en-US" dirty="0" smtClean="0"/>
              <a:t>CM mistakes are ultimately preventable</a:t>
            </a:r>
          </a:p>
          <a:p>
            <a:endParaRPr lang="en-US" dirty="0" smtClean="0"/>
          </a:p>
          <a:p>
            <a:pPr lv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81000"/>
            <a:ext cx="5181600" cy="457200"/>
          </a:xfrm>
        </p:spPr>
        <p:txBody>
          <a:bodyPr/>
          <a:lstStyle/>
          <a:p>
            <a:r>
              <a:rPr lang="en-US" dirty="0" smtClean="0"/>
              <a:t>Support from Existing IPAC Projects</a:t>
            </a:r>
            <a:endParaRPr lang="en-US" dirty="0"/>
          </a:p>
        </p:txBody>
      </p:sp>
      <p:sp>
        <p:nvSpPr>
          <p:cNvPr id="3" name="Content Placeholder 2"/>
          <p:cNvSpPr>
            <a:spLocks noGrp="1"/>
          </p:cNvSpPr>
          <p:nvPr>
            <p:ph idx="1"/>
          </p:nvPr>
        </p:nvSpPr>
        <p:spPr/>
        <p:txBody>
          <a:bodyPr/>
          <a:lstStyle/>
          <a:p>
            <a:r>
              <a:rPr lang="en-US" dirty="0" smtClean="0"/>
              <a:t>Personnel</a:t>
            </a:r>
          </a:p>
          <a:p>
            <a:pPr lvl="1"/>
            <a:r>
              <a:rPr lang="en-US" dirty="0" smtClean="0"/>
              <a:t>Larger projects may have people they can spare part time</a:t>
            </a:r>
          </a:p>
          <a:p>
            <a:pPr lvl="1"/>
            <a:r>
              <a:rPr lang="en-US" dirty="0" smtClean="0"/>
              <a:t>Smaller project may be able to share resources</a:t>
            </a:r>
          </a:p>
          <a:p>
            <a:pPr lvl="1"/>
            <a:endParaRPr lang="en-US" dirty="0" smtClean="0"/>
          </a:p>
          <a:p>
            <a:pPr lvl="1"/>
            <a:r>
              <a:rPr lang="en-US" dirty="0" smtClean="0"/>
              <a:t>Database Administration</a:t>
            </a:r>
          </a:p>
          <a:p>
            <a:pPr lvl="1"/>
            <a:r>
              <a:rPr lang="en-US" dirty="0" smtClean="0"/>
              <a:t>Integration and Test</a:t>
            </a:r>
          </a:p>
          <a:p>
            <a:pPr lvl="1"/>
            <a:r>
              <a:rPr lang="en-US" dirty="0" smtClean="0"/>
              <a:t>Configuration Management</a:t>
            </a:r>
          </a:p>
          <a:p>
            <a:pPr lvl="1"/>
            <a:endParaRPr lang="en-US" dirty="0" smtClean="0"/>
          </a:p>
          <a:p>
            <a:r>
              <a:rPr lang="en-US" dirty="0" smtClean="0"/>
              <a:t>Software packages and the expertise to use them</a:t>
            </a:r>
          </a:p>
          <a:p>
            <a:pPr lvl="1"/>
            <a:r>
              <a:rPr lang="en-US" dirty="0" smtClean="0"/>
              <a:t>Load test software (Silk Performer)</a:t>
            </a:r>
          </a:p>
          <a:p>
            <a:pPr lvl="1"/>
            <a:r>
              <a:rPr lang="en-US" dirty="0" smtClean="0"/>
              <a:t>Automated testing packages</a:t>
            </a:r>
          </a:p>
          <a:p>
            <a:pPr lvl="1"/>
            <a:r>
              <a:rPr lang="en-US" dirty="0" smtClean="0"/>
              <a:t>CM tools</a:t>
            </a:r>
          </a:p>
          <a:p>
            <a:pPr lvl="1"/>
            <a:r>
              <a:rPr lang="en-US" dirty="0" smtClean="0"/>
              <a:t>Helpdesk systems</a:t>
            </a:r>
          </a:p>
          <a:p>
            <a:pPr lvl="1"/>
            <a:endParaRPr lang="en-US" dirty="0" smtClean="0"/>
          </a:p>
          <a:p>
            <a:r>
              <a:rPr lang="en-US" dirty="0" smtClean="0"/>
              <a:t>Lessons Learned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81000"/>
            <a:ext cx="5181600" cy="457200"/>
          </a:xfrm>
        </p:spPr>
        <p:txBody>
          <a:bodyPr/>
          <a:lstStyle/>
          <a:p>
            <a:r>
              <a:rPr lang="en-US" dirty="0" smtClean="0"/>
              <a:t>Hardware Support from Existing IPAC Projects</a:t>
            </a:r>
            <a:endParaRPr lang="en-US" dirty="0"/>
          </a:p>
        </p:txBody>
      </p:sp>
      <p:sp>
        <p:nvSpPr>
          <p:cNvPr id="3" name="Content Placeholder 2"/>
          <p:cNvSpPr>
            <a:spLocks noGrp="1"/>
          </p:cNvSpPr>
          <p:nvPr>
            <p:ph idx="1"/>
          </p:nvPr>
        </p:nvSpPr>
        <p:spPr/>
        <p:txBody>
          <a:bodyPr/>
          <a:lstStyle/>
          <a:p>
            <a:r>
              <a:rPr lang="en-US" dirty="0" smtClean="0"/>
              <a:t>Downsizing or ending projects will likely have hardware which can be used</a:t>
            </a:r>
          </a:p>
          <a:p>
            <a:endParaRPr lang="en-US" dirty="0" smtClean="0"/>
          </a:p>
          <a:p>
            <a:r>
              <a:rPr lang="en-US" dirty="0" smtClean="0"/>
              <a:t>Projects with big clusters may have production cycles on those systems which can be utilized by another project</a:t>
            </a:r>
          </a:p>
          <a:p>
            <a:endParaRPr lang="en-US" dirty="0" smtClean="0"/>
          </a:p>
          <a:p>
            <a:r>
              <a:rPr lang="en-US" dirty="0" smtClean="0"/>
              <a:t>Old production hardware can make really good testing and development hardware</a:t>
            </a:r>
          </a:p>
          <a:p>
            <a:endParaRPr lang="en-US" dirty="0" smtClean="0"/>
          </a:p>
          <a:p>
            <a:r>
              <a:rPr lang="en-US" dirty="0" smtClean="0"/>
              <a:t>In a pinch, old production systems can still be used in production as long as you’re aware of the risks</a:t>
            </a:r>
          </a:p>
          <a:p>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IPAC Systems Engineering </a:t>
            </a:r>
            <a:endParaRPr lang="en-US" dirty="0"/>
          </a:p>
        </p:txBody>
      </p:sp>
      <p:sp>
        <p:nvSpPr>
          <p:cNvPr id="3" name="Content Placeholder 2"/>
          <p:cNvSpPr>
            <a:spLocks noGrp="1"/>
          </p:cNvSpPr>
          <p:nvPr>
            <p:ph idx="1"/>
          </p:nvPr>
        </p:nvSpPr>
        <p:spPr/>
        <p:txBody>
          <a:bodyPr/>
          <a:lstStyle/>
          <a:p>
            <a:r>
              <a:rPr lang="en-US" dirty="0" smtClean="0"/>
              <a:t>Lee Bennett,  </a:t>
            </a:r>
            <a:r>
              <a:rPr lang="en-US" dirty="0" err="1" smtClean="0"/>
              <a:t>Eugean</a:t>
            </a:r>
            <a:r>
              <a:rPr lang="en-US" dirty="0" smtClean="0"/>
              <a:t> </a:t>
            </a:r>
            <a:r>
              <a:rPr lang="en-US" dirty="0" err="1" smtClean="0"/>
              <a:t>Hacopians</a:t>
            </a:r>
            <a:r>
              <a:rPr lang="en-US" dirty="0" smtClean="0"/>
              <a:t>,  Jonathan </a:t>
            </a:r>
            <a:r>
              <a:rPr lang="en-US" dirty="0" err="1" smtClean="0"/>
              <a:t>Kakumasu</a:t>
            </a:r>
            <a:r>
              <a:rPr lang="en-US" dirty="0" smtClean="0"/>
              <a:t>,  Jack </a:t>
            </a:r>
            <a:r>
              <a:rPr lang="en-US" dirty="0" err="1" smtClean="0"/>
              <a:t>Lampley</a:t>
            </a:r>
            <a:r>
              <a:rPr lang="en-US" dirty="0" smtClean="0"/>
              <a:t>,  Steve </a:t>
            </a:r>
            <a:r>
              <a:rPr lang="en-US" dirty="0" err="1" smtClean="0"/>
              <a:t>Schurr</a:t>
            </a:r>
            <a:r>
              <a:rPr lang="en-US" dirty="0" smtClean="0"/>
              <a:t>,  Hector Wong,  Winston Yang</a:t>
            </a:r>
          </a:p>
          <a:p>
            <a:endParaRPr lang="en-US" dirty="0" smtClean="0"/>
          </a:p>
          <a:p>
            <a:r>
              <a:rPr lang="en-US" dirty="0" smtClean="0"/>
              <a:t>Charter</a:t>
            </a:r>
          </a:p>
          <a:p>
            <a:pPr lvl="1"/>
            <a:r>
              <a:rPr lang="en-US" dirty="0" smtClean="0"/>
              <a:t>Data/Ground System Architecture</a:t>
            </a:r>
          </a:p>
          <a:p>
            <a:pPr lvl="1"/>
            <a:r>
              <a:rPr lang="en-US" dirty="0" smtClean="0"/>
              <a:t>Networking</a:t>
            </a:r>
          </a:p>
          <a:p>
            <a:pPr lvl="1"/>
            <a:r>
              <a:rPr lang="en-US" dirty="0" smtClean="0"/>
              <a:t>Security</a:t>
            </a:r>
          </a:p>
          <a:p>
            <a:pPr lvl="1"/>
            <a:r>
              <a:rPr lang="en-US" dirty="0" smtClean="0"/>
              <a:t>Data Center Management</a:t>
            </a:r>
          </a:p>
          <a:p>
            <a:pPr lvl="1"/>
            <a:r>
              <a:rPr lang="en-US" dirty="0" smtClean="0"/>
              <a:t>Block Times</a:t>
            </a:r>
          </a:p>
          <a:p>
            <a:pPr lvl="1"/>
            <a:r>
              <a:rPr lang="en-US" dirty="0" smtClean="0"/>
              <a:t>Server Configuration</a:t>
            </a:r>
          </a:p>
          <a:p>
            <a:pPr lvl="1"/>
            <a:r>
              <a:rPr lang="en-US" dirty="0" smtClean="0"/>
              <a:t>Backups</a:t>
            </a:r>
          </a:p>
          <a:p>
            <a:pPr lvl="1"/>
            <a:r>
              <a:rPr lang="en-US" dirty="0" smtClean="0"/>
              <a:t>LDAP / DNS</a:t>
            </a:r>
          </a:p>
          <a:p>
            <a:pPr lvl="1"/>
            <a:r>
              <a:rPr lang="en-US" dirty="0" smtClean="0"/>
              <a:t>Storage</a:t>
            </a:r>
          </a:p>
          <a:p>
            <a:pPr lvl="1"/>
            <a:r>
              <a:rPr lang="en-US" dirty="0" smtClean="0"/>
              <a:t>System Monitoring</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57200"/>
            <a:ext cx="5638800" cy="457200"/>
          </a:xfrm>
        </p:spPr>
        <p:txBody>
          <a:bodyPr/>
          <a:lstStyle/>
          <a:p>
            <a:r>
              <a:rPr lang="en-US" dirty="0" smtClean="0"/>
              <a:t>What can the ISE Team help you do?</a:t>
            </a:r>
            <a:endParaRPr lang="en-US" dirty="0"/>
          </a:p>
        </p:txBody>
      </p:sp>
      <p:sp>
        <p:nvSpPr>
          <p:cNvPr id="3" name="Content Placeholder 2"/>
          <p:cNvSpPr>
            <a:spLocks noGrp="1"/>
          </p:cNvSpPr>
          <p:nvPr>
            <p:ph idx="1"/>
          </p:nvPr>
        </p:nvSpPr>
        <p:spPr/>
        <p:txBody>
          <a:bodyPr/>
          <a:lstStyle/>
          <a:p>
            <a:r>
              <a:rPr lang="en-US" dirty="0" smtClean="0"/>
              <a:t>Proposal phase</a:t>
            </a:r>
          </a:p>
          <a:p>
            <a:pPr lvl="1"/>
            <a:r>
              <a:rPr lang="en-US" dirty="0" smtClean="0"/>
              <a:t>Scoping hardware needs and requirements</a:t>
            </a:r>
          </a:p>
          <a:p>
            <a:pPr lvl="1"/>
            <a:r>
              <a:rPr lang="en-US" dirty="0" smtClean="0"/>
              <a:t>Costing hardware systems </a:t>
            </a:r>
          </a:p>
          <a:p>
            <a:pPr lvl="2"/>
            <a:r>
              <a:rPr lang="en-US" dirty="0" smtClean="0"/>
              <a:t>Both initial costs and long term costs</a:t>
            </a:r>
          </a:p>
          <a:p>
            <a:pPr lvl="2"/>
            <a:endParaRPr lang="en-US" dirty="0" smtClean="0"/>
          </a:p>
          <a:p>
            <a:r>
              <a:rPr lang="en-US" dirty="0" smtClean="0"/>
              <a:t>Planning/Development phase</a:t>
            </a:r>
          </a:p>
          <a:p>
            <a:pPr lvl="1"/>
            <a:r>
              <a:rPr lang="en-US" dirty="0" smtClean="0"/>
              <a:t>Developing a system architecture</a:t>
            </a:r>
          </a:p>
          <a:p>
            <a:pPr lvl="2"/>
            <a:r>
              <a:rPr lang="en-US" dirty="0" smtClean="0"/>
              <a:t>Initial designs</a:t>
            </a:r>
          </a:p>
          <a:p>
            <a:pPr lvl="2"/>
            <a:r>
              <a:rPr lang="en-US" dirty="0" smtClean="0"/>
              <a:t>Design refinements as the project moves through development</a:t>
            </a:r>
          </a:p>
          <a:p>
            <a:pPr lvl="1"/>
            <a:r>
              <a:rPr lang="en-US" dirty="0" smtClean="0"/>
              <a:t>Setting up, configuring and managing your system</a:t>
            </a:r>
          </a:p>
          <a:p>
            <a:pPr lvl="1"/>
            <a:r>
              <a:rPr lang="en-US" dirty="0" smtClean="0"/>
              <a:t>Helping you find any spare hardware from other projects</a:t>
            </a:r>
          </a:p>
          <a:p>
            <a:pPr lvl="1"/>
            <a:endParaRPr lang="en-US" dirty="0" smtClean="0"/>
          </a:p>
          <a:p>
            <a:r>
              <a:rPr lang="en-US" dirty="0" smtClean="0"/>
              <a:t>Operations</a:t>
            </a:r>
          </a:p>
          <a:p>
            <a:pPr lvl="1"/>
            <a:r>
              <a:rPr lang="en-US" dirty="0" smtClean="0"/>
              <a:t>Continued management and upgrades of the system</a:t>
            </a:r>
          </a:p>
          <a:p>
            <a:pPr lvl="1"/>
            <a:r>
              <a:rPr lang="en-US" dirty="0" smtClean="0"/>
              <a:t>Monitoring and refinement of the system to squeeze out extra performance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81000"/>
            <a:ext cx="5181600" cy="457200"/>
          </a:xfrm>
        </p:spPr>
        <p:txBody>
          <a:bodyPr/>
          <a:lstStyle/>
          <a:p>
            <a:r>
              <a:rPr lang="en-US" dirty="0" smtClean="0"/>
              <a:t>What Does the ISE Team Need From You</a:t>
            </a:r>
            <a:endParaRPr lang="en-US" dirty="0"/>
          </a:p>
        </p:txBody>
      </p:sp>
      <p:sp>
        <p:nvSpPr>
          <p:cNvPr id="3" name="Content Placeholder 2"/>
          <p:cNvSpPr>
            <a:spLocks noGrp="1"/>
          </p:cNvSpPr>
          <p:nvPr>
            <p:ph idx="1"/>
          </p:nvPr>
        </p:nvSpPr>
        <p:spPr/>
        <p:txBody>
          <a:bodyPr/>
          <a:lstStyle/>
          <a:p>
            <a:r>
              <a:rPr lang="en-US" dirty="0" smtClean="0"/>
              <a:t>Requirements</a:t>
            </a:r>
          </a:p>
          <a:p>
            <a:pPr lvl="1"/>
            <a:r>
              <a:rPr lang="en-US" dirty="0" smtClean="0"/>
              <a:t>Driving Requirements</a:t>
            </a:r>
          </a:p>
          <a:p>
            <a:pPr lvl="1"/>
            <a:r>
              <a:rPr lang="en-US" dirty="0" smtClean="0"/>
              <a:t>Reasonable Data Volume Estimates</a:t>
            </a:r>
          </a:p>
          <a:p>
            <a:pPr lvl="1"/>
            <a:endParaRPr lang="en-US" dirty="0" smtClean="0"/>
          </a:p>
          <a:p>
            <a:r>
              <a:rPr lang="en-US" dirty="0" smtClean="0"/>
              <a:t>Use Cases</a:t>
            </a:r>
          </a:p>
          <a:p>
            <a:pPr lvl="1"/>
            <a:r>
              <a:rPr lang="en-US" dirty="0" smtClean="0"/>
              <a:t>How will your operations team use the system?</a:t>
            </a:r>
          </a:p>
          <a:p>
            <a:pPr lvl="1"/>
            <a:r>
              <a:rPr lang="en-US" dirty="0" smtClean="0"/>
              <a:t>How will your users/observers use the system?</a:t>
            </a:r>
          </a:p>
          <a:p>
            <a:pPr lvl="1"/>
            <a:r>
              <a:rPr lang="en-US" dirty="0" smtClean="0"/>
              <a:t>Who are your users?</a:t>
            </a:r>
          </a:p>
          <a:p>
            <a:endParaRPr lang="en-US" dirty="0" smtClean="0"/>
          </a:p>
          <a:p>
            <a:r>
              <a:rPr lang="en-US" dirty="0" smtClean="0"/>
              <a:t>Help us understand your data flow</a:t>
            </a:r>
          </a:p>
          <a:p>
            <a:endParaRPr lang="en-US" dirty="0" smtClean="0"/>
          </a:p>
          <a:p>
            <a:r>
              <a:rPr lang="en-US" dirty="0" smtClean="0"/>
              <a:t>Help us understand your processes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a:t>
            </a:r>
            <a:endParaRPr lang="en-US" dirty="0"/>
          </a:p>
        </p:txBody>
      </p:sp>
      <p:sp>
        <p:nvSpPr>
          <p:cNvPr id="3" name="Content Placeholder 2"/>
          <p:cNvSpPr>
            <a:spLocks noGrp="1"/>
          </p:cNvSpPr>
          <p:nvPr>
            <p:ph idx="1"/>
          </p:nvPr>
        </p:nvSpPr>
        <p:spPr/>
        <p:txBody>
          <a:bodyPr/>
          <a:lstStyle/>
          <a:p>
            <a:r>
              <a:rPr lang="en-US" dirty="0" smtClean="0"/>
              <a:t>Multi mission services</a:t>
            </a:r>
          </a:p>
          <a:p>
            <a:pPr lvl="1"/>
            <a:r>
              <a:rPr lang="en-US" dirty="0" smtClean="0"/>
              <a:t>Integration and Test</a:t>
            </a:r>
          </a:p>
          <a:p>
            <a:pPr lvl="1"/>
            <a:r>
              <a:rPr lang="en-US" dirty="0" smtClean="0"/>
              <a:t>Configuration Management</a:t>
            </a:r>
          </a:p>
          <a:p>
            <a:pPr lvl="1"/>
            <a:endParaRPr lang="en-US" dirty="0" smtClean="0"/>
          </a:p>
          <a:p>
            <a:r>
              <a:rPr lang="en-US" dirty="0" smtClean="0"/>
              <a:t>Pooled resources such as the storage currently used for science home directories and various science projects</a:t>
            </a:r>
          </a:p>
          <a:p>
            <a:endParaRPr lang="en-US" dirty="0" smtClean="0"/>
          </a:p>
          <a:p>
            <a:r>
              <a:rPr lang="en-US" dirty="0" smtClean="0"/>
              <a:t>Shared processing clusters</a:t>
            </a:r>
          </a:p>
          <a:p>
            <a:endParaRPr lang="en-US" dirty="0" smtClean="0"/>
          </a:p>
          <a:p>
            <a:r>
              <a:rPr lang="en-US" dirty="0" smtClean="0"/>
              <a:t>Offsite commercial resources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rot="20436015">
            <a:off x="734678" y="1734910"/>
            <a:ext cx="7944804" cy="4154984"/>
          </a:xfrm>
          <a:prstGeom prst="rect">
            <a:avLst/>
          </a:prstGeom>
          <a:noFill/>
        </p:spPr>
        <p:txBody>
          <a:bodyPr wrap="none" rtlCol="0">
            <a:spAutoFit/>
          </a:bodyPr>
          <a:lstStyle/>
          <a:p>
            <a:r>
              <a:rPr lang="en-US" sz="8800" dirty="0" smtClean="0">
                <a:solidFill>
                  <a:srgbClr val="FF0000"/>
                </a:solidFill>
                <a:latin typeface="Chiller" pitchFamily="82" charset="0"/>
              </a:rPr>
              <a:t>How I Learned to Stop</a:t>
            </a:r>
          </a:p>
          <a:p>
            <a:r>
              <a:rPr lang="en-US" sz="8800" dirty="0" smtClean="0">
                <a:solidFill>
                  <a:srgbClr val="FF0000"/>
                </a:solidFill>
                <a:latin typeface="Chiller" pitchFamily="82" charset="0"/>
              </a:rPr>
              <a:t>     Worrying and Love</a:t>
            </a:r>
          </a:p>
          <a:p>
            <a:r>
              <a:rPr lang="en-US" sz="8800" dirty="0" smtClean="0">
                <a:solidFill>
                  <a:srgbClr val="FF0000"/>
                </a:solidFill>
                <a:latin typeface="Chiller" pitchFamily="82" charset="0"/>
              </a:rPr>
              <a:t> System Engineering</a:t>
            </a:r>
            <a:endParaRPr lang="en-US" sz="8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82" name="Rectangle 2"/>
          <p:cNvSpPr>
            <a:spLocks noGrp="1" noChangeArrowheads="1"/>
          </p:cNvSpPr>
          <p:nvPr>
            <p:ph type="title"/>
          </p:nvPr>
        </p:nvSpPr>
        <p:spPr/>
        <p:txBody>
          <a:bodyPr/>
          <a:lstStyle/>
          <a:p>
            <a:r>
              <a:rPr lang="en-US"/>
              <a:t>Overview</a:t>
            </a:r>
          </a:p>
        </p:txBody>
      </p:sp>
      <p:sp>
        <p:nvSpPr>
          <p:cNvPr id="839683" name="Rectangle 3"/>
          <p:cNvSpPr>
            <a:spLocks noGrp="1" noChangeArrowheads="1"/>
          </p:cNvSpPr>
          <p:nvPr>
            <p:ph type="body" idx="1"/>
          </p:nvPr>
        </p:nvSpPr>
        <p:spPr/>
        <p:txBody>
          <a:bodyPr/>
          <a:lstStyle/>
          <a:p>
            <a:pPr>
              <a:lnSpc>
                <a:spcPct val="90000"/>
              </a:lnSpc>
            </a:pPr>
            <a:r>
              <a:rPr lang="en-US" dirty="0" smtClean="0"/>
              <a:t>Small Mission Paradigm</a:t>
            </a:r>
          </a:p>
          <a:p>
            <a:pPr>
              <a:lnSpc>
                <a:spcPct val="90000"/>
              </a:lnSpc>
            </a:pPr>
            <a:endParaRPr lang="en-US" dirty="0"/>
          </a:p>
          <a:p>
            <a:pPr>
              <a:lnSpc>
                <a:spcPct val="90000"/>
              </a:lnSpc>
            </a:pPr>
            <a:r>
              <a:rPr lang="en-US" dirty="0" smtClean="0"/>
              <a:t>System Engineering issues to consider</a:t>
            </a:r>
          </a:p>
          <a:p>
            <a:pPr>
              <a:lnSpc>
                <a:spcPct val="90000"/>
              </a:lnSpc>
            </a:pPr>
            <a:endParaRPr lang="en-US" dirty="0"/>
          </a:p>
          <a:p>
            <a:pPr>
              <a:lnSpc>
                <a:spcPct val="90000"/>
              </a:lnSpc>
            </a:pPr>
            <a:r>
              <a:rPr lang="en-US" dirty="0" smtClean="0"/>
              <a:t>Support from existing, particularly the larger, IPAC projects</a:t>
            </a:r>
          </a:p>
          <a:p>
            <a:pPr>
              <a:lnSpc>
                <a:spcPct val="90000"/>
              </a:lnSpc>
            </a:pPr>
            <a:endParaRPr lang="en-US" dirty="0"/>
          </a:p>
          <a:p>
            <a:pPr>
              <a:lnSpc>
                <a:spcPct val="90000"/>
              </a:lnSpc>
            </a:pPr>
            <a:r>
              <a:rPr lang="en-US" dirty="0" smtClean="0"/>
              <a:t>IPAC Systems Engineering Team</a:t>
            </a:r>
            <a:endParaRPr lang="en-US" dirty="0"/>
          </a:p>
          <a:p>
            <a:pPr>
              <a:lnSpc>
                <a:spcPct val="90000"/>
              </a:lnSpc>
            </a:pPr>
            <a:endParaRPr lang="en-US" dirty="0" smtClean="0"/>
          </a:p>
          <a:p>
            <a:pPr>
              <a:lnSpc>
                <a:spcPct val="90000"/>
              </a:lnSpc>
            </a:pPr>
            <a:r>
              <a:rPr lang="en-US" dirty="0" smtClean="0"/>
              <a:t>Support from the ISE Team</a:t>
            </a:r>
          </a:p>
          <a:p>
            <a:pPr>
              <a:lnSpc>
                <a:spcPct val="90000"/>
              </a:lnSpc>
            </a:pPr>
            <a:endParaRPr lang="en-US" dirty="0"/>
          </a:p>
          <a:p>
            <a:pPr>
              <a:lnSpc>
                <a:spcPct val="90000"/>
              </a:lnSpc>
            </a:pPr>
            <a:r>
              <a:rPr lang="en-US" dirty="0" smtClean="0"/>
              <a:t>Possible directions for the future of system engineering at IPAC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Paradigm at IPAC</a:t>
            </a:r>
            <a:endParaRPr lang="en-US" dirty="0"/>
          </a:p>
        </p:txBody>
      </p:sp>
      <p:sp>
        <p:nvSpPr>
          <p:cNvPr id="3" name="Content Placeholder 2"/>
          <p:cNvSpPr>
            <a:spLocks noGrp="1"/>
          </p:cNvSpPr>
          <p:nvPr>
            <p:ph idx="1"/>
          </p:nvPr>
        </p:nvSpPr>
        <p:spPr/>
        <p:txBody>
          <a:bodyPr/>
          <a:lstStyle/>
          <a:p>
            <a:r>
              <a:rPr lang="en-US" dirty="0" smtClean="0"/>
              <a:t>Old paradigm</a:t>
            </a:r>
          </a:p>
          <a:p>
            <a:pPr lvl="1"/>
            <a:r>
              <a:rPr lang="en-US" dirty="0" smtClean="0"/>
              <a:t>A few missions, mostly large</a:t>
            </a:r>
          </a:p>
          <a:p>
            <a:pPr lvl="1"/>
            <a:endParaRPr lang="en-US" dirty="0"/>
          </a:p>
          <a:p>
            <a:r>
              <a:rPr lang="en-US" dirty="0" smtClean="0"/>
              <a:t>Current paradigm</a:t>
            </a:r>
          </a:p>
          <a:p>
            <a:pPr lvl="1"/>
            <a:r>
              <a:rPr lang="en-US" dirty="0" smtClean="0"/>
              <a:t>A dozen or so missions/projects</a:t>
            </a:r>
          </a:p>
          <a:p>
            <a:pPr lvl="1"/>
            <a:r>
              <a:rPr lang="en-US" dirty="0" smtClean="0"/>
              <a:t>Mixture of large and small (although more small than large)</a:t>
            </a:r>
          </a:p>
          <a:p>
            <a:pPr lvl="1"/>
            <a:endParaRPr lang="en-US" dirty="0"/>
          </a:p>
          <a:p>
            <a:r>
              <a:rPr lang="en-US" dirty="0" smtClean="0"/>
              <a:t>Potential future paradigm</a:t>
            </a:r>
          </a:p>
          <a:p>
            <a:pPr lvl="1"/>
            <a:r>
              <a:rPr lang="en-US" dirty="0" smtClean="0"/>
              <a:t>WFIRST</a:t>
            </a:r>
          </a:p>
          <a:p>
            <a:pPr lvl="1"/>
            <a:r>
              <a:rPr lang="en-US" dirty="0" smtClean="0"/>
              <a:t>Many smaller missions/projects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81000"/>
            <a:ext cx="5181600" cy="457200"/>
          </a:xfrm>
        </p:spPr>
        <p:txBody>
          <a:bodyPr/>
          <a:lstStyle/>
          <a:p>
            <a:r>
              <a:rPr lang="en-US" dirty="0" smtClean="0"/>
              <a:t>Impacts of the Small Mission Paradigm</a:t>
            </a:r>
            <a:endParaRPr lang="en-US" dirty="0"/>
          </a:p>
        </p:txBody>
      </p:sp>
      <p:sp>
        <p:nvSpPr>
          <p:cNvPr id="3" name="Content Placeholder 2"/>
          <p:cNvSpPr>
            <a:spLocks noGrp="1"/>
          </p:cNvSpPr>
          <p:nvPr>
            <p:ph idx="1"/>
          </p:nvPr>
        </p:nvSpPr>
        <p:spPr/>
        <p:txBody>
          <a:bodyPr/>
          <a:lstStyle/>
          <a:p>
            <a:pPr marL="342900" lvl="1" indent="-342900">
              <a:buSzPct val="80000"/>
              <a:buFont typeface="Wingdings" pitchFamily="2" charset="2"/>
              <a:buChar char="u"/>
            </a:pPr>
            <a:r>
              <a:rPr lang="en-US" sz="2000" i="0" dirty="0" smtClean="0"/>
              <a:t>Smaller missions won’t </a:t>
            </a:r>
            <a:r>
              <a:rPr lang="en-US" sz="2000" b="1" i="0" dirty="0" smtClean="0">
                <a:solidFill>
                  <a:srgbClr val="0070C0"/>
                </a:solidFill>
              </a:rPr>
              <a:t>(don’t) </a:t>
            </a:r>
            <a:r>
              <a:rPr lang="en-US" sz="2000" i="0" dirty="0" smtClean="0"/>
              <a:t>typically have the resources for a dedicated System Engineering team</a:t>
            </a:r>
          </a:p>
          <a:p>
            <a:endParaRPr lang="en-US" dirty="0" smtClean="0"/>
          </a:p>
          <a:p>
            <a:r>
              <a:rPr lang="en-US" dirty="0" smtClean="0"/>
              <a:t>IPAC will have to move towards a more homogeneous system</a:t>
            </a:r>
          </a:p>
          <a:p>
            <a:endParaRPr lang="en-US" dirty="0" smtClean="0"/>
          </a:p>
          <a:p>
            <a:r>
              <a:rPr lang="en-US" dirty="0" smtClean="0"/>
              <a:t>One type of solution will NOT work for all projects but we will need to develop a “library” of solutions which can be put in place and operated more efficiently</a:t>
            </a:r>
          </a:p>
          <a:p>
            <a:endParaRPr lang="en-US" dirty="0" smtClean="0"/>
          </a:p>
          <a:p>
            <a:r>
              <a:rPr lang="en-US" dirty="0" smtClean="0"/>
              <a:t>Commonality of systems will allow for more exchange of hardware and more efficient support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81000"/>
            <a:ext cx="5181600" cy="457200"/>
          </a:xfrm>
        </p:spPr>
        <p:txBody>
          <a:bodyPr/>
          <a:lstStyle/>
          <a:p>
            <a:r>
              <a:rPr lang="en-US" dirty="0" smtClean="0"/>
              <a:t>System Engineering Concerns One Should Consider</a:t>
            </a:r>
            <a:endParaRPr lang="en-US" dirty="0"/>
          </a:p>
        </p:txBody>
      </p:sp>
      <p:sp>
        <p:nvSpPr>
          <p:cNvPr id="3" name="Content Placeholder 2"/>
          <p:cNvSpPr>
            <a:spLocks noGrp="1"/>
          </p:cNvSpPr>
          <p:nvPr>
            <p:ph idx="1"/>
          </p:nvPr>
        </p:nvSpPr>
        <p:spPr/>
        <p:txBody>
          <a:bodyPr/>
          <a:lstStyle/>
          <a:p>
            <a:r>
              <a:rPr lang="en-US" dirty="0" smtClean="0"/>
              <a:t>Hardware architecture</a:t>
            </a:r>
          </a:p>
          <a:p>
            <a:endParaRPr lang="en-US" dirty="0"/>
          </a:p>
          <a:p>
            <a:r>
              <a:rPr lang="en-US" dirty="0" smtClean="0"/>
              <a:t>Configuration Management</a:t>
            </a:r>
          </a:p>
          <a:p>
            <a:pPr lvl="1"/>
            <a:r>
              <a:rPr lang="en-US" dirty="0" smtClean="0"/>
              <a:t>Version Control</a:t>
            </a:r>
          </a:p>
          <a:p>
            <a:pPr lvl="1"/>
            <a:r>
              <a:rPr lang="en-US" dirty="0" smtClean="0"/>
              <a:t>Problem Reporting</a:t>
            </a:r>
          </a:p>
          <a:p>
            <a:pPr lvl="1"/>
            <a:r>
              <a:rPr lang="en-US" dirty="0" smtClean="0"/>
              <a:t>Process/Procedure </a:t>
            </a:r>
          </a:p>
          <a:p>
            <a:pPr lvl="1"/>
            <a:endParaRPr lang="en-US" dirty="0"/>
          </a:p>
          <a:p>
            <a:r>
              <a:rPr lang="en-US" dirty="0" smtClean="0"/>
              <a:t>Driving Requirements</a:t>
            </a:r>
          </a:p>
          <a:p>
            <a:pPr lvl="1"/>
            <a:r>
              <a:rPr lang="en-US" dirty="0" smtClean="0"/>
              <a:t>Most costly</a:t>
            </a:r>
          </a:p>
          <a:p>
            <a:pPr lvl="1"/>
            <a:r>
              <a:rPr lang="en-US" dirty="0" smtClean="0"/>
              <a:t>Most complexity</a:t>
            </a:r>
          </a:p>
          <a:p>
            <a:pPr lvl="1"/>
            <a:r>
              <a:rPr lang="en-US" dirty="0" smtClean="0"/>
              <a:t>Most likely to keep you awake at night</a:t>
            </a:r>
          </a:p>
          <a:p>
            <a:pPr lvl="1"/>
            <a:endParaRPr lang="en-US" dirty="0" smtClean="0"/>
          </a:p>
          <a:p>
            <a:pPr lvl="1"/>
            <a:r>
              <a:rPr lang="en-US" dirty="0" smtClean="0"/>
              <a:t>Security</a:t>
            </a:r>
          </a:p>
          <a:p>
            <a:pPr lvl="1"/>
            <a:r>
              <a:rPr lang="en-US" dirty="0" smtClean="0"/>
              <a:t>Schedule</a:t>
            </a:r>
          </a:p>
          <a:p>
            <a:pPr lvl="1"/>
            <a:r>
              <a:rPr lang="en-US" dirty="0" smtClean="0"/>
              <a:t>Data Access Rate</a:t>
            </a:r>
          </a:p>
          <a:p>
            <a:pPr lvl="1"/>
            <a:r>
              <a:rPr lang="en-US" dirty="0" smtClean="0"/>
              <a:t>Processing Latencies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a:t>
            </a:r>
            <a:endParaRPr lang="en-US" dirty="0"/>
          </a:p>
        </p:txBody>
      </p:sp>
      <p:sp>
        <p:nvSpPr>
          <p:cNvPr id="3" name="Content Placeholder 2"/>
          <p:cNvSpPr>
            <a:spLocks noGrp="1"/>
          </p:cNvSpPr>
          <p:nvPr>
            <p:ph idx="1"/>
          </p:nvPr>
        </p:nvSpPr>
        <p:spPr/>
        <p:txBody>
          <a:bodyPr/>
          <a:lstStyle/>
          <a:p>
            <a:pPr marL="0" indent="0">
              <a:buNone/>
            </a:pPr>
            <a:r>
              <a:rPr lang="en-US" sz="3200" b="1" dirty="0" smtClean="0">
                <a:solidFill>
                  <a:srgbClr val="00B050"/>
                </a:solidFill>
              </a:rPr>
              <a:t>Least expensive hardware is frequently not the cheapest </a:t>
            </a:r>
          </a:p>
          <a:p>
            <a:pPr lvl="1"/>
            <a:endParaRPr lang="en-US" b="1" dirty="0" smtClean="0">
              <a:solidFill>
                <a:srgbClr val="00B050"/>
              </a:solidFill>
            </a:endParaRPr>
          </a:p>
          <a:p>
            <a:r>
              <a:rPr lang="en-US" dirty="0" smtClean="0">
                <a:solidFill>
                  <a:schemeClr val="tx1"/>
                </a:solidFill>
              </a:rPr>
              <a:t>Other costs</a:t>
            </a:r>
          </a:p>
          <a:p>
            <a:pPr lvl="1"/>
            <a:r>
              <a:rPr lang="en-US" dirty="0" smtClean="0">
                <a:solidFill>
                  <a:schemeClr val="tx1"/>
                </a:solidFill>
              </a:rPr>
              <a:t>Set up</a:t>
            </a:r>
          </a:p>
          <a:p>
            <a:pPr lvl="1"/>
            <a:r>
              <a:rPr lang="en-US" dirty="0" smtClean="0">
                <a:solidFill>
                  <a:schemeClr val="tx1"/>
                </a:solidFill>
              </a:rPr>
              <a:t>Maintenance</a:t>
            </a:r>
          </a:p>
          <a:p>
            <a:pPr lvl="1"/>
            <a:r>
              <a:rPr lang="en-US" dirty="0" smtClean="0">
                <a:solidFill>
                  <a:schemeClr val="tx1"/>
                </a:solidFill>
              </a:rPr>
              <a:t>Operability </a:t>
            </a:r>
          </a:p>
          <a:p>
            <a:pPr lvl="1"/>
            <a:r>
              <a:rPr lang="en-US" dirty="0" smtClean="0">
                <a:solidFill>
                  <a:schemeClr val="tx1"/>
                </a:solidFill>
              </a:rPr>
              <a:t>Upgrade</a:t>
            </a:r>
          </a:p>
          <a:p>
            <a:pPr lvl="1"/>
            <a:r>
              <a:rPr lang="en-US" dirty="0" smtClean="0">
                <a:solidFill>
                  <a:schemeClr val="tx1"/>
                </a:solidFill>
              </a:rPr>
              <a:t>Replacement</a:t>
            </a:r>
          </a:p>
          <a:p>
            <a:pPr lvl="1"/>
            <a:endParaRPr lang="en-US" dirty="0">
              <a:solidFill>
                <a:schemeClr val="tx1"/>
              </a:solidFill>
            </a:endParaRPr>
          </a:p>
          <a:p>
            <a:r>
              <a:rPr lang="en-US" dirty="0" smtClean="0">
                <a:solidFill>
                  <a:schemeClr val="tx1"/>
                </a:solidFill>
              </a:rPr>
              <a:t>“Cost” isn’t necessarily money</a:t>
            </a:r>
          </a:p>
          <a:p>
            <a:pPr lvl="1"/>
            <a:r>
              <a:rPr lang="en-US" dirty="0" smtClean="0">
                <a:solidFill>
                  <a:schemeClr val="tx1"/>
                </a:solidFill>
              </a:rPr>
              <a:t>Downtime</a:t>
            </a:r>
          </a:p>
          <a:p>
            <a:pPr lvl="1"/>
            <a:r>
              <a:rPr lang="en-US" dirty="0" smtClean="0">
                <a:solidFill>
                  <a:schemeClr val="tx1"/>
                </a:solidFill>
              </a:rPr>
              <a:t>Schedule impacts</a:t>
            </a:r>
          </a:p>
          <a:p>
            <a:pPr lvl="1"/>
            <a:r>
              <a:rPr lang="en-US" dirty="0" smtClean="0">
                <a:solidFill>
                  <a:schemeClr val="tx1"/>
                </a:solidFill>
              </a:rPr>
              <a:t>Grief</a:t>
            </a:r>
          </a:p>
          <a:p>
            <a:pPr lvl="1"/>
            <a:endParaRPr lang="en-US" b="1" dirty="0" smtClean="0">
              <a:solidFill>
                <a:schemeClr val="tx1"/>
              </a:solidFill>
            </a:endParaRPr>
          </a:p>
          <a:p>
            <a:endParaRPr lang="en-US" sz="2400" b="1" dirty="0">
              <a:solidFill>
                <a:srgbClr val="00B05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a:t>
            </a:r>
            <a:endParaRPr lang="en-US" dirty="0"/>
          </a:p>
        </p:txBody>
      </p:sp>
      <p:sp>
        <p:nvSpPr>
          <p:cNvPr id="3" name="Content Placeholder 2"/>
          <p:cNvSpPr>
            <a:spLocks noGrp="1"/>
          </p:cNvSpPr>
          <p:nvPr>
            <p:ph idx="1"/>
          </p:nvPr>
        </p:nvSpPr>
        <p:spPr/>
        <p:txBody>
          <a:bodyPr/>
          <a:lstStyle/>
          <a:p>
            <a:r>
              <a:rPr lang="en-US" dirty="0" smtClean="0"/>
              <a:t>Homogeneity of systems and commonality of solutions across IPAC are only going to become more important as we move forward</a:t>
            </a:r>
            <a:endParaRPr lang="en-US" dirty="0"/>
          </a:p>
          <a:p>
            <a:pPr lvl="1"/>
            <a:endParaRPr lang="en-US" dirty="0" smtClean="0"/>
          </a:p>
          <a:p>
            <a:r>
              <a:rPr lang="en-US" dirty="0" smtClean="0"/>
              <a:t>Flexibility of hardware is important</a:t>
            </a:r>
          </a:p>
          <a:p>
            <a:pPr lvl="1"/>
            <a:r>
              <a:rPr lang="en-US" dirty="0" smtClean="0"/>
              <a:t>Having computers which can be used well enough in multiple parts of the system can be better than having multiple types of computers which are very good in only one place</a:t>
            </a:r>
          </a:p>
          <a:p>
            <a:endParaRPr lang="en-US" dirty="0"/>
          </a:p>
          <a:p>
            <a:r>
              <a:rPr lang="en-US" dirty="0" smtClean="0"/>
              <a:t>Sub-systems architected out of hardware components, as opposed to all in one appliances, have many advantages, although they are frequently more expensive</a:t>
            </a:r>
          </a:p>
          <a:p>
            <a:pPr lvl="1"/>
            <a:r>
              <a:rPr lang="en-US" dirty="0" smtClean="0"/>
              <a:t>Easier to upgrade</a:t>
            </a:r>
          </a:p>
          <a:p>
            <a:pPr lvl="1"/>
            <a:r>
              <a:rPr lang="en-US" dirty="0" smtClean="0"/>
              <a:t>More scalable</a:t>
            </a:r>
          </a:p>
          <a:p>
            <a:pPr lvl="1"/>
            <a:r>
              <a:rPr lang="en-US" dirty="0" smtClean="0"/>
              <a:t>Reusability</a:t>
            </a:r>
          </a:p>
          <a:p>
            <a:pPr lvl="1"/>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a:t>
            </a:r>
            <a:endParaRPr lang="en-US" dirty="0"/>
          </a:p>
        </p:txBody>
      </p:sp>
      <p:sp>
        <p:nvSpPr>
          <p:cNvPr id="3" name="Content Placeholder 2"/>
          <p:cNvSpPr>
            <a:spLocks noGrp="1"/>
          </p:cNvSpPr>
          <p:nvPr>
            <p:ph idx="1"/>
          </p:nvPr>
        </p:nvSpPr>
        <p:spPr/>
        <p:txBody>
          <a:bodyPr/>
          <a:lstStyle/>
          <a:p>
            <a:r>
              <a:rPr lang="en-US" dirty="0" smtClean="0"/>
              <a:t>Vendor relationships are important</a:t>
            </a:r>
          </a:p>
          <a:p>
            <a:pPr lvl="1"/>
            <a:r>
              <a:rPr lang="en-US" dirty="0" smtClean="0"/>
              <a:t>We need to develop good relations with our vendors</a:t>
            </a:r>
          </a:p>
          <a:p>
            <a:pPr lvl="1"/>
            <a:r>
              <a:rPr lang="en-US" dirty="0" smtClean="0"/>
              <a:t>We need to use vendors with whom we have a good relationship</a:t>
            </a:r>
          </a:p>
          <a:p>
            <a:endParaRPr lang="en-US" dirty="0" smtClean="0"/>
          </a:p>
          <a:p>
            <a:r>
              <a:rPr lang="en-US" dirty="0" smtClean="0"/>
              <a:t>Life cycle of a computer system in an operations critical role is typically three to five years</a:t>
            </a:r>
          </a:p>
          <a:p>
            <a:pPr lvl="1"/>
            <a:r>
              <a:rPr lang="en-US" dirty="0" smtClean="0"/>
              <a:t>Total lifetime may be much longer but it’s best to keep older systems in less critical roles such as I&amp;T or Development</a:t>
            </a:r>
          </a:p>
          <a:p>
            <a:endParaRPr lang="en-US" dirty="0"/>
          </a:p>
          <a:p>
            <a:r>
              <a:rPr lang="en-US" dirty="0" smtClean="0"/>
              <a:t>New technology has its place</a:t>
            </a:r>
          </a:p>
          <a:p>
            <a:pPr lvl="1"/>
            <a:r>
              <a:rPr lang="en-US" dirty="0" smtClean="0"/>
              <a:t>New solutions should be evaluated but total costs must be considered</a:t>
            </a:r>
          </a:p>
          <a:p>
            <a:pPr lvl="1"/>
            <a:endParaRPr lang="en-US" dirty="0"/>
          </a:p>
          <a:p>
            <a:r>
              <a:rPr lang="en-US" dirty="0" smtClean="0"/>
              <a:t>Innovation is important</a:t>
            </a:r>
          </a:p>
          <a:p>
            <a:pPr lvl="1"/>
            <a:r>
              <a:rPr lang="en-US" dirty="0" smtClean="0"/>
              <a:t>If a solution is better AND easier we may not be able to afford not to use it</a:t>
            </a:r>
          </a:p>
          <a:p>
            <a:pPr lvl="1"/>
            <a:r>
              <a:rPr lang="en-US" dirty="0" smtClean="0"/>
              <a:t>It keeps people interested</a:t>
            </a:r>
            <a:endParaRPr lang="en-US" dirty="0"/>
          </a:p>
        </p:txBody>
      </p:sp>
    </p:spTree>
  </p:cSld>
  <p:clrMapOvr>
    <a:masterClrMapping/>
  </p:clrMapOvr>
</p:sld>
</file>

<file path=ppt/theme/theme1.xml><?xml version="1.0" encoding="utf-8"?>
<a:theme xmlns:a="http://schemas.openxmlformats.org/drawingml/2006/main" name="S2DesignReview">
  <a:themeElements>
    <a:clrScheme name="">
      <a:dk1>
        <a:srgbClr val="000000"/>
      </a:dk1>
      <a:lt1>
        <a:srgbClr val="FFFFFF"/>
      </a:lt1>
      <a:dk2>
        <a:srgbClr val="000000"/>
      </a:dk2>
      <a:lt2>
        <a:srgbClr val="00000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S2DesignRevie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SimplixSSK" pitchFamily="2"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SimplixSSK" pitchFamily="2" charset="0"/>
          </a:defRPr>
        </a:defPPr>
      </a:lstStyle>
    </a:lnDef>
  </a:objectDefaults>
  <a:extraClrSchemeLst>
    <a:extraClrScheme>
      <a:clrScheme name="S2DesignReview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2DesignReview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2DesignReview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2DesignReview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2DesignRevie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2DesignRevie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2DesignRevie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SimplixSSK" pitchFamily="2"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SimplixSSK" pitchFamily="2"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F:\SSC Engineering\Templates\S2DesignReview.pot</Template>
  <TotalTime>56016</TotalTime>
  <Words>858</Words>
  <Application>Microsoft Macintosh PowerPoint</Application>
  <PresentationFormat>On-screen Show (4:3)</PresentationFormat>
  <Paragraphs>187</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S2DesignReview</vt:lpstr>
      <vt:lpstr>Custom Design</vt:lpstr>
      <vt:lpstr>Starting a New Project at IPAC </vt:lpstr>
      <vt:lpstr>PowerPoint Presentation</vt:lpstr>
      <vt:lpstr>Overview</vt:lpstr>
      <vt:lpstr>Mission Paradigm at IPAC</vt:lpstr>
      <vt:lpstr>Impacts of the Small Mission Paradigm</vt:lpstr>
      <vt:lpstr>System Engineering Concerns One Should Consider</vt:lpstr>
      <vt:lpstr>Hardware</vt:lpstr>
      <vt:lpstr>Hardware</vt:lpstr>
      <vt:lpstr>Hardware</vt:lpstr>
      <vt:lpstr>Configuration Management</vt:lpstr>
      <vt:lpstr>Support from Existing IPAC Projects</vt:lpstr>
      <vt:lpstr>Hardware Support from Existing IPAC Projects</vt:lpstr>
      <vt:lpstr>IPAC Systems Engineering </vt:lpstr>
      <vt:lpstr>What can the ISE Team help you do?</vt:lpstr>
      <vt:lpstr>What Does the ISE Team Need From You</vt:lpstr>
      <vt:lpstr>The Future</vt:lpstr>
    </vt:vector>
  </TitlesOfParts>
  <Company>Cal-Tech / IPAC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Ingolf Heinrichsen</dc:creator>
  <cp:lastModifiedBy>Tom Handley</cp:lastModifiedBy>
  <cp:revision>582</cp:revision>
  <cp:lastPrinted>2001-06-26T17:16:21Z</cp:lastPrinted>
  <dcterms:created xsi:type="dcterms:W3CDTF">1998-07-16T00:51:36Z</dcterms:created>
  <dcterms:modified xsi:type="dcterms:W3CDTF">2011-06-16T19:55:14Z</dcterms:modified>
</cp:coreProperties>
</file>