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999" r:id="rId1"/>
  </p:sldMasterIdLst>
  <p:notesMasterIdLst>
    <p:notesMasterId r:id="rId19"/>
  </p:notesMasterIdLst>
  <p:handoutMasterIdLst>
    <p:handoutMasterId r:id="rId20"/>
  </p:handoutMasterIdLst>
  <p:sldIdLst>
    <p:sldId id="886" r:id="rId2"/>
    <p:sldId id="932" r:id="rId3"/>
    <p:sldId id="930" r:id="rId4"/>
    <p:sldId id="893" r:id="rId5"/>
    <p:sldId id="895" r:id="rId6"/>
    <p:sldId id="897" r:id="rId7"/>
    <p:sldId id="910" r:id="rId8"/>
    <p:sldId id="934" r:id="rId9"/>
    <p:sldId id="921" r:id="rId10"/>
    <p:sldId id="920" r:id="rId11"/>
    <p:sldId id="915" r:id="rId12"/>
    <p:sldId id="916" r:id="rId13"/>
    <p:sldId id="924" r:id="rId14"/>
    <p:sldId id="911" r:id="rId15"/>
    <p:sldId id="918" r:id="rId16"/>
    <p:sldId id="914" r:id="rId17"/>
    <p:sldId id="917" r:id="rId18"/>
  </p:sldIdLst>
  <p:sldSz cx="9144000" cy="6858000" type="screen4x3"/>
  <p:notesSz cx="7315200" cy="9601200"/>
  <p:custDataLst>
    <p:tags r:id="rId2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Arial" charset="0"/>
        <a:ea typeface="ＭＳ Ｐゴシック" pitchFamily="-8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Arial" charset="0"/>
        <a:ea typeface="ＭＳ Ｐゴシック" pitchFamily="-8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Arial" charset="0"/>
        <a:ea typeface="ＭＳ Ｐゴシック" pitchFamily="-8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Arial" charset="0"/>
        <a:ea typeface="ＭＳ Ｐゴシック" pitchFamily="-8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Arial" charset="0"/>
        <a:ea typeface="ＭＳ Ｐゴシック" pitchFamily="-80" charset="-128"/>
        <a:cs typeface="+mn-cs"/>
      </a:defRPr>
    </a:lvl5pPr>
    <a:lvl6pPr marL="2286000" algn="l" defTabSz="914400" rtl="0" eaLnBrk="1" latinLnBrk="0" hangingPunct="1">
      <a:defRPr sz="2000" i="1" kern="1200">
        <a:solidFill>
          <a:schemeClr val="tx1"/>
        </a:solidFill>
        <a:latin typeface="Arial" charset="0"/>
        <a:ea typeface="ＭＳ Ｐゴシック" pitchFamily="-80" charset="-128"/>
        <a:cs typeface="+mn-cs"/>
      </a:defRPr>
    </a:lvl6pPr>
    <a:lvl7pPr marL="2743200" algn="l" defTabSz="914400" rtl="0" eaLnBrk="1" latinLnBrk="0" hangingPunct="1">
      <a:defRPr sz="2000" i="1" kern="1200">
        <a:solidFill>
          <a:schemeClr val="tx1"/>
        </a:solidFill>
        <a:latin typeface="Arial" charset="0"/>
        <a:ea typeface="ＭＳ Ｐゴシック" pitchFamily="-80" charset="-128"/>
        <a:cs typeface="+mn-cs"/>
      </a:defRPr>
    </a:lvl7pPr>
    <a:lvl8pPr marL="3200400" algn="l" defTabSz="914400" rtl="0" eaLnBrk="1" latinLnBrk="0" hangingPunct="1">
      <a:defRPr sz="2000" i="1" kern="1200">
        <a:solidFill>
          <a:schemeClr val="tx1"/>
        </a:solidFill>
        <a:latin typeface="Arial" charset="0"/>
        <a:ea typeface="ＭＳ Ｐゴシック" pitchFamily="-80" charset="-128"/>
        <a:cs typeface="+mn-cs"/>
      </a:defRPr>
    </a:lvl8pPr>
    <a:lvl9pPr marL="3657600" algn="l" defTabSz="914400" rtl="0" eaLnBrk="1" latinLnBrk="0" hangingPunct="1">
      <a:defRPr sz="2000" i="1" kern="1200">
        <a:solidFill>
          <a:schemeClr val="tx1"/>
        </a:solidFill>
        <a:latin typeface="Arial" charset="0"/>
        <a:ea typeface="ＭＳ Ｐゴシック" pitchFamily="-8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B82C0F"/>
    <a:srgbClr val="CC3300"/>
    <a:srgbClr val="242852"/>
    <a:srgbClr val="C17107"/>
    <a:srgbClr val="DFA300"/>
    <a:srgbClr val="CC6600"/>
    <a:srgbClr val="A50021"/>
    <a:srgbClr val="0066FF"/>
    <a:srgbClr val="3939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84" autoAdjust="0"/>
    <p:restoredTop sz="94361" autoAdjust="0"/>
  </p:normalViewPr>
  <p:slideViewPr>
    <p:cSldViewPr snapToGrid="0">
      <p:cViewPr>
        <p:scale>
          <a:sx n="100" d="100"/>
          <a:sy n="100" d="100"/>
        </p:scale>
        <p:origin x="-832" y="-200"/>
      </p:cViewPr>
      <p:guideLst>
        <p:guide orient="horz" pos="480"/>
        <p:guide orient="horz" pos="1224"/>
        <p:guide orient="horz" pos="3534"/>
        <p:guide orient="horz" pos="1662"/>
        <p:guide orient="horz" pos="1728"/>
        <p:guide pos="35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02"/>
    </p:cViewPr>
  </p:sorterViewPr>
  <p:notesViewPr>
    <p:cSldViewPr snapToGrid="0">
      <p:cViewPr varScale="1">
        <p:scale>
          <a:sx n="79" d="100"/>
          <a:sy n="79" d="100"/>
        </p:scale>
        <p:origin x="-1404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tags" Target="tags/tag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40" tIns="48321" rIns="96640" bIns="48321" numCol="1" anchor="t" anchorCtr="0" compatLnSpc="1">
            <a:prstTxWarp prst="textNoShape">
              <a:avLst/>
            </a:prstTxWarp>
          </a:bodyPr>
          <a:lstStyle>
            <a:lvl1pPr defTabSz="967442">
              <a:defRPr sz="1300" i="0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40" tIns="48321" rIns="96640" bIns="48321" numCol="1" anchor="t" anchorCtr="0" compatLnSpc="1">
            <a:prstTxWarp prst="textNoShape">
              <a:avLst/>
            </a:prstTxWarp>
          </a:bodyPr>
          <a:lstStyle>
            <a:lvl1pPr algn="r" defTabSz="967442">
              <a:defRPr sz="1300" i="0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40" tIns="48321" rIns="96640" bIns="48321" numCol="1" anchor="b" anchorCtr="0" compatLnSpc="1">
            <a:prstTxWarp prst="textNoShape">
              <a:avLst/>
            </a:prstTxWarp>
          </a:bodyPr>
          <a:lstStyle>
            <a:lvl1pPr defTabSz="967442">
              <a:defRPr sz="1300" i="0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40" tIns="48321" rIns="96640" bIns="48321" numCol="1" anchor="b" anchorCtr="0" compatLnSpc="1">
            <a:prstTxWarp prst="textNoShape">
              <a:avLst/>
            </a:prstTxWarp>
          </a:bodyPr>
          <a:lstStyle>
            <a:lvl1pPr algn="r" defTabSz="967442">
              <a:defRPr sz="1300" i="0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9095A103-6460-4C3B-B90C-DF55E44030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8412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40" tIns="48321" rIns="96640" bIns="48321" numCol="1" anchor="t" anchorCtr="0" compatLnSpc="1">
            <a:prstTxWarp prst="textNoShape">
              <a:avLst/>
            </a:prstTxWarp>
          </a:bodyPr>
          <a:lstStyle>
            <a:lvl1pPr defTabSz="967442">
              <a:defRPr sz="1300" i="0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40" tIns="48321" rIns="96640" bIns="48321" numCol="1" anchor="t" anchorCtr="0" compatLnSpc="1">
            <a:prstTxWarp prst="textNoShape">
              <a:avLst/>
            </a:prstTxWarp>
          </a:bodyPr>
          <a:lstStyle>
            <a:lvl1pPr algn="r" defTabSz="967442">
              <a:defRPr sz="1300" i="0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40" tIns="48321" rIns="96640" bIns="483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40" tIns="48321" rIns="96640" bIns="48321" numCol="1" anchor="b" anchorCtr="0" compatLnSpc="1">
            <a:prstTxWarp prst="textNoShape">
              <a:avLst/>
            </a:prstTxWarp>
          </a:bodyPr>
          <a:lstStyle>
            <a:lvl1pPr defTabSz="967442">
              <a:defRPr sz="1300" i="0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40" tIns="48321" rIns="96640" bIns="48321" numCol="1" anchor="b" anchorCtr="0" compatLnSpc="1">
            <a:prstTxWarp prst="textNoShape">
              <a:avLst/>
            </a:prstTxWarp>
          </a:bodyPr>
          <a:lstStyle>
            <a:lvl1pPr algn="r" defTabSz="967442">
              <a:defRPr sz="1300" i="0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56B98BD9-F95E-459E-A372-29AB94E32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295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-80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788"/>
            <a:fld id="{442AFF4C-2A5B-4EA2-8F8E-F1602F01108B}" type="slidenum">
              <a:rPr lang="en-US" smtClean="0">
                <a:ea typeface="ＭＳ Ｐゴシック" pitchFamily="-80" charset="-128"/>
              </a:rPr>
              <a:pPr defTabSz="966788"/>
              <a:t>1</a:t>
            </a:fld>
            <a:endParaRPr lang="en-US" smtClean="0">
              <a:ea typeface="ＭＳ Ｐゴシック" pitchFamily="-80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EA2BD86-1BCD-4B07-954F-70AF989E4250}" type="slidenum">
              <a:rPr lang="en-US"/>
              <a:pPr/>
              <a:t>17</a:t>
            </a:fld>
            <a:endParaRPr lang="en-US"/>
          </a:p>
        </p:txBody>
      </p:sp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8663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3C777B-0A25-4836-AB1B-D1C2B3EEDF8C}" type="slidenum">
              <a:rPr lang="en-US" smtClean="0">
                <a:latin typeface="Arial" pitchFamily="34" charset="0"/>
              </a:rPr>
              <a:pPr/>
              <a:t>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Worldwide Cloud Access via Internet – GUI or command shell</a:t>
            </a:r>
          </a:p>
          <a:p>
            <a:r>
              <a:rPr lang="en-US" smtClean="0"/>
              <a:t>Data movement – either Internet or POD Disk Caddy</a:t>
            </a:r>
          </a:p>
          <a:p>
            <a:r>
              <a:rPr lang="en-US" smtClean="0"/>
              <a:t>Service – LifeScope analyses plus data storage (temporary or long-term)</a:t>
            </a:r>
          </a:p>
          <a:p>
            <a:r>
              <a:rPr lang="en-US" smtClean="0"/>
              <a:t>Cost – Pay as you go + monthly account fee for your virtual server</a:t>
            </a:r>
          </a:p>
          <a:p>
            <a:r>
              <a:rPr lang="en-US" smtClean="0"/>
              <a:t>Help? On-demand system administrators with LifeScope experience					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D0E9A30-0F72-448B-8D4D-FD9F1373E20F}" type="slidenum"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pPr/>
              <a:t>3</a:t>
            </a:fld>
            <a:endParaRPr lang="en-US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574" y="4479249"/>
            <a:ext cx="4834466" cy="4482527"/>
          </a:xfrm>
          <a:noFill/>
          <a:ln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6D20FDF-FF8E-4141-BF8D-A09D09ACD3E5}" type="slidenum">
              <a:rPr lang="en-US"/>
              <a:pPr/>
              <a:t>7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8663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0975DAE-906B-489E-94DE-DD14168C2985}" type="slidenum">
              <a:rPr lang="en-US"/>
              <a:pPr/>
              <a:t>11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8663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62129F7-D1CC-4537-AF82-F8310B0F477A}" type="slidenum">
              <a:rPr lang="en-US"/>
              <a:pPr/>
              <a:t>12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8663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E6B454A-CD88-40E6-9431-C5A7A1E767AF}" type="slidenum">
              <a:rPr lang="en-US"/>
              <a:pPr/>
              <a:t>14</a:t>
            </a:fld>
            <a:endParaRPr lang="en-US"/>
          </a:p>
        </p:txBody>
      </p:sp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8663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03DD26F-932B-42A1-B308-772CCA91CF4F}" type="slidenum">
              <a:rPr lang="en-US"/>
              <a:pPr/>
              <a:t>16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8663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rgbClr val="C171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penguin\images\Penguin_banner_2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3163" y="1279525"/>
            <a:ext cx="7620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2415540" y="3500120"/>
            <a:ext cx="6366510" cy="774700"/>
          </a:xfrm>
          <a:noFill/>
          <a:effectLst/>
        </p:spPr>
        <p:txBody>
          <a:bodyPr/>
          <a:lstStyle>
            <a:lvl1pPr algn="r">
              <a:defRPr sz="3200" b="1" baseline="0" smtClean="0">
                <a:solidFill>
                  <a:schemeClr val="bg1"/>
                </a:solidFill>
                <a:effectLst/>
                <a:latin typeface="Arial" pitchFamily="34" charset="0"/>
                <a:ea typeface="ＭＳ Ｐゴシック" pitchFamily="-80" charset="-128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</a:p>
        </p:txBody>
      </p:sp>
      <p:sp>
        <p:nvSpPr>
          <p:cNvPr id="133125" name="Rectangle 102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086100" y="4341495"/>
            <a:ext cx="5705475" cy="390525"/>
          </a:xfrm>
        </p:spPr>
        <p:txBody>
          <a:bodyPr anchor="ctr"/>
          <a:lstStyle>
            <a:lvl1pPr marL="0" indent="0" algn="r">
              <a:buFont typeface="Wingdings" pitchFamily="2" charset="2"/>
              <a:buNone/>
              <a:defRPr sz="1800" smtClean="0">
                <a:latin typeface="Arial" pitchFamily="34" charset="0"/>
                <a:ea typeface="ＭＳ Ｐゴシック" pitchFamily="-80" charset="-128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7" name="Text Box 15"/>
          <p:cNvSpPr txBox="1">
            <a:spLocks noChangeArrowheads="1"/>
          </p:cNvSpPr>
          <p:nvPr userDrawn="1"/>
        </p:nvSpPr>
        <p:spPr bwMode="auto">
          <a:xfrm>
            <a:off x="419978" y="6540061"/>
            <a:ext cx="2635250" cy="2000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9pPr>
          </a:lstStyle>
          <a:p>
            <a:pPr>
              <a:defRPr/>
            </a:pPr>
            <a:r>
              <a:rPr lang="en-US" sz="700" i="0" dirty="0" smtClean="0">
                <a:solidFill>
                  <a:schemeClr val="bg1"/>
                </a:solidFill>
                <a:cs typeface="Arial" charset="0"/>
              </a:rPr>
              <a:t>Copyright © 2011 Penguin Computing, Inc. All rights reserved</a:t>
            </a:r>
          </a:p>
        </p:txBody>
      </p:sp>
    </p:spTree>
  </p:cSld>
  <p:clrMapOvr>
    <a:masterClrMapping/>
  </p:clrMapOvr>
  <p:transition xmlns:p14="http://schemas.microsoft.com/office/powerpoint/2010/main">
    <p:wipe/>
  </p:transition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 userDrawn="1"/>
        </p:nvSpPr>
        <p:spPr bwMode="auto">
          <a:xfrm rot="10800000">
            <a:off x="0" y="6358597"/>
            <a:ext cx="9144000" cy="499401"/>
          </a:xfrm>
          <a:prstGeom prst="rect">
            <a:avLst/>
          </a:prstGeom>
          <a:gradFill rotWithShape="1">
            <a:gsLst>
              <a:gs pos="0">
                <a:srgbClr val="C17107"/>
              </a:gs>
              <a:gs pos="90000">
                <a:srgbClr val="C17107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i="0">
              <a:cs typeface="Arial" charset="0"/>
            </a:endParaRPr>
          </a:p>
        </p:txBody>
      </p:sp>
      <p:sp>
        <p:nvSpPr>
          <p:cNvPr id="5" name="Text Box 15"/>
          <p:cNvSpPr txBox="1">
            <a:spLocks noChangeArrowheads="1"/>
          </p:cNvSpPr>
          <p:nvPr userDrawn="1"/>
        </p:nvSpPr>
        <p:spPr bwMode="auto">
          <a:xfrm>
            <a:off x="419978" y="6540061"/>
            <a:ext cx="2635250" cy="2000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9pPr>
          </a:lstStyle>
          <a:p>
            <a:pPr>
              <a:defRPr/>
            </a:pPr>
            <a:r>
              <a:rPr lang="en-US" sz="700" i="0" dirty="0" smtClean="0">
                <a:solidFill>
                  <a:schemeClr val="bg1"/>
                </a:solidFill>
                <a:cs typeface="Arial" charset="0"/>
              </a:rPr>
              <a:t>Copyright © 2011 Penguin Computing, Inc. All rights reserved</a:t>
            </a:r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593725" y="762000"/>
            <a:ext cx="8550275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475730" y="950976"/>
            <a:ext cx="8294890" cy="4930445"/>
          </a:xfrm>
        </p:spPr>
        <p:txBody>
          <a:bodyPr/>
          <a:lstStyle>
            <a:lvl1pPr>
              <a:buClr>
                <a:srgbClr val="C17107"/>
              </a:buCl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buClr>
                <a:srgbClr val="ED8B09"/>
              </a:buCl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9456"/>
            <a:ext cx="8305800" cy="497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400" b="1" baseline="0">
                <a:solidFill>
                  <a:srgbClr val="242852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8" name="Slide Number Placeholder 20"/>
          <p:cNvSpPr>
            <a:spLocks noGrp="1"/>
          </p:cNvSpPr>
          <p:nvPr>
            <p:ph type="sldNum" sz="quarter" idx="12"/>
          </p:nvPr>
        </p:nvSpPr>
        <p:spPr>
          <a:xfrm>
            <a:off x="4302952" y="6530199"/>
            <a:ext cx="533400" cy="2785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DC90BD6-BDB0-4BF4-ABD3-81E2E672A74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051" name="Picture 3" descr="C:\penguin\images\penguin_computing_wh_logo_t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0178" y="6416960"/>
            <a:ext cx="832045" cy="40147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2_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 userDrawn="1"/>
        </p:nvSpPr>
        <p:spPr bwMode="auto">
          <a:xfrm rot="10800000">
            <a:off x="0" y="6358597"/>
            <a:ext cx="9144000" cy="499401"/>
          </a:xfrm>
          <a:prstGeom prst="rect">
            <a:avLst/>
          </a:prstGeom>
          <a:gradFill rotWithShape="1">
            <a:gsLst>
              <a:gs pos="0">
                <a:srgbClr val="C17107"/>
              </a:gs>
              <a:gs pos="90000">
                <a:srgbClr val="C17107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i="0">
              <a:cs typeface="Arial" charset="0"/>
            </a:endParaRPr>
          </a:p>
        </p:txBody>
      </p:sp>
      <p:sp>
        <p:nvSpPr>
          <p:cNvPr id="5" name="Text Box 15"/>
          <p:cNvSpPr txBox="1">
            <a:spLocks noChangeArrowheads="1"/>
          </p:cNvSpPr>
          <p:nvPr userDrawn="1"/>
        </p:nvSpPr>
        <p:spPr bwMode="auto">
          <a:xfrm>
            <a:off x="419978" y="6540061"/>
            <a:ext cx="2635250" cy="2000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9pPr>
          </a:lstStyle>
          <a:p>
            <a:pPr>
              <a:defRPr/>
            </a:pPr>
            <a:r>
              <a:rPr lang="en-US" sz="700" i="0" dirty="0" smtClean="0">
                <a:solidFill>
                  <a:schemeClr val="bg1"/>
                </a:solidFill>
                <a:cs typeface="Arial" charset="0"/>
              </a:rPr>
              <a:t>Copyright © 2011 Penguin Computing, Inc. All rights reserved</a:t>
            </a:r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593725" y="762000"/>
            <a:ext cx="8550275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475730" y="950977"/>
            <a:ext cx="8294890" cy="1145110"/>
          </a:xfrm>
        </p:spPr>
        <p:txBody>
          <a:bodyPr/>
          <a:lstStyle>
            <a:lvl1pPr>
              <a:buClr>
                <a:srgbClr val="C17107"/>
              </a:buCl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buClr>
                <a:srgbClr val="ED8B09"/>
              </a:buCl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9456"/>
            <a:ext cx="8305800" cy="497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400" b="1" baseline="0">
                <a:solidFill>
                  <a:srgbClr val="242852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8" name="Slide Number Placeholder 20"/>
          <p:cNvSpPr>
            <a:spLocks noGrp="1"/>
          </p:cNvSpPr>
          <p:nvPr>
            <p:ph type="sldNum" sz="quarter" idx="12"/>
          </p:nvPr>
        </p:nvSpPr>
        <p:spPr>
          <a:xfrm>
            <a:off x="4302952" y="6530199"/>
            <a:ext cx="533400" cy="2785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DC90BD6-BDB0-4BF4-ABD3-81E2E672A74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051" name="Picture 3" descr="C:\penguin\images\penguin_computing_wh_logo_t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0178" y="6416960"/>
            <a:ext cx="832045" cy="401476"/>
          </a:xfrm>
          <a:prstGeom prst="rect">
            <a:avLst/>
          </a:prstGeom>
          <a:noFill/>
        </p:spPr>
      </p:pic>
      <p:sp>
        <p:nvSpPr>
          <p:cNvPr id="9" name="Content Placeholder 10"/>
          <p:cNvSpPr>
            <a:spLocks noGrp="1"/>
          </p:cNvSpPr>
          <p:nvPr>
            <p:ph sz="quarter" idx="13"/>
          </p:nvPr>
        </p:nvSpPr>
        <p:spPr>
          <a:xfrm>
            <a:off x="487453" y="2200656"/>
            <a:ext cx="8294890" cy="4003195"/>
          </a:xfrm>
        </p:spPr>
        <p:txBody>
          <a:bodyPr numCol="2"/>
          <a:lstStyle>
            <a:lvl1pPr>
              <a:buClr>
                <a:srgbClr val="C17107"/>
              </a:buCl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buClr>
                <a:srgbClr val="ED8B09"/>
              </a:buCl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buNone/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Pr>
        <a:gradFill>
          <a:gsLst>
            <a:gs pos="50000">
              <a:srgbClr val="F9AF07">
                <a:alpha val="60000"/>
              </a:srgb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117475" y="569913"/>
            <a:ext cx="8909050" cy="6189662"/>
          </a:xfrm>
          <a:prstGeom prst="roundRect">
            <a:avLst>
              <a:gd name="adj" fmla="val 1837"/>
            </a:avLst>
          </a:prstGeom>
          <a:solidFill>
            <a:schemeClr val="bg1"/>
          </a:solidFill>
          <a:ln w="12700">
            <a:solidFill>
              <a:schemeClr val="tx1">
                <a:alpha val="32000"/>
              </a:schemeClr>
            </a:solidFill>
            <a:bevel/>
          </a:ln>
          <a:effectLst>
            <a:outerShdw blurRad="63500" dist="508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0"/>
          </a:p>
        </p:txBody>
      </p:sp>
      <p:pic>
        <p:nvPicPr>
          <p:cNvPr id="5" name="Picture 5" descr="penguin_computing_log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54938" y="6059488"/>
            <a:ext cx="1168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9A507"/>
              </a:buClr>
              <a:buFont typeface="Wingdings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52380" y="113708"/>
            <a:ext cx="8229600" cy="461962"/>
          </a:xfrm>
        </p:spPr>
        <p:txBody>
          <a:bodyPr/>
          <a:lstStyle>
            <a:lvl1pPr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19"/>
          <p:cNvSpPr>
            <a:spLocks noGrp="1"/>
          </p:cNvSpPr>
          <p:nvPr>
            <p:ph type="sldNum" sz="quarter" idx="10"/>
          </p:nvPr>
        </p:nvSpPr>
        <p:spPr>
          <a:xfrm>
            <a:off x="169863" y="6446838"/>
            <a:ext cx="3556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ED1E0-9900-495F-93E1-07A80F77EA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990600"/>
            <a:ext cx="8077200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27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30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44" name="Rectangle 2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57700" y="6276975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i="0"/>
            </a:lvl1pPr>
          </a:lstStyle>
          <a:p>
            <a:pPr>
              <a:defRPr/>
            </a:pPr>
            <a:fld id="{43FC75C7-806D-40FE-B180-9CE35B6AE6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</p:sldLayoutIdLst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EFDE31"/>
          </a:solidFill>
          <a:latin typeface="Trebuchet MS" pitchFamily="34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EFDE31"/>
          </a:solidFill>
          <a:latin typeface="Trebuchet MS" pitchFamily="34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EFDE31"/>
          </a:solidFill>
          <a:latin typeface="Trebuchet MS" pitchFamily="34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EFDE31"/>
          </a:solidFill>
          <a:latin typeface="Trebuchet MS" pitchFamily="34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F58719"/>
          </a:solidFill>
          <a:latin typeface="Verdana" pitchFamily="34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F58719"/>
          </a:solidFill>
          <a:latin typeface="Verdana" pitchFamily="34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F58719"/>
          </a:solidFill>
          <a:latin typeface="Verdana" pitchFamily="34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F58719"/>
          </a:solidFill>
          <a:latin typeface="Verdana" pitchFamily="34" charset="0"/>
          <a:ea typeface="ＭＳ Ｐゴシック" pitchFamily="34" charset="-128"/>
        </a:defRPr>
      </a:lvl9pPr>
    </p:titleStyle>
    <p:bodyStyle>
      <a:lvl1pPr marL="228600" indent="-228600" algn="l" rtl="0" eaLnBrk="0" fontAlgn="base" hangingPunct="0">
        <a:spcBef>
          <a:spcPct val="40000"/>
        </a:spcBef>
        <a:spcAft>
          <a:spcPct val="0"/>
        </a:spcAft>
        <a:buClr>
          <a:srgbClr val="FF9933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228600" algn="l" rtl="0" eaLnBrk="0" fontAlgn="base" hangingPunct="0">
        <a:spcBef>
          <a:spcPct val="40000"/>
        </a:spcBef>
        <a:spcAft>
          <a:spcPct val="0"/>
        </a:spcAft>
        <a:buClr>
          <a:schemeClr val="accent2"/>
        </a:buClr>
        <a:buFont typeface="Trebuchet MS" pitchFamily="34" charset="0"/>
        <a:buChar char="&gt;"/>
        <a:defRPr sz="2000">
          <a:solidFill>
            <a:schemeClr val="tx1"/>
          </a:solidFill>
          <a:latin typeface="+mn-lt"/>
          <a:ea typeface="+mn-ea"/>
        </a:defRPr>
      </a:lvl2pPr>
      <a:lvl3pPr marL="704850" indent="-228600" algn="l" rtl="0" eaLnBrk="0" fontAlgn="base" hangingPunct="0">
        <a:spcBef>
          <a:spcPct val="40000"/>
        </a:spcBef>
        <a:spcAft>
          <a:spcPct val="0"/>
        </a:spcAft>
        <a:buClr>
          <a:srgbClr val="FF9933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jpe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7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1146517" y="3500120"/>
            <a:ext cx="7635533" cy="774700"/>
          </a:xfrm>
          <a:effectLst/>
        </p:spPr>
        <p:txBody>
          <a:bodyPr/>
          <a:lstStyle/>
          <a:p>
            <a:r>
              <a:rPr lang="en-US" dirty="0" err="1" smtClean="0"/>
              <a:t>PODShell</a:t>
            </a:r>
            <a:r>
              <a:rPr lang="en-US" dirty="0" smtClean="0"/>
              <a:t>: Simplifying HPC in the Cloud Workflow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5123" name="Subtitle 3"/>
          <p:cNvSpPr>
            <a:spLocks noGrp="1"/>
          </p:cNvSpPr>
          <p:nvPr>
            <p:ph type="subTitle" sz="quarter" idx="1"/>
          </p:nvPr>
        </p:nvSpPr>
        <p:spPr>
          <a:xfrm>
            <a:off x="3086100" y="4496243"/>
            <a:ext cx="5705475" cy="390525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June 2011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err="1" smtClean="0"/>
              <a:t>PODShell</a:t>
            </a:r>
            <a:r>
              <a:rPr lang="en-US" dirty="0" smtClean="0"/>
              <a:t> is installable on RHEL4 or RHEL5 systems (or </a:t>
            </a:r>
            <a:r>
              <a:rPr lang="en-US" dirty="0" err="1" smtClean="0"/>
              <a:t>CentOS</a:t>
            </a:r>
            <a:r>
              <a:rPr lang="en-US" dirty="0" smtClean="0"/>
              <a:t>)</a:t>
            </a:r>
          </a:p>
          <a:p>
            <a:r>
              <a:rPr lang="en-US" dirty="0" smtClean="0"/>
              <a:t>If you don’t need binary compatibility</a:t>
            </a:r>
          </a:p>
          <a:p>
            <a:pPr lvl="1"/>
            <a:r>
              <a:rPr lang="en-US" dirty="0" smtClean="0"/>
              <a:t>Download RPMs for:</a:t>
            </a:r>
          </a:p>
          <a:p>
            <a:pPr lvl="2"/>
            <a:r>
              <a:rPr lang="en-US" dirty="0" err="1" smtClean="0"/>
              <a:t>PODTools</a:t>
            </a:r>
            <a:r>
              <a:rPr lang="en-US" dirty="0" smtClean="0"/>
              <a:t> (includes </a:t>
            </a:r>
            <a:r>
              <a:rPr lang="en-US" dirty="0" err="1" smtClean="0"/>
              <a:t>PODShell</a:t>
            </a:r>
            <a:r>
              <a:rPr lang="en-US" dirty="0" smtClean="0"/>
              <a:t> and </a:t>
            </a:r>
            <a:r>
              <a:rPr lang="en-US" dirty="0" err="1" smtClean="0"/>
              <a:t>PODReport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Python 2.6.5</a:t>
            </a:r>
          </a:p>
          <a:p>
            <a:pPr lvl="2"/>
            <a:r>
              <a:rPr lang="en-US" dirty="0" smtClean="0"/>
              <a:t>Python libraries/utilities</a:t>
            </a:r>
          </a:p>
          <a:p>
            <a:r>
              <a:rPr lang="en-US" dirty="0" smtClean="0"/>
              <a:t>If you need binary compatibility</a:t>
            </a:r>
          </a:p>
          <a:p>
            <a:pPr lvl="1"/>
            <a:r>
              <a:rPr lang="en-US" dirty="0" smtClean="0"/>
              <a:t>Ask for your own Virtual Submission Host (VM)</a:t>
            </a:r>
          </a:p>
          <a:p>
            <a:pPr lvl="2"/>
            <a:r>
              <a:rPr lang="en-US" dirty="0" smtClean="0"/>
              <a:t>RPMs are already installed</a:t>
            </a:r>
          </a:p>
          <a:p>
            <a:r>
              <a:rPr lang="en-US" dirty="0" smtClean="0"/>
              <a:t>RHEL6 support in Q3 2011</a:t>
            </a:r>
          </a:p>
          <a:p>
            <a:r>
              <a:rPr lang="en-US" dirty="0" smtClean="0"/>
              <a:t>Internet access</a:t>
            </a:r>
          </a:p>
          <a:p>
            <a:r>
              <a:rPr lang="en-US" dirty="0" smtClean="0"/>
              <a:t>Firewall open to ports 5000, 10000-10100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PODShell</a:t>
            </a:r>
            <a:r>
              <a:rPr lang="en-US" dirty="0" smtClean="0"/>
              <a:t> system requirements/compatibility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C90BD6-BDB0-4BF4-ABD3-81E2E672A74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457200" y="1157288"/>
            <a:ext cx="8294688" cy="493077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8900" y="3570288"/>
            <a:ext cx="6669088" cy="2901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PODShell</a:t>
            </a:r>
            <a:r>
              <a:rPr lang="en-US" dirty="0" smtClean="0"/>
              <a:t> – it’s scriptable…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Since </a:t>
            </a:r>
            <a:r>
              <a:rPr lang="en-US" dirty="0" err="1" smtClean="0"/>
              <a:t>PODShell</a:t>
            </a:r>
            <a:r>
              <a:rPr lang="en-US" dirty="0" smtClean="0"/>
              <a:t> is a command line interface, it's scriptable</a:t>
            </a:r>
          </a:p>
          <a:p>
            <a:r>
              <a:rPr lang="en-US" dirty="0" smtClean="0"/>
              <a:t>Allows automated workflows to POD without having to script SSH access and data transfers</a:t>
            </a:r>
          </a:p>
          <a:p>
            <a:r>
              <a:rPr lang="en-US" dirty="0" smtClean="0"/>
              <a:t>Can be called from other programs with a “plug-in” capability</a:t>
            </a:r>
          </a:p>
          <a:p>
            <a:r>
              <a:rPr lang="en-US" dirty="0" smtClean="0"/>
              <a:t>At SC10, we demoed a Blender plug-in built on </a:t>
            </a:r>
            <a:r>
              <a:rPr lang="en-US" dirty="0" err="1" smtClean="0"/>
              <a:t>PODShell</a:t>
            </a:r>
            <a:r>
              <a:rPr lang="en-US" dirty="0" smtClean="0"/>
              <a:t> that exported the scene to POD, rendered the frames, created the movie/animation, then copied result back to client machine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02952" y="6530199"/>
            <a:ext cx="533400" cy="278566"/>
          </a:xfrm>
        </p:spPr>
        <p:txBody>
          <a:bodyPr/>
          <a:lstStyle/>
          <a:p>
            <a:pPr>
              <a:defRPr/>
            </a:pPr>
            <a:fld id="{9DC90BD6-BDB0-4BF4-ABD3-81E2E672A74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457200" y="1157288"/>
            <a:ext cx="8294688" cy="493077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PODShell</a:t>
            </a:r>
            <a:r>
              <a:rPr lang="en-US" dirty="0" smtClean="0"/>
              <a:t> – security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err="1" smtClean="0"/>
              <a:t>PODShell</a:t>
            </a:r>
            <a:r>
              <a:rPr lang="en-US" dirty="0" smtClean="0"/>
              <a:t> communicates with POD using HTTPS and TCP</a:t>
            </a:r>
          </a:p>
          <a:p>
            <a:r>
              <a:rPr lang="en-US" dirty="0" smtClean="0"/>
              <a:t>HTTPS used for everything except data staging</a:t>
            </a:r>
          </a:p>
          <a:p>
            <a:r>
              <a:rPr lang="en-US" dirty="0" smtClean="0"/>
              <a:t>TCP sockets used for data staging</a:t>
            </a:r>
          </a:p>
          <a:p>
            <a:r>
              <a:rPr lang="en-US" dirty="0" smtClean="0"/>
              <a:t>BOTH encrypted with TLSv1  (successor to SSLv3)</a:t>
            </a:r>
          </a:p>
          <a:p>
            <a:r>
              <a:rPr lang="en-US" dirty="0" smtClean="0"/>
              <a:t>POD does not accept unencrypted connections with </a:t>
            </a:r>
            <a:r>
              <a:rPr lang="en-US" dirty="0" err="1" smtClean="0"/>
              <a:t>PODShell</a:t>
            </a:r>
            <a:endParaRPr lang="en-US" dirty="0" smtClean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02952" y="6530199"/>
            <a:ext cx="533400" cy="278566"/>
          </a:xfrm>
        </p:spPr>
        <p:txBody>
          <a:bodyPr/>
          <a:lstStyle/>
          <a:p>
            <a:pPr>
              <a:defRPr/>
            </a:pPr>
            <a:fld id="{9DC90BD6-BDB0-4BF4-ABD3-81E2E672A74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75730" y="4714875"/>
            <a:ext cx="8294890" cy="1166546"/>
          </a:xfrm>
        </p:spPr>
        <p:txBody>
          <a:bodyPr/>
          <a:lstStyle/>
          <a:p>
            <a:pPr>
              <a:buNone/>
            </a:pPr>
            <a:r>
              <a:rPr lang="en-US" sz="1600" dirty="0" smtClean="0"/>
              <a:t>1. Does not include 3</a:t>
            </a:r>
            <a:r>
              <a:rPr lang="en-US" sz="1600" baseline="30000" dirty="0" smtClean="0"/>
              <a:t>rd</a:t>
            </a:r>
            <a:r>
              <a:rPr lang="en-US" sz="1600" dirty="0" smtClean="0"/>
              <a:t> party application fees, if required.</a:t>
            </a:r>
            <a:endParaRPr lang="en-US" sz="1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PODShell</a:t>
            </a:r>
            <a:r>
              <a:rPr lang="en-US" dirty="0" smtClean="0"/>
              <a:t> – approximate Caltech prices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C90BD6-BDB0-4BF4-ABD3-81E2E672A74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19088" y="1409703"/>
          <a:ext cx="8445192" cy="3189728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3700462"/>
                <a:gridCol w="4744730"/>
              </a:tblGrid>
              <a:tr h="3987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Service</a:t>
                      </a:r>
                    </a:p>
                  </a:txBody>
                  <a:tcPr marT="27432" marB="27432" anchor="ctr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Fee</a:t>
                      </a:r>
                    </a:p>
                  </a:txBody>
                  <a:tcPr marT="27432" marB="27432" anchor="ctr"/>
                </a:tc>
              </a:tr>
              <a:tr h="3987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Core hour rates</a:t>
                      </a:r>
                    </a:p>
                  </a:txBody>
                  <a:tcPr marT="27432" marB="27432" anchor="ctr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$0.20 (before Caltech discount)</a:t>
                      </a:r>
                      <a:r>
                        <a:rPr lang="en-US" sz="1600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27432" marB="27432" anchor="ctr"/>
                </a:tc>
              </a:tr>
              <a:tr h="3987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On-demand storage</a:t>
                      </a:r>
                    </a:p>
                  </a:txBody>
                  <a:tcPr marT="27432" marB="27432" anchor="ctr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$0.20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per GB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-month (before Caltech discount)</a:t>
                      </a:r>
                    </a:p>
                  </a:txBody>
                  <a:tcPr marT="27432" marB="27432" anchor="ctr"/>
                </a:tc>
              </a:tr>
              <a:tr h="3987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Optional storage server,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72 TB raw</a:t>
                      </a:r>
                    </a:p>
                  </a:txBody>
                  <a:tcPr marT="27432" marB="27432" anchor="ctr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$1600/month (user supplies disks)</a:t>
                      </a:r>
                    </a:p>
                  </a:txBody>
                  <a:tcPr marT="27432" marB="27432" anchor="ctr"/>
                </a:tc>
              </a:tr>
              <a:tr h="3987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Persistent login node</a:t>
                      </a:r>
                    </a:p>
                  </a:txBody>
                  <a:tcPr marT="27432" marB="27432" anchor="ctr"/>
                </a:tc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None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Not required!</a:t>
                      </a:r>
                    </a:p>
                  </a:txBody>
                  <a:tcPr marT="27432" marB="27432" anchor="ctr"/>
                </a:tc>
              </a:tr>
              <a:tr h="3987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Bandwidth</a:t>
                      </a:r>
                    </a:p>
                  </a:txBody>
                  <a:tcPr marT="27432" marB="27432" anchor="ctr"/>
                </a:tc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None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Included</a:t>
                      </a:r>
                    </a:p>
                  </a:txBody>
                  <a:tcPr marT="27432" marB="27432" anchor="ctr"/>
                </a:tc>
              </a:tr>
              <a:tr h="3987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Support</a:t>
                      </a:r>
                    </a:p>
                  </a:txBody>
                  <a:tcPr marT="27432" marB="27432" anchor="ctr"/>
                </a:tc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None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Included</a:t>
                      </a:r>
                    </a:p>
                  </a:txBody>
                  <a:tcPr marT="27432" marB="27432" anchor="ctr"/>
                </a:tc>
              </a:tr>
              <a:tr h="3987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Disk transfers</a:t>
                      </a:r>
                    </a:p>
                  </a:txBody>
                  <a:tcPr marT="27432" marB="27432" anchor="ctr"/>
                </a:tc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None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TBD</a:t>
                      </a:r>
                    </a:p>
                  </a:txBody>
                  <a:tcPr marT="27432" marB="27432" anchor="ctr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457200" y="1157288"/>
            <a:ext cx="8294688" cy="493077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457200" y="219075"/>
            <a:ext cx="8305800" cy="496888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3600" dirty="0">
              <a:solidFill>
                <a:srgbClr val="000000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88388" y="2562987"/>
            <a:ext cx="8458200" cy="865187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90000" tIns="58607" rIns="90000" bIns="45000"/>
          <a:lstStyle/>
          <a:p>
            <a:pPr>
              <a:lnSpc>
                <a:spcPct val="94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>
                <a:solidFill>
                  <a:srgbClr val="000000"/>
                </a:solidFill>
                <a:latin typeface="Courier New" pitchFamily="49" charset="0"/>
              </a:rPr>
              <a:t>[root@mojito ~]# podsh submit test.sub</a:t>
            </a:r>
          </a:p>
          <a:p>
            <a:pPr>
              <a:lnSpc>
                <a:spcPct val="94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>
                <a:solidFill>
                  <a:srgbClr val="000000"/>
                </a:solidFill>
                <a:latin typeface="Courier New" pitchFamily="49" charset="0"/>
              </a:rPr>
              <a:t>Job Submitted successfully.  Job ID: 1586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274320" y="4698882"/>
            <a:ext cx="8458200" cy="865187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90000" tIns="58607" rIns="90000" bIns="45000"/>
          <a:lstStyle/>
          <a:p>
            <a:pPr>
              <a:lnSpc>
                <a:spcPct val="94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>
                <a:solidFill>
                  <a:srgbClr val="000000"/>
                </a:solidFill>
                <a:latin typeface="Courier New" pitchFamily="49" charset="0"/>
              </a:rPr>
              <a:t>[root@mojito ~]# podsh submit --sched=SGE test.sub</a:t>
            </a:r>
          </a:p>
          <a:p>
            <a:pPr>
              <a:lnSpc>
                <a:spcPct val="94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>
                <a:solidFill>
                  <a:srgbClr val="000000"/>
                </a:solidFill>
                <a:latin typeface="Courier New" pitchFamily="49" charset="0"/>
              </a:rPr>
              <a:t>Job Submitted successfully.  Job ID: 1587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PODShell</a:t>
            </a:r>
            <a:r>
              <a:rPr lang="en-US" dirty="0" smtClean="0"/>
              <a:t> – submitting jobs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POD supports two schedulers, TORQUE and SGE</a:t>
            </a:r>
          </a:p>
          <a:p>
            <a:r>
              <a:rPr lang="en-US" dirty="0" err="1" smtClean="0"/>
              <a:t>PODShell</a:t>
            </a:r>
            <a:r>
              <a:rPr lang="en-US" dirty="0" smtClean="0"/>
              <a:t> acts as a “remote </a:t>
            </a:r>
            <a:r>
              <a:rPr lang="en-US" dirty="0" err="1" smtClean="0"/>
              <a:t>qsub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Submit your job script with </a:t>
            </a:r>
            <a:r>
              <a:rPr lang="en-US" dirty="0" err="1" smtClean="0"/>
              <a:t>podsh</a:t>
            </a:r>
            <a:r>
              <a:rPr lang="en-US" dirty="0" smtClean="0"/>
              <a:t> submit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err="1" smtClean="0"/>
              <a:t>PODShell</a:t>
            </a:r>
            <a:r>
              <a:rPr lang="en-US" dirty="0" smtClean="0"/>
              <a:t> can submit to different schedulers from the command like with  --</a:t>
            </a:r>
            <a:r>
              <a:rPr lang="en-US" dirty="0" err="1" smtClean="0"/>
              <a:t>sched</a:t>
            </a:r>
            <a:r>
              <a:rPr lang="en-US" dirty="0" smtClean="0"/>
              <a:t>= option: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02952" y="6530199"/>
            <a:ext cx="533400" cy="278566"/>
          </a:xfrm>
        </p:spPr>
        <p:txBody>
          <a:bodyPr/>
          <a:lstStyle/>
          <a:p>
            <a:pPr>
              <a:defRPr/>
            </a:pPr>
            <a:fld id="{9DC90BD6-BDB0-4BF4-ABD3-81E2E672A74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err="1" smtClean="0"/>
              <a:t>PODShell</a:t>
            </a:r>
            <a:r>
              <a:rPr lang="en-US" dirty="0" smtClean="0"/>
              <a:t> can copy your data for you</a:t>
            </a:r>
          </a:p>
          <a:p>
            <a:pPr lvl="1"/>
            <a:r>
              <a:rPr lang="en-US" dirty="0" smtClean="0"/>
              <a:t>As part of a job, or independently</a:t>
            </a:r>
          </a:p>
          <a:p>
            <a:r>
              <a:rPr lang="en-US" dirty="0" smtClean="0"/>
              <a:t>Use --</a:t>
            </a:r>
            <a:r>
              <a:rPr lang="en-US" dirty="0" err="1" smtClean="0"/>
              <a:t>stagein</a:t>
            </a:r>
            <a:r>
              <a:rPr lang="en-US" dirty="0" smtClean="0"/>
              <a:t> and/or --</a:t>
            </a:r>
            <a:r>
              <a:rPr lang="en-US" dirty="0" err="1" smtClean="0"/>
              <a:t>stageout</a:t>
            </a:r>
            <a:r>
              <a:rPr lang="en-US" dirty="0" smtClean="0"/>
              <a:t> options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Your job will automatically be held until </a:t>
            </a:r>
            <a:r>
              <a:rPr lang="en-US" dirty="0" err="1" smtClean="0"/>
              <a:t>stagein</a:t>
            </a:r>
            <a:r>
              <a:rPr lang="en-US" dirty="0" smtClean="0"/>
              <a:t> completes!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err="1" smtClean="0"/>
              <a:t>Stageout</a:t>
            </a:r>
            <a:r>
              <a:rPr lang="en-US" dirty="0" smtClean="0"/>
              <a:t> will not occur until after the job finishes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PODShell</a:t>
            </a:r>
            <a:r>
              <a:rPr lang="en-US" dirty="0" smtClean="0"/>
              <a:t> – data staging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C90BD6-BDB0-4BF4-ABD3-81E2E672A74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95421" y="2285731"/>
            <a:ext cx="8458200" cy="1009919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90000" tIns="58607" rIns="90000" bIns="45000"/>
          <a:lstStyle/>
          <a:p>
            <a:pPr>
              <a:lnSpc>
                <a:spcPct val="94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[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root@mojito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~]# 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podsh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submit --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stagein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=mydata.bin test.sub</a:t>
            </a:r>
          </a:p>
          <a:p>
            <a:pPr>
              <a:lnSpc>
                <a:spcPct val="94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Job Submitted successfully.  Job ID: 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1588</a:t>
            </a:r>
          </a:p>
          <a:p>
            <a:pPr>
              <a:lnSpc>
                <a:spcPct val="94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dirty="0">
              <a:solidFill>
                <a:srgbClr val="000000"/>
              </a:solidFill>
              <a:latin typeface="Courier New" pitchFamily="49" charset="0"/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23557" y="3969043"/>
            <a:ext cx="8458200" cy="1123950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90000" tIns="58607" rIns="90000" bIns="45000"/>
          <a:lstStyle/>
          <a:p>
            <a:pPr>
              <a:lnSpc>
                <a:spcPct val="94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[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root@mojito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~]# 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podsh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submit --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stageout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=\~/myresults.log test.sub</a:t>
            </a:r>
          </a:p>
          <a:p>
            <a:pPr>
              <a:lnSpc>
                <a:spcPct val="94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Job Submitted successfully.  Job ID: 1589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457200" y="1157288"/>
            <a:ext cx="8294688" cy="493077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57200" y="2106613"/>
            <a:ext cx="8458200" cy="4114800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90000" tIns="55584" rIns="90000" bIns="45000"/>
          <a:lstStyle/>
          <a:p>
            <a:pPr>
              <a:lnSpc>
                <a:spcPct val="94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1400">
                <a:solidFill>
                  <a:srgbClr val="000000"/>
                </a:solidFill>
                <a:latin typeface="Courier New" pitchFamily="49" charset="0"/>
              </a:rPr>
              <a:t>[root@mojito ~]# podsh status</a:t>
            </a:r>
          </a:p>
          <a:p>
            <a:pPr>
              <a:lnSpc>
                <a:spcPct val="94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1400">
              <a:solidFill>
                <a:srgbClr val="000000"/>
              </a:solidFill>
              <a:latin typeface="Courier New" pitchFamily="49" charset="0"/>
            </a:endParaRPr>
          </a:p>
          <a:p>
            <a:pPr>
              <a:lnSpc>
                <a:spcPct val="94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1400">
                <a:solidFill>
                  <a:srgbClr val="000000"/>
                </a:solidFill>
                <a:latin typeface="Courier New" pitchFamily="49" charset="0"/>
              </a:rPr>
              <a:t>===========================================================================</a:t>
            </a:r>
          </a:p>
          <a:p>
            <a:pPr>
              <a:lnSpc>
                <a:spcPct val="94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1400">
                <a:solidFill>
                  <a:srgbClr val="000000"/>
                </a:solidFill>
                <a:latin typeface="Courier New" pitchFamily="49" charset="0"/>
              </a:rPr>
              <a:t>Id          Type     State        Job Name     S Stage-in     Stage-out</a:t>
            </a:r>
          </a:p>
          <a:p>
            <a:pPr>
              <a:lnSpc>
                <a:spcPct val="94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1400">
                <a:solidFill>
                  <a:srgbClr val="000000"/>
                </a:solidFill>
                <a:latin typeface="Courier New" pitchFamily="49" charset="0"/>
              </a:rPr>
              <a:t>----------- -------- ------------ ------------ - ------------ ------------</a:t>
            </a:r>
          </a:p>
          <a:p>
            <a:pPr>
              <a:lnSpc>
                <a:spcPct val="94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1400">
                <a:solidFill>
                  <a:srgbClr val="000000"/>
                </a:solidFill>
                <a:latin typeface="Courier New" pitchFamily="49" charset="0"/>
              </a:rPr>
              <a:t>361         COMPUTE  COMPLETE     N/A            FINISHED     NONE        </a:t>
            </a:r>
          </a:p>
          <a:p>
            <a:pPr>
              <a:lnSpc>
                <a:spcPct val="94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1400">
                <a:solidFill>
                  <a:srgbClr val="000000"/>
                </a:solidFill>
                <a:latin typeface="Courier New" pitchFamily="49" charset="0"/>
              </a:rPr>
              <a:t>1214        COMPUTE  COMPLETE     N/A            FINISHED     NONE        </a:t>
            </a:r>
          </a:p>
          <a:p>
            <a:pPr>
              <a:lnSpc>
                <a:spcPct val="94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1400">
                <a:solidFill>
                  <a:srgbClr val="000000"/>
                </a:solidFill>
                <a:latin typeface="Courier New" pitchFamily="49" charset="0"/>
              </a:rPr>
              <a:t>1373        COMPUTE  COMPLETE     N/A            FINISHED     FINISHED    </a:t>
            </a:r>
          </a:p>
          <a:p>
            <a:pPr>
              <a:lnSpc>
                <a:spcPct val="94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1400">
                <a:solidFill>
                  <a:srgbClr val="000000"/>
                </a:solidFill>
                <a:latin typeface="Courier New" pitchFamily="49" charset="0"/>
              </a:rPr>
              <a:t>1590        COMPUTE  RUNNING      test.sub     R NONE         NONE </a:t>
            </a:r>
          </a:p>
          <a:p>
            <a:pPr>
              <a:lnSpc>
                <a:spcPct val="94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1400">
              <a:solidFill>
                <a:srgbClr val="000000"/>
              </a:solidFill>
              <a:latin typeface="Courier New" pitchFamily="49" charset="0"/>
            </a:endParaRPr>
          </a:p>
          <a:p>
            <a:pPr>
              <a:lnSpc>
                <a:spcPct val="94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1400">
                <a:solidFill>
                  <a:srgbClr val="000000"/>
                </a:solidFill>
                <a:latin typeface="Courier New" pitchFamily="49" charset="0"/>
              </a:rPr>
              <a:t>[root@mojito ~]# podsh status 1590</a:t>
            </a:r>
          </a:p>
          <a:p>
            <a:pPr>
              <a:lnSpc>
                <a:spcPct val="94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1400">
                <a:solidFill>
                  <a:srgbClr val="000000"/>
                </a:solidFill>
                <a:latin typeface="Courier New" pitchFamily="49" charset="0"/>
              </a:rPr>
              <a:t>ID: 1590</a:t>
            </a:r>
          </a:p>
          <a:p>
            <a:pPr>
              <a:lnSpc>
                <a:spcPct val="94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1400">
                <a:solidFill>
                  <a:srgbClr val="000000"/>
                </a:solidFill>
                <a:latin typeface="Courier New" pitchFamily="49" charset="0"/>
              </a:rPr>
              <a:t>    Type: COMPUTE</a:t>
            </a:r>
          </a:p>
          <a:p>
            <a:pPr>
              <a:lnSpc>
                <a:spcPct val="94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1400">
                <a:solidFill>
                  <a:srgbClr val="000000"/>
                </a:solidFill>
                <a:latin typeface="Courier New" pitchFamily="49" charset="0"/>
              </a:rPr>
              <a:t>    State: RUNNING</a:t>
            </a:r>
          </a:p>
          <a:p>
            <a:pPr>
              <a:lnSpc>
                <a:spcPct val="94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1400">
                <a:solidFill>
                  <a:srgbClr val="000000"/>
                </a:solidFill>
                <a:latin typeface="Courier New" pitchFamily="49" charset="0"/>
              </a:rPr>
              <a:t>    Join_Path = oe</a:t>
            </a:r>
          </a:p>
          <a:p>
            <a:pPr>
              <a:lnSpc>
                <a:spcPct val="94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1400">
                <a:solidFill>
                  <a:srgbClr val="000000"/>
                </a:solidFill>
                <a:latin typeface="Courier New" pitchFamily="49" charset="0"/>
              </a:rPr>
              <a:t>    fault_tolerant = False</a:t>
            </a:r>
          </a:p>
          <a:p>
            <a:pPr>
              <a:lnSpc>
                <a:spcPct val="94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1400">
                <a:solidFill>
                  <a:srgbClr val="000000"/>
                </a:solidFill>
                <a:latin typeface="Courier New" pitchFamily="49" charset="0"/>
              </a:rPr>
              <a:t>    exec_host = n86/0</a:t>
            </a:r>
          </a:p>
          <a:p>
            <a:pPr>
              <a:lnSpc>
                <a:spcPct val="94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1400">
                <a:solidFill>
                  <a:srgbClr val="000000"/>
                </a:solidFill>
                <a:latin typeface="Courier New" pitchFamily="49" charset="0"/>
              </a:rPr>
              <a:t>    Resource_List.neednodes = 1:ppn=1</a:t>
            </a:r>
          </a:p>
          <a:p>
            <a:pPr>
              <a:lnSpc>
                <a:spcPct val="94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1400">
                <a:solidFill>
                  <a:srgbClr val="000000"/>
                </a:solidFill>
                <a:latin typeface="Courier New" pitchFamily="49" charset="0"/>
              </a:rPr>
              <a:t>    Resource_List.walltime = 00:05:00</a:t>
            </a:r>
          </a:p>
          <a:p>
            <a:pPr>
              <a:lnSpc>
                <a:spcPct val="94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140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PODShell</a:t>
            </a:r>
            <a:r>
              <a:rPr lang="en-US" dirty="0" smtClean="0"/>
              <a:t> – checking job status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err="1" smtClean="0"/>
              <a:t>podsh</a:t>
            </a:r>
            <a:r>
              <a:rPr lang="en-US" dirty="0" smtClean="0"/>
              <a:t> status gives you output similar to </a:t>
            </a:r>
            <a:r>
              <a:rPr lang="en-US" dirty="0" err="1" smtClean="0"/>
              <a:t>qstat</a:t>
            </a:r>
            <a:endParaRPr lang="en-US" dirty="0" smtClean="0"/>
          </a:p>
          <a:p>
            <a:r>
              <a:rPr lang="en-US" dirty="0" smtClean="0"/>
              <a:t>Summary or detailed view, plus data staging information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02952" y="6530199"/>
            <a:ext cx="533400" cy="278566"/>
          </a:xfrm>
        </p:spPr>
        <p:txBody>
          <a:bodyPr/>
          <a:lstStyle/>
          <a:p>
            <a:pPr>
              <a:defRPr/>
            </a:pPr>
            <a:fld id="{9DC90BD6-BDB0-4BF4-ABD3-81E2E672A74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457200" y="1157288"/>
            <a:ext cx="8294688" cy="493077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457200" y="2082014"/>
            <a:ext cx="8458200" cy="4230688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90000" tIns="54828" rIns="90000" bIns="45000"/>
          <a:lstStyle/>
          <a:p>
            <a:pPr>
              <a:lnSpc>
                <a:spcPct val="94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1300">
                <a:solidFill>
                  <a:srgbClr val="000000"/>
                </a:solidFill>
                <a:latin typeface="Courier New" pitchFamily="49" charset="0"/>
              </a:rPr>
              <a:t>[root@mojito ~]# podreport -t cpu</a:t>
            </a:r>
          </a:p>
          <a:p>
            <a:pPr>
              <a:lnSpc>
                <a:spcPct val="94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1300">
                <a:solidFill>
                  <a:srgbClr val="000000"/>
                </a:solidFill>
                <a:latin typeface="Courier New" pitchFamily="49" charset="0"/>
              </a:rPr>
              <a:t>Please note that CPU reports can take a minute or more to generate</a:t>
            </a:r>
          </a:p>
          <a:p>
            <a:pPr>
              <a:lnSpc>
                <a:spcPct val="94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1300">
                <a:solidFill>
                  <a:srgbClr val="000000"/>
                </a:solidFill>
                <a:latin typeface="Courier New" pitchFamily="49" charset="0"/>
              </a:rPr>
              <a:t>Password: </a:t>
            </a:r>
          </a:p>
          <a:p>
            <a:pPr>
              <a:lnSpc>
                <a:spcPct val="94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1300">
                <a:solidFill>
                  <a:srgbClr val="000000"/>
                </a:solidFill>
                <a:latin typeface="Courier New" pitchFamily="49" charset="0"/>
              </a:rPr>
              <a:t>CPU Report generated for user trhoden</a:t>
            </a:r>
          </a:p>
          <a:p>
            <a:pPr>
              <a:lnSpc>
                <a:spcPct val="94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1300">
                <a:solidFill>
                  <a:srgbClr val="000000"/>
                </a:solidFill>
                <a:latin typeface="Courier New" pitchFamily="49" charset="0"/>
              </a:rPr>
              <a:t>================================================================================</a:t>
            </a:r>
          </a:p>
          <a:p>
            <a:pPr>
              <a:lnSpc>
                <a:spcPct val="94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1300">
                <a:solidFill>
                  <a:srgbClr val="000000"/>
                </a:solidFill>
                <a:latin typeface="Courier New" pitchFamily="49" charset="0"/>
              </a:rPr>
              <a:t>Date range: 2011-05-26 to 2011-06-14</a:t>
            </a:r>
          </a:p>
          <a:p>
            <a:pPr>
              <a:lnSpc>
                <a:spcPct val="94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1300">
                <a:solidFill>
                  <a:srgbClr val="000000"/>
                </a:solidFill>
                <a:latin typeface="Courier New" pitchFamily="49" charset="0"/>
              </a:rPr>
              <a:t>================================================================================</a:t>
            </a:r>
          </a:p>
          <a:p>
            <a:pPr>
              <a:lnSpc>
                <a:spcPct val="94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1300">
                <a:solidFill>
                  <a:srgbClr val="000000"/>
                </a:solidFill>
                <a:latin typeface="Courier New" pitchFamily="49" charset="0"/>
              </a:rPr>
              <a:t>User                                                                  Core-Hours</a:t>
            </a:r>
          </a:p>
          <a:p>
            <a:pPr>
              <a:lnSpc>
                <a:spcPct val="94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1300">
                <a:solidFill>
                  <a:srgbClr val="000000"/>
                </a:solidFill>
                <a:latin typeface="Courier New" pitchFamily="49" charset="0"/>
              </a:rPr>
              <a:t>================================================================================</a:t>
            </a:r>
          </a:p>
          <a:p>
            <a:pPr>
              <a:lnSpc>
                <a:spcPct val="94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1300">
                <a:solidFill>
                  <a:srgbClr val="000000"/>
                </a:solidFill>
                <a:latin typeface="Courier New" pitchFamily="49" charset="0"/>
              </a:rPr>
              <a:t>trhoden                                                                     0.04</a:t>
            </a:r>
          </a:p>
          <a:p>
            <a:pPr>
              <a:lnSpc>
                <a:spcPct val="94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1300">
                <a:solidFill>
                  <a:srgbClr val="000000"/>
                </a:solidFill>
                <a:latin typeface="Courier New" pitchFamily="49" charset="0"/>
              </a:rPr>
              <a:t>[root@mojito ~]# podreport -t storage</a:t>
            </a:r>
          </a:p>
          <a:p>
            <a:pPr>
              <a:lnSpc>
                <a:spcPct val="94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1300">
                <a:solidFill>
                  <a:srgbClr val="000000"/>
                </a:solidFill>
                <a:latin typeface="Courier New" pitchFamily="49" charset="0"/>
              </a:rPr>
              <a:t>STORAGE Report generated for user trhoden</a:t>
            </a:r>
          </a:p>
          <a:p>
            <a:pPr>
              <a:lnSpc>
                <a:spcPct val="94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1300">
                <a:solidFill>
                  <a:srgbClr val="000000"/>
                </a:solidFill>
                <a:latin typeface="Courier New" pitchFamily="49" charset="0"/>
              </a:rPr>
              <a:t>================================================================================</a:t>
            </a:r>
          </a:p>
          <a:p>
            <a:pPr>
              <a:lnSpc>
                <a:spcPct val="94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1300">
                <a:solidFill>
                  <a:srgbClr val="000000"/>
                </a:solidFill>
                <a:latin typeface="Courier New" pitchFamily="49" charset="0"/>
              </a:rPr>
              <a:t>Date range: 2011-05-26 to 2011-06-14</a:t>
            </a:r>
          </a:p>
          <a:p>
            <a:pPr>
              <a:lnSpc>
                <a:spcPct val="94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1300">
                <a:solidFill>
                  <a:srgbClr val="000000"/>
                </a:solidFill>
                <a:latin typeface="Courier New" pitchFamily="49" charset="0"/>
              </a:rPr>
              <a:t>================================================================================</a:t>
            </a:r>
          </a:p>
          <a:p>
            <a:pPr>
              <a:lnSpc>
                <a:spcPct val="94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1300">
                <a:solidFill>
                  <a:srgbClr val="000000"/>
                </a:solidFill>
                <a:latin typeface="Courier New" pitchFamily="49" charset="0"/>
              </a:rPr>
              <a:t>User                Path                                       Storage Used (GB)</a:t>
            </a:r>
          </a:p>
          <a:p>
            <a:pPr>
              <a:lnSpc>
                <a:spcPct val="94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1300">
                <a:solidFill>
                  <a:srgbClr val="000000"/>
                </a:solidFill>
                <a:latin typeface="Courier New" pitchFamily="49" charset="0"/>
              </a:rPr>
              <a:t>================================================================================</a:t>
            </a:r>
          </a:p>
          <a:p>
            <a:pPr>
              <a:lnSpc>
                <a:spcPct val="94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1300">
                <a:solidFill>
                  <a:srgbClr val="000000"/>
                </a:solidFill>
                <a:latin typeface="Courier New" pitchFamily="49" charset="0"/>
              </a:rPr>
              <a:t>trhoden             /home/trhoden                                           0.59</a:t>
            </a:r>
          </a:p>
          <a:p>
            <a:pPr>
              <a:lnSpc>
                <a:spcPct val="94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1300">
                <a:solidFill>
                  <a:srgbClr val="000000"/>
                </a:solidFill>
                <a:latin typeface="Courier New" pitchFamily="49" charset="0"/>
              </a:rPr>
              <a:t>trhoden             /panasas/trhoden                                         0.0</a:t>
            </a:r>
          </a:p>
          <a:p>
            <a:pPr>
              <a:lnSpc>
                <a:spcPct val="94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1300">
                <a:solidFill>
                  <a:srgbClr val="000000"/>
                </a:solidFill>
                <a:latin typeface="Courier New" pitchFamily="49" charset="0"/>
              </a:rPr>
              <a:t>                                                                       =========</a:t>
            </a:r>
          </a:p>
          <a:p>
            <a:pPr>
              <a:lnSpc>
                <a:spcPct val="94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1300">
                <a:solidFill>
                  <a:srgbClr val="000000"/>
                </a:solidFill>
                <a:latin typeface="Courier New" pitchFamily="49" charset="0"/>
              </a:rPr>
              <a:t>                                                           Total (GB):      0.59</a:t>
            </a:r>
          </a:p>
          <a:p>
            <a:pPr>
              <a:lnSpc>
                <a:spcPct val="94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140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PODReport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475730" y="900332"/>
            <a:ext cx="8294890" cy="4981089"/>
          </a:xfrm>
        </p:spPr>
        <p:txBody>
          <a:bodyPr/>
          <a:lstStyle/>
          <a:p>
            <a:r>
              <a:rPr lang="en-US" dirty="0" err="1" smtClean="0"/>
              <a:t>PODReport</a:t>
            </a:r>
            <a:r>
              <a:rPr lang="en-US" dirty="0" smtClean="0"/>
              <a:t> is part of our </a:t>
            </a:r>
            <a:r>
              <a:rPr lang="en-US" dirty="0" err="1" smtClean="0"/>
              <a:t>PODTools</a:t>
            </a:r>
            <a:r>
              <a:rPr lang="en-US" dirty="0" smtClean="0"/>
              <a:t> “suite” of tools – which also include </a:t>
            </a:r>
            <a:r>
              <a:rPr lang="en-US" dirty="0" err="1" smtClean="0"/>
              <a:t>PODShell</a:t>
            </a:r>
            <a:endParaRPr lang="en-US" dirty="0" smtClean="0"/>
          </a:p>
          <a:p>
            <a:r>
              <a:rPr lang="en-US" dirty="0" smtClean="0"/>
              <a:t>Allows for custom usage reports for core-hours and storage</a:t>
            </a:r>
          </a:p>
          <a:p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02952" y="6530199"/>
            <a:ext cx="533400" cy="278566"/>
          </a:xfrm>
        </p:spPr>
        <p:txBody>
          <a:bodyPr/>
          <a:lstStyle/>
          <a:p>
            <a:pPr>
              <a:defRPr/>
            </a:pPr>
            <a:fld id="{9DC90BD6-BDB0-4BF4-ABD3-81E2E672A74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1"/>
          <p:cNvSpPr>
            <a:spLocks noGrp="1" noChangeArrowheads="1"/>
          </p:cNvSpPr>
          <p:nvPr>
            <p:ph idx="4294967295"/>
          </p:nvPr>
        </p:nvSpPr>
        <p:spPr>
          <a:xfrm>
            <a:off x="2770188" y="3644900"/>
            <a:ext cx="1851025" cy="1911350"/>
          </a:xfrm>
          <a:prstGeom prst="rect">
            <a:avLst/>
          </a:prstGeom>
          <a:noFill/>
        </p:spPr>
        <p:txBody>
          <a:bodyPr/>
          <a:lstStyle/>
          <a:p>
            <a:r>
              <a:rPr lang="en-CA" sz="1300" smtClean="0"/>
              <a:t>Scyld ClusterWare™</a:t>
            </a:r>
          </a:p>
          <a:p>
            <a:r>
              <a:rPr lang="en-CA" sz="1300" smtClean="0"/>
              <a:t>Scyld TaskMaster™</a:t>
            </a:r>
          </a:p>
          <a:p>
            <a:r>
              <a:rPr lang="en-CA" sz="1300" smtClean="0"/>
              <a:t>Enterprise Linux</a:t>
            </a:r>
          </a:p>
          <a:p>
            <a:r>
              <a:rPr lang="en-CA" sz="1300" smtClean="0"/>
              <a:t>Compilers &amp; Tools</a:t>
            </a:r>
          </a:p>
        </p:txBody>
      </p:sp>
      <p:sp>
        <p:nvSpPr>
          <p:cNvPr id="19066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Penguin provides Linux HPC Solutions</a:t>
            </a:r>
            <a:endParaRPr lang="en-CA" dirty="0"/>
          </a:p>
        </p:txBody>
      </p:sp>
      <p:sp>
        <p:nvSpPr>
          <p:cNvPr id="7173" name="Line 2"/>
          <p:cNvSpPr>
            <a:spLocks noChangeShapeType="1"/>
          </p:cNvSpPr>
          <p:nvPr/>
        </p:nvSpPr>
        <p:spPr bwMode="auto">
          <a:xfrm>
            <a:off x="4694238" y="898525"/>
            <a:ext cx="0" cy="4437063"/>
          </a:xfrm>
          <a:prstGeom prst="line">
            <a:avLst/>
          </a:prstGeom>
          <a:noFill/>
          <a:ln w="9525" cap="rnd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7174" name="Line 3"/>
          <p:cNvSpPr>
            <a:spLocks noChangeShapeType="1"/>
          </p:cNvSpPr>
          <p:nvPr/>
        </p:nvSpPr>
        <p:spPr bwMode="auto">
          <a:xfrm>
            <a:off x="2689225" y="898525"/>
            <a:ext cx="0" cy="4437063"/>
          </a:xfrm>
          <a:prstGeom prst="line">
            <a:avLst/>
          </a:prstGeom>
          <a:noFill/>
          <a:ln w="9525" cap="rnd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1906694" name="Text Box 6"/>
          <p:cNvSpPr txBox="1">
            <a:spLocks noChangeArrowheads="1"/>
          </p:cNvSpPr>
          <p:nvPr/>
        </p:nvSpPr>
        <p:spPr bwMode="auto">
          <a:xfrm>
            <a:off x="6835775" y="882650"/>
            <a:ext cx="1731963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058" tIns="41029" rIns="82058" bIns="41029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ea typeface="ＭＳ Ｐゴシック"/>
                <a:cs typeface="ＭＳ Ｐゴシック"/>
              </a:rPr>
              <a:t>Professional Services and Engineering</a:t>
            </a:r>
            <a:r>
              <a:rPr lang="en-US" sz="1100" dirty="0">
                <a:latin typeface="Trebuchet MS" pitchFamily="34" charset="0"/>
                <a:ea typeface="ＭＳ Ｐゴシック"/>
                <a:cs typeface="ＭＳ Ｐゴシック"/>
              </a:rPr>
              <a:t> </a:t>
            </a:r>
          </a:p>
        </p:txBody>
      </p:sp>
      <p:sp>
        <p:nvSpPr>
          <p:cNvPr id="1906696" name="Text Box 8"/>
          <p:cNvSpPr txBox="1">
            <a:spLocks noChangeArrowheads="1"/>
          </p:cNvSpPr>
          <p:nvPr/>
        </p:nvSpPr>
        <p:spPr bwMode="auto">
          <a:xfrm>
            <a:off x="2741613" y="898525"/>
            <a:ext cx="20780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058" tIns="41029" rIns="82058" bIns="41029"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ea typeface="ＭＳ Ｐゴシック"/>
                <a:cs typeface="ＭＳ Ｐゴシック"/>
              </a:rPr>
              <a:t>Cluster </a:t>
            </a:r>
          </a:p>
          <a:p>
            <a:pPr algn="ctr">
              <a:defRPr/>
            </a:pPr>
            <a:r>
              <a:rPr lang="en-US" sz="16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ea typeface="ＭＳ Ｐゴシック"/>
                <a:cs typeface="ＭＳ Ｐゴシック"/>
              </a:rPr>
              <a:t>Management Software</a:t>
            </a:r>
            <a:r>
              <a:rPr lang="en-US" sz="1100" dirty="0">
                <a:solidFill>
                  <a:srgbClr val="990000"/>
                </a:solidFill>
                <a:latin typeface="Trebuchet MS" pitchFamily="34" charset="0"/>
                <a:ea typeface="ＭＳ Ｐゴシック"/>
                <a:cs typeface="ＭＳ Ｐゴシック"/>
              </a:rPr>
              <a:t> </a:t>
            </a:r>
          </a:p>
        </p:txBody>
      </p:sp>
      <p:pic>
        <p:nvPicPr>
          <p:cNvPr id="7177" name="Picture 2272298" descr="S8Picture 2272298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0063" y="2054225"/>
            <a:ext cx="144145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62763" y="1816100"/>
            <a:ext cx="1316037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9" name="Line 11"/>
          <p:cNvSpPr>
            <a:spLocks noChangeShapeType="1"/>
          </p:cNvSpPr>
          <p:nvPr/>
        </p:nvSpPr>
        <p:spPr bwMode="auto">
          <a:xfrm>
            <a:off x="6567488" y="898525"/>
            <a:ext cx="0" cy="4438650"/>
          </a:xfrm>
          <a:prstGeom prst="line">
            <a:avLst/>
          </a:prstGeom>
          <a:noFill/>
          <a:ln w="9525" cap="rnd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1906702" name="Text Box 14"/>
          <p:cNvSpPr txBox="1">
            <a:spLocks noChangeArrowheads="1"/>
          </p:cNvSpPr>
          <p:nvPr/>
        </p:nvSpPr>
        <p:spPr bwMode="auto">
          <a:xfrm>
            <a:off x="881063" y="898525"/>
            <a:ext cx="1870075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058" tIns="41029" rIns="82058" bIns="41029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ea typeface="ＭＳ Ｐゴシック"/>
                <a:cs typeface="ＭＳ Ｐゴシック"/>
              </a:rPr>
              <a:t>Linux Systems</a:t>
            </a:r>
          </a:p>
        </p:txBody>
      </p:sp>
      <p:pic>
        <p:nvPicPr>
          <p:cNvPr id="7181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24038" y="1503363"/>
            <a:ext cx="773112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2" name="Text Box 16"/>
          <p:cNvSpPr txBox="1">
            <a:spLocks noChangeArrowheads="1"/>
          </p:cNvSpPr>
          <p:nvPr/>
        </p:nvSpPr>
        <p:spPr bwMode="auto">
          <a:xfrm>
            <a:off x="1976438" y="2357438"/>
            <a:ext cx="47942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algn="r" eaLnBrk="0" hangingPunct="0"/>
            <a:r>
              <a:rPr lang="en-US" sz="700">
                <a:solidFill>
                  <a:srgbClr val="AC151C"/>
                </a:solidFill>
                <a:latin typeface="Trebuchet MS" pitchFamily="34" charset="0"/>
              </a:rPr>
              <a:t>Storage</a:t>
            </a:r>
          </a:p>
        </p:txBody>
      </p:sp>
      <p:sp>
        <p:nvSpPr>
          <p:cNvPr id="7183" name="Text Box 17"/>
          <p:cNvSpPr txBox="1">
            <a:spLocks noChangeArrowheads="1"/>
          </p:cNvSpPr>
          <p:nvPr/>
        </p:nvSpPr>
        <p:spPr bwMode="auto">
          <a:xfrm>
            <a:off x="1816100" y="1335088"/>
            <a:ext cx="700088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algn="r" eaLnBrk="0" hangingPunct="0"/>
            <a:r>
              <a:rPr lang="en-US" sz="700">
                <a:solidFill>
                  <a:srgbClr val="AC151C"/>
                </a:solidFill>
                <a:latin typeface="Trebuchet MS" pitchFamily="34" charset="0"/>
              </a:rPr>
              <a:t>Workstations</a:t>
            </a:r>
          </a:p>
        </p:txBody>
      </p:sp>
      <p:sp>
        <p:nvSpPr>
          <p:cNvPr id="7184" name="Text Box 18"/>
          <p:cNvSpPr txBox="1">
            <a:spLocks noChangeArrowheads="1"/>
          </p:cNvSpPr>
          <p:nvPr/>
        </p:nvSpPr>
        <p:spPr bwMode="auto">
          <a:xfrm>
            <a:off x="973138" y="1379538"/>
            <a:ext cx="46672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algn="r" eaLnBrk="0" hangingPunct="0"/>
            <a:r>
              <a:rPr lang="en-US" sz="700">
                <a:solidFill>
                  <a:srgbClr val="AC151C"/>
                </a:solidFill>
                <a:latin typeface="Trebuchet MS" pitchFamily="34" charset="0"/>
              </a:rPr>
              <a:t>Servers</a:t>
            </a:r>
          </a:p>
        </p:txBody>
      </p:sp>
      <p:pic>
        <p:nvPicPr>
          <p:cNvPr id="7185" name="Picture 19"/>
          <p:cNvPicPr>
            <a:picLocks noChangeAspect="1" noChangeArrowheads="1"/>
          </p:cNvPicPr>
          <p:nvPr/>
        </p:nvPicPr>
        <p:blipFill>
          <a:blip r:embed="rId7" cstate="print"/>
          <a:srcRect r="17606"/>
          <a:stretch>
            <a:fillRect/>
          </a:stretch>
        </p:blipFill>
        <p:spPr bwMode="auto">
          <a:xfrm>
            <a:off x="923925" y="2271713"/>
            <a:ext cx="512763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6" name="Picture 20" descr="altus_170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2638" y="1584325"/>
            <a:ext cx="8921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7" name="Text Box 21"/>
          <p:cNvSpPr txBox="1">
            <a:spLocks noChangeArrowheads="1"/>
          </p:cNvSpPr>
          <p:nvPr/>
        </p:nvSpPr>
        <p:spPr bwMode="auto">
          <a:xfrm>
            <a:off x="828675" y="2060575"/>
            <a:ext cx="692150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algn="r" eaLnBrk="0" hangingPunct="0"/>
            <a:r>
              <a:rPr lang="en-US" sz="700">
                <a:solidFill>
                  <a:srgbClr val="AC151C"/>
                </a:solidFill>
                <a:latin typeface="Trebuchet MS" pitchFamily="34" charset="0"/>
              </a:rPr>
              <a:t>HPC Clusters</a:t>
            </a:r>
          </a:p>
        </p:txBody>
      </p:sp>
      <p:pic>
        <p:nvPicPr>
          <p:cNvPr id="7188" name="Picture 22" descr="panasas_AS300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35150" y="2633663"/>
            <a:ext cx="7429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06711" name="Text Box 23"/>
          <p:cNvSpPr txBox="1">
            <a:spLocks noChangeArrowheads="1"/>
          </p:cNvSpPr>
          <p:nvPr/>
        </p:nvSpPr>
        <p:spPr bwMode="auto">
          <a:xfrm>
            <a:off x="4600575" y="915988"/>
            <a:ext cx="2019300" cy="8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058" tIns="41029" rIns="82058" bIns="41029"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ea typeface="ＭＳ Ｐゴシック"/>
                <a:cs typeface="ＭＳ Ｐゴシック"/>
              </a:rPr>
              <a:t>HPC as a Service - Penguin on Demand</a:t>
            </a:r>
            <a:endParaRPr lang="en-US" sz="1100" dirty="0">
              <a:latin typeface="Trebuchet MS" pitchFamily="34" charset="0"/>
              <a:ea typeface="ＭＳ Ｐゴシック"/>
              <a:cs typeface="ＭＳ Ｐゴシック"/>
            </a:endParaRP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627063" y="3273425"/>
            <a:ext cx="1906587" cy="336550"/>
            <a:chOff x="430" y="974"/>
            <a:chExt cx="2590" cy="230"/>
          </a:xfrm>
        </p:grpSpPr>
        <p:sp>
          <p:nvSpPr>
            <p:cNvPr id="7210" name="AutoShape 38"/>
            <p:cNvSpPr>
              <a:spLocks noChangeArrowheads="1"/>
            </p:cNvSpPr>
            <p:nvPr/>
          </p:nvSpPr>
          <p:spPr bwMode="gray">
            <a:xfrm>
              <a:off x="430" y="974"/>
              <a:ext cx="2579" cy="230"/>
            </a:xfrm>
            <a:prstGeom prst="roundRect">
              <a:avLst>
                <a:gd name="adj" fmla="val 0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lIns="45715" tIns="47282" rIns="94565" bIns="47282" anchor="ctr"/>
            <a:lstStyle/>
            <a:p>
              <a:pPr algn="ctr" defTabSz="847725"/>
              <a:r>
                <a:rPr lang="en-US" sz="1100" b="1"/>
                <a:t>Optimized for Linux</a:t>
              </a:r>
            </a:p>
          </p:txBody>
        </p:sp>
        <p:grpSp>
          <p:nvGrpSpPr>
            <p:cNvPr id="3" name="Group 39"/>
            <p:cNvGrpSpPr>
              <a:grpSpLocks/>
            </p:cNvGrpSpPr>
            <p:nvPr/>
          </p:nvGrpSpPr>
          <p:grpSpPr bwMode="auto">
            <a:xfrm>
              <a:off x="430" y="982"/>
              <a:ext cx="2590" cy="202"/>
              <a:chOff x="440" y="982"/>
              <a:chExt cx="2590" cy="202"/>
            </a:xfrm>
          </p:grpSpPr>
          <p:sp>
            <p:nvSpPr>
              <p:cNvPr id="7212" name="Line 40"/>
              <p:cNvSpPr>
                <a:spLocks noChangeShapeType="1"/>
              </p:cNvSpPr>
              <p:nvPr/>
            </p:nvSpPr>
            <p:spPr bwMode="gray">
              <a:xfrm>
                <a:off x="440" y="1184"/>
                <a:ext cx="259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213" name="Line 41"/>
              <p:cNvSpPr>
                <a:spLocks noChangeShapeType="1"/>
              </p:cNvSpPr>
              <p:nvPr/>
            </p:nvSpPr>
            <p:spPr bwMode="gray">
              <a:xfrm>
                <a:off x="440" y="982"/>
                <a:ext cx="259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" name="Group 45"/>
          <p:cNvGrpSpPr>
            <a:grpSpLocks/>
          </p:cNvGrpSpPr>
          <p:nvPr/>
        </p:nvGrpSpPr>
        <p:grpSpPr bwMode="auto">
          <a:xfrm>
            <a:off x="2805113" y="3278188"/>
            <a:ext cx="1774825" cy="298450"/>
            <a:chOff x="2280" y="2539"/>
            <a:chExt cx="1847" cy="219"/>
          </a:xfrm>
        </p:grpSpPr>
        <p:sp>
          <p:nvSpPr>
            <p:cNvPr id="7206" name="AutoShape 46"/>
            <p:cNvSpPr>
              <a:spLocks noChangeArrowheads="1"/>
            </p:cNvSpPr>
            <p:nvPr/>
          </p:nvSpPr>
          <p:spPr bwMode="gray">
            <a:xfrm>
              <a:off x="2280" y="2555"/>
              <a:ext cx="1839" cy="200"/>
            </a:xfrm>
            <a:prstGeom prst="roundRect">
              <a:avLst>
                <a:gd name="adj" fmla="val 0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lIns="45715" tIns="47282" rIns="94565" bIns="47282" anchor="ctr"/>
            <a:lstStyle/>
            <a:p>
              <a:pPr algn="ctr" defTabSz="847725"/>
              <a:r>
                <a:rPr lang="en-US" sz="1100" b="1"/>
                <a:t>Ease of Management</a:t>
              </a:r>
            </a:p>
          </p:txBody>
        </p:sp>
        <p:grpSp>
          <p:nvGrpSpPr>
            <p:cNvPr id="5" name="Group 47"/>
            <p:cNvGrpSpPr>
              <a:grpSpLocks/>
            </p:cNvGrpSpPr>
            <p:nvPr/>
          </p:nvGrpSpPr>
          <p:grpSpPr bwMode="auto">
            <a:xfrm>
              <a:off x="2280" y="2539"/>
              <a:ext cx="1847" cy="219"/>
              <a:chOff x="2280" y="2539"/>
              <a:chExt cx="1847" cy="219"/>
            </a:xfrm>
          </p:grpSpPr>
          <p:sp>
            <p:nvSpPr>
              <p:cNvPr id="7208" name="Line 48"/>
              <p:cNvSpPr>
                <a:spLocks noChangeShapeType="1"/>
              </p:cNvSpPr>
              <p:nvPr/>
            </p:nvSpPr>
            <p:spPr bwMode="gray">
              <a:xfrm>
                <a:off x="2280" y="2758"/>
                <a:ext cx="1847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209" name="Line 49"/>
              <p:cNvSpPr>
                <a:spLocks noChangeShapeType="1"/>
              </p:cNvSpPr>
              <p:nvPr/>
            </p:nvSpPr>
            <p:spPr bwMode="gray">
              <a:xfrm>
                <a:off x="2280" y="2539"/>
                <a:ext cx="184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" name="Group 50"/>
          <p:cNvGrpSpPr>
            <a:grpSpLocks/>
          </p:cNvGrpSpPr>
          <p:nvPr/>
        </p:nvGrpSpPr>
        <p:grpSpPr bwMode="auto">
          <a:xfrm>
            <a:off x="4737100" y="3278188"/>
            <a:ext cx="1730375" cy="298450"/>
            <a:chOff x="2280" y="2539"/>
            <a:chExt cx="1847" cy="219"/>
          </a:xfrm>
        </p:grpSpPr>
        <p:sp>
          <p:nvSpPr>
            <p:cNvPr id="7202" name="AutoShape 51"/>
            <p:cNvSpPr>
              <a:spLocks noChangeArrowheads="1"/>
            </p:cNvSpPr>
            <p:nvPr/>
          </p:nvSpPr>
          <p:spPr bwMode="gray">
            <a:xfrm>
              <a:off x="2280" y="2555"/>
              <a:ext cx="1839" cy="200"/>
            </a:xfrm>
            <a:prstGeom prst="roundRect">
              <a:avLst>
                <a:gd name="adj" fmla="val 0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lIns="45715" tIns="47282" rIns="94565" bIns="47282" anchor="ctr"/>
            <a:lstStyle/>
            <a:p>
              <a:pPr algn="ctr" defTabSz="847725"/>
              <a:r>
                <a:rPr lang="en-US" sz="1100" b="1"/>
                <a:t>Elastic Computing</a:t>
              </a:r>
            </a:p>
          </p:txBody>
        </p:sp>
        <p:grpSp>
          <p:nvGrpSpPr>
            <p:cNvPr id="7" name="Group 52"/>
            <p:cNvGrpSpPr>
              <a:grpSpLocks/>
            </p:cNvGrpSpPr>
            <p:nvPr/>
          </p:nvGrpSpPr>
          <p:grpSpPr bwMode="auto">
            <a:xfrm>
              <a:off x="2280" y="2539"/>
              <a:ext cx="1847" cy="219"/>
              <a:chOff x="2280" y="2539"/>
              <a:chExt cx="1847" cy="219"/>
            </a:xfrm>
          </p:grpSpPr>
          <p:sp>
            <p:nvSpPr>
              <p:cNvPr id="7204" name="Line 53"/>
              <p:cNvSpPr>
                <a:spLocks noChangeShapeType="1"/>
              </p:cNvSpPr>
              <p:nvPr/>
            </p:nvSpPr>
            <p:spPr bwMode="gray">
              <a:xfrm>
                <a:off x="2280" y="2758"/>
                <a:ext cx="1847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205" name="Line 54"/>
              <p:cNvSpPr>
                <a:spLocks noChangeShapeType="1"/>
              </p:cNvSpPr>
              <p:nvPr/>
            </p:nvSpPr>
            <p:spPr bwMode="gray">
              <a:xfrm>
                <a:off x="2280" y="2539"/>
                <a:ext cx="184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8" name="Group 55"/>
          <p:cNvGrpSpPr>
            <a:grpSpLocks/>
          </p:cNvGrpSpPr>
          <p:nvPr/>
        </p:nvGrpSpPr>
        <p:grpSpPr bwMode="auto">
          <a:xfrm>
            <a:off x="6616700" y="3259138"/>
            <a:ext cx="2032000" cy="336550"/>
            <a:chOff x="430" y="974"/>
            <a:chExt cx="2751" cy="230"/>
          </a:xfrm>
        </p:grpSpPr>
        <p:sp>
          <p:nvSpPr>
            <p:cNvPr id="7198" name="AutoShape 56"/>
            <p:cNvSpPr>
              <a:spLocks noChangeArrowheads="1"/>
            </p:cNvSpPr>
            <p:nvPr/>
          </p:nvSpPr>
          <p:spPr bwMode="gray">
            <a:xfrm>
              <a:off x="430" y="974"/>
              <a:ext cx="2751" cy="230"/>
            </a:xfrm>
            <a:prstGeom prst="roundRect">
              <a:avLst>
                <a:gd name="adj" fmla="val 0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lIns="45715" tIns="47282" rIns="94565" bIns="47282" anchor="ctr"/>
            <a:lstStyle/>
            <a:p>
              <a:pPr defTabSz="847725"/>
              <a:r>
                <a:rPr lang="en-US" sz="1100" b="1"/>
                <a:t>Linux and Cluster Expertise</a:t>
              </a:r>
            </a:p>
          </p:txBody>
        </p:sp>
        <p:grpSp>
          <p:nvGrpSpPr>
            <p:cNvPr id="9" name="Group 57"/>
            <p:cNvGrpSpPr>
              <a:grpSpLocks/>
            </p:cNvGrpSpPr>
            <p:nvPr/>
          </p:nvGrpSpPr>
          <p:grpSpPr bwMode="auto">
            <a:xfrm>
              <a:off x="430" y="982"/>
              <a:ext cx="2590" cy="202"/>
              <a:chOff x="440" y="982"/>
              <a:chExt cx="2590" cy="202"/>
            </a:xfrm>
          </p:grpSpPr>
          <p:sp>
            <p:nvSpPr>
              <p:cNvPr id="7200" name="Line 58"/>
              <p:cNvSpPr>
                <a:spLocks noChangeShapeType="1"/>
              </p:cNvSpPr>
              <p:nvPr/>
            </p:nvSpPr>
            <p:spPr bwMode="gray">
              <a:xfrm>
                <a:off x="440" y="1184"/>
                <a:ext cx="259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201" name="Line 59"/>
              <p:cNvSpPr>
                <a:spLocks noChangeShapeType="1"/>
              </p:cNvSpPr>
              <p:nvPr/>
            </p:nvSpPr>
            <p:spPr bwMode="gray">
              <a:xfrm>
                <a:off x="440" y="982"/>
                <a:ext cx="259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7194" name="Rectangle 60"/>
          <p:cNvSpPr>
            <a:spLocks noChangeArrowheads="1"/>
          </p:cNvSpPr>
          <p:nvPr/>
        </p:nvSpPr>
        <p:spPr bwMode="gray">
          <a:xfrm>
            <a:off x="619125" y="3492500"/>
            <a:ext cx="1914525" cy="25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1029" tIns="180528" rIns="41029" bIns="41029"/>
          <a:lstStyle/>
          <a:p>
            <a:pPr marL="169863" indent="-169863" defTabSz="919163" eaLnBrk="0" hangingPunct="0">
              <a:spcBef>
                <a:spcPts val="600"/>
              </a:spcBef>
              <a:spcAft>
                <a:spcPts val="300"/>
              </a:spcAft>
              <a:buClr>
                <a:srgbClr val="993300"/>
              </a:buClr>
              <a:buSzPct val="100000"/>
              <a:buFont typeface="Wingdings" pitchFamily="2" charset="2"/>
              <a:buChar char="§"/>
            </a:pPr>
            <a:r>
              <a:rPr lang="en-US" sz="1300" i="0">
                <a:solidFill>
                  <a:srgbClr val="1C1C1C"/>
                </a:solidFill>
              </a:rPr>
              <a:t>Intel® &amp; AMD® Rackmount</a:t>
            </a:r>
            <a:br>
              <a:rPr lang="en-US" sz="1300" i="0">
                <a:solidFill>
                  <a:srgbClr val="1C1C1C"/>
                </a:solidFill>
              </a:rPr>
            </a:br>
            <a:r>
              <a:rPr lang="en-US" sz="1300" i="0">
                <a:solidFill>
                  <a:srgbClr val="1C1C1C"/>
                </a:solidFill>
              </a:rPr>
              <a:t>Servers</a:t>
            </a:r>
          </a:p>
          <a:p>
            <a:pPr marL="169863" indent="-169863" defTabSz="919163" eaLnBrk="0" hangingPunct="0">
              <a:spcBef>
                <a:spcPts val="600"/>
              </a:spcBef>
              <a:spcAft>
                <a:spcPts val="300"/>
              </a:spcAft>
              <a:buClr>
                <a:srgbClr val="993300"/>
              </a:buClr>
              <a:buSzPct val="100000"/>
              <a:buFont typeface="Wingdings" pitchFamily="2" charset="2"/>
              <a:buChar char="§"/>
            </a:pPr>
            <a:r>
              <a:rPr lang="en-US" sz="1300" i="0">
                <a:solidFill>
                  <a:srgbClr val="1C1C1C"/>
                </a:solidFill>
              </a:rPr>
              <a:t>Storage</a:t>
            </a:r>
          </a:p>
          <a:p>
            <a:pPr marL="169863" indent="-169863" defTabSz="919163" eaLnBrk="0" hangingPunct="0">
              <a:spcBef>
                <a:spcPts val="600"/>
              </a:spcBef>
              <a:spcAft>
                <a:spcPts val="300"/>
              </a:spcAft>
              <a:buClr>
                <a:srgbClr val="993300"/>
              </a:buClr>
              <a:buSzPct val="100000"/>
              <a:buFont typeface="Wingdings" pitchFamily="2" charset="2"/>
              <a:buChar char="§"/>
            </a:pPr>
            <a:r>
              <a:rPr lang="en-US" sz="1300" i="0">
                <a:solidFill>
                  <a:srgbClr val="1C1C1C"/>
                </a:solidFill>
              </a:rPr>
              <a:t>Networking</a:t>
            </a:r>
          </a:p>
          <a:p>
            <a:pPr marL="169863" indent="-169863" defTabSz="919163" eaLnBrk="0" hangingPunct="0">
              <a:spcBef>
                <a:spcPts val="600"/>
              </a:spcBef>
              <a:spcAft>
                <a:spcPts val="300"/>
              </a:spcAft>
              <a:buClr>
                <a:srgbClr val="993300"/>
              </a:buClr>
              <a:buSzPct val="100000"/>
              <a:buFont typeface="Wingdings" pitchFamily="2" charset="2"/>
              <a:buChar char="§"/>
            </a:pPr>
            <a:r>
              <a:rPr lang="en-US" sz="1300" i="0">
                <a:solidFill>
                  <a:srgbClr val="1C1C1C"/>
                </a:solidFill>
              </a:rPr>
              <a:t>Infrastructure</a:t>
            </a:r>
          </a:p>
          <a:p>
            <a:pPr marL="169863" indent="-169863" defTabSz="919163" eaLnBrk="0" hangingPunct="0">
              <a:spcBef>
                <a:spcPts val="600"/>
              </a:spcBef>
              <a:spcAft>
                <a:spcPts val="300"/>
              </a:spcAft>
              <a:buClr>
                <a:srgbClr val="993300"/>
              </a:buClr>
              <a:buSzPct val="100000"/>
              <a:buFont typeface="Wingdings" pitchFamily="2" charset="2"/>
              <a:buChar char="§"/>
            </a:pPr>
            <a:r>
              <a:rPr lang="en-US" sz="1300" i="0">
                <a:solidFill>
                  <a:srgbClr val="1C1C1C"/>
                </a:solidFill>
              </a:rPr>
              <a:t>GPGPUs</a:t>
            </a:r>
          </a:p>
          <a:p>
            <a:pPr marL="169863" indent="-169863" defTabSz="919163" eaLnBrk="0" hangingPunct="0">
              <a:spcBef>
                <a:spcPts val="600"/>
              </a:spcBef>
              <a:spcAft>
                <a:spcPts val="300"/>
              </a:spcAft>
              <a:buClr>
                <a:srgbClr val="993300"/>
              </a:buClr>
              <a:buSzPct val="100000"/>
              <a:buFont typeface="Wingdings" pitchFamily="2" charset="2"/>
              <a:buChar char="§"/>
            </a:pPr>
            <a:r>
              <a:rPr lang="en-US" sz="1300" i="0">
                <a:solidFill>
                  <a:srgbClr val="1C1C1C"/>
                </a:solidFill>
              </a:rPr>
              <a:t>Professional Workstations </a:t>
            </a:r>
          </a:p>
        </p:txBody>
      </p:sp>
      <p:sp>
        <p:nvSpPr>
          <p:cNvPr id="7195" name="Rectangle 62"/>
          <p:cNvSpPr>
            <a:spLocks noChangeArrowheads="1"/>
          </p:cNvSpPr>
          <p:nvPr/>
        </p:nvSpPr>
        <p:spPr bwMode="gray">
          <a:xfrm>
            <a:off x="6624638" y="3468688"/>
            <a:ext cx="1930400" cy="218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1029" tIns="180528" rIns="41029" bIns="41029"/>
          <a:lstStyle/>
          <a:p>
            <a:pPr marL="169863" indent="-169863" defTabSz="919163" eaLnBrk="0" hangingPunct="0">
              <a:spcBef>
                <a:spcPts val="600"/>
              </a:spcBef>
              <a:spcAft>
                <a:spcPts val="300"/>
              </a:spcAft>
              <a:buClr>
                <a:srgbClr val="993300"/>
              </a:buClr>
              <a:buSzPct val="100000"/>
              <a:buFont typeface="Wingdings" pitchFamily="2" charset="2"/>
              <a:buChar char="§"/>
            </a:pPr>
            <a:r>
              <a:rPr lang="en-US" sz="1300" i="0">
                <a:solidFill>
                  <a:srgbClr val="1C1C1C"/>
                </a:solidFill>
              </a:rPr>
              <a:t>Factory Integration</a:t>
            </a:r>
          </a:p>
          <a:p>
            <a:pPr marL="169863" indent="-169863" defTabSz="919163" eaLnBrk="0" hangingPunct="0">
              <a:spcBef>
                <a:spcPts val="600"/>
              </a:spcBef>
              <a:spcAft>
                <a:spcPts val="300"/>
              </a:spcAft>
              <a:buClr>
                <a:srgbClr val="993300"/>
              </a:buClr>
              <a:buSzPct val="100000"/>
              <a:buFont typeface="Wingdings" pitchFamily="2" charset="2"/>
              <a:buChar char="§"/>
            </a:pPr>
            <a:r>
              <a:rPr lang="en-US" sz="1300" i="0">
                <a:solidFill>
                  <a:srgbClr val="1C1C1C"/>
                </a:solidFill>
              </a:rPr>
              <a:t>Onsite Installation</a:t>
            </a:r>
          </a:p>
          <a:p>
            <a:pPr marL="169863" indent="-169863" defTabSz="919163" eaLnBrk="0" hangingPunct="0">
              <a:spcBef>
                <a:spcPts val="600"/>
              </a:spcBef>
              <a:spcAft>
                <a:spcPts val="300"/>
              </a:spcAft>
              <a:buClr>
                <a:srgbClr val="993300"/>
              </a:buClr>
              <a:buSzPct val="100000"/>
              <a:buFont typeface="Wingdings" pitchFamily="2" charset="2"/>
              <a:buChar char="§"/>
            </a:pPr>
            <a:r>
              <a:rPr lang="en-US" sz="1300" i="0">
                <a:solidFill>
                  <a:srgbClr val="1C1C1C"/>
                </a:solidFill>
              </a:rPr>
              <a:t>Training</a:t>
            </a:r>
          </a:p>
          <a:p>
            <a:pPr marL="169863" indent="-169863" defTabSz="919163" eaLnBrk="0" hangingPunct="0">
              <a:spcBef>
                <a:spcPts val="600"/>
              </a:spcBef>
              <a:spcAft>
                <a:spcPts val="300"/>
              </a:spcAft>
              <a:buClr>
                <a:srgbClr val="993300"/>
              </a:buClr>
              <a:buSzPct val="100000"/>
              <a:buFont typeface="Wingdings" pitchFamily="2" charset="2"/>
              <a:buChar char="§"/>
            </a:pPr>
            <a:r>
              <a:rPr lang="en-US" sz="1300" i="0">
                <a:solidFill>
                  <a:srgbClr val="1C1C1C"/>
                </a:solidFill>
              </a:rPr>
              <a:t>Product Support</a:t>
            </a:r>
          </a:p>
          <a:p>
            <a:pPr marL="169863" indent="-169863" defTabSz="919163" eaLnBrk="0" hangingPunct="0">
              <a:spcBef>
                <a:spcPts val="600"/>
              </a:spcBef>
              <a:spcAft>
                <a:spcPts val="300"/>
              </a:spcAft>
              <a:buClr>
                <a:srgbClr val="993300"/>
              </a:buClr>
              <a:buSzPct val="100000"/>
              <a:buFont typeface="Wingdings" pitchFamily="2" charset="2"/>
              <a:buChar char="§"/>
            </a:pPr>
            <a:r>
              <a:rPr lang="en-US" sz="1300" i="0">
                <a:solidFill>
                  <a:srgbClr val="1C1C1C"/>
                </a:solidFill>
              </a:rPr>
              <a:t>Software Support</a:t>
            </a:r>
          </a:p>
          <a:p>
            <a:pPr marL="169863" indent="-169863" defTabSz="919163" eaLnBrk="0" hangingPunct="0">
              <a:spcBef>
                <a:spcPts val="600"/>
              </a:spcBef>
              <a:spcAft>
                <a:spcPts val="300"/>
              </a:spcAft>
              <a:buClr>
                <a:srgbClr val="993300"/>
              </a:buClr>
              <a:buSzPct val="100000"/>
              <a:buFont typeface="Wingdings" pitchFamily="2" charset="2"/>
              <a:buChar char="§"/>
            </a:pPr>
            <a:r>
              <a:rPr lang="en-US" sz="1300" i="0">
                <a:solidFill>
                  <a:srgbClr val="1C1C1C"/>
                </a:solidFill>
              </a:rPr>
              <a:t>Customized Service Engagements</a:t>
            </a:r>
            <a:endParaRPr lang="en-CA" sz="1300" i="0">
              <a:solidFill>
                <a:srgbClr val="1C1C1C"/>
              </a:solidFill>
            </a:endParaRPr>
          </a:p>
        </p:txBody>
      </p:sp>
      <p:sp>
        <p:nvSpPr>
          <p:cNvPr id="7196" name="Rectangle 63"/>
          <p:cNvSpPr>
            <a:spLocks noChangeArrowheads="1"/>
          </p:cNvSpPr>
          <p:nvPr/>
        </p:nvSpPr>
        <p:spPr bwMode="gray">
          <a:xfrm>
            <a:off x="4832350" y="3502025"/>
            <a:ext cx="1660525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1029" tIns="180528" rIns="41029" bIns="41029"/>
          <a:lstStyle/>
          <a:p>
            <a:pPr marL="169863" indent="-169863" defTabSz="919163" eaLnBrk="0" hangingPunct="0">
              <a:spcBef>
                <a:spcPts val="600"/>
              </a:spcBef>
              <a:spcAft>
                <a:spcPts val="300"/>
              </a:spcAft>
              <a:buClr>
                <a:srgbClr val="993300"/>
              </a:buClr>
              <a:buSzPct val="100000"/>
              <a:buFont typeface="Wingdings" pitchFamily="2" charset="2"/>
              <a:buChar char="§"/>
            </a:pPr>
            <a:r>
              <a:rPr lang="en-CA" sz="1300" i="0">
                <a:solidFill>
                  <a:srgbClr val="1C1C1C"/>
                </a:solidFill>
              </a:rPr>
              <a:t>On-demand environment</a:t>
            </a:r>
          </a:p>
          <a:p>
            <a:pPr marL="169863" indent="-169863" defTabSz="919163" eaLnBrk="0" hangingPunct="0">
              <a:spcBef>
                <a:spcPts val="600"/>
              </a:spcBef>
              <a:spcAft>
                <a:spcPts val="300"/>
              </a:spcAft>
              <a:buClr>
                <a:srgbClr val="993300"/>
              </a:buClr>
              <a:buSzPct val="100000"/>
              <a:buFont typeface="Wingdings" pitchFamily="2" charset="2"/>
              <a:buChar char="§"/>
            </a:pPr>
            <a:r>
              <a:rPr lang="en-CA" sz="1300" i="0">
                <a:solidFill>
                  <a:srgbClr val="1C1C1C"/>
                </a:solidFill>
              </a:rPr>
              <a:t>HPC ‘optimized’</a:t>
            </a:r>
          </a:p>
          <a:p>
            <a:pPr marL="169863" indent="-169863" defTabSz="919163" eaLnBrk="0" hangingPunct="0">
              <a:spcBef>
                <a:spcPts val="600"/>
              </a:spcBef>
              <a:spcAft>
                <a:spcPts val="300"/>
              </a:spcAft>
              <a:buClr>
                <a:srgbClr val="993300"/>
              </a:buClr>
              <a:buSzPct val="100000"/>
              <a:buFont typeface="Wingdings" pitchFamily="2" charset="2"/>
              <a:buChar char="§"/>
            </a:pPr>
            <a:r>
              <a:rPr lang="en-CA" sz="1300" i="0">
                <a:solidFill>
                  <a:srgbClr val="1C1C1C"/>
                </a:solidFill>
              </a:rPr>
              <a:t>Tiered ‘Pay-as-you-go’ pricing</a:t>
            </a:r>
          </a:p>
          <a:p>
            <a:pPr marL="169863" indent="-169863" defTabSz="919163" eaLnBrk="0" hangingPunct="0">
              <a:spcBef>
                <a:spcPts val="600"/>
              </a:spcBef>
              <a:spcAft>
                <a:spcPts val="300"/>
              </a:spcAft>
              <a:buClr>
                <a:srgbClr val="993300"/>
              </a:buClr>
              <a:buSzPct val="100000"/>
              <a:buFont typeface="Wingdings" pitchFamily="2" charset="2"/>
              <a:buChar char="§"/>
            </a:pPr>
            <a:r>
              <a:rPr lang="en-CA" sz="1300" i="0">
                <a:solidFill>
                  <a:srgbClr val="1C1C1C"/>
                </a:solidFill>
              </a:rPr>
              <a:t>Premium set-up and support services</a:t>
            </a:r>
          </a:p>
        </p:txBody>
      </p:sp>
      <p:pic>
        <p:nvPicPr>
          <p:cNvPr id="7197" name="Picture 46" descr="PCOD_Logo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73625" y="1933575"/>
            <a:ext cx="1403350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02952" y="6530199"/>
            <a:ext cx="533400" cy="278566"/>
          </a:xfrm>
        </p:spPr>
        <p:txBody>
          <a:bodyPr/>
          <a:lstStyle/>
          <a:p>
            <a:pPr>
              <a:defRPr/>
            </a:pPr>
            <a:fld id="{9DC90BD6-BDB0-4BF4-ABD3-81E2E672A74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Isosceles Triangle 22"/>
          <p:cNvSpPr/>
          <p:nvPr/>
        </p:nvSpPr>
        <p:spPr>
          <a:xfrm rot="16200000">
            <a:off x="-1219200" y="3200400"/>
            <a:ext cx="6324600" cy="990600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Isosceles Triangle 23"/>
          <p:cNvSpPr/>
          <p:nvPr/>
        </p:nvSpPr>
        <p:spPr>
          <a:xfrm rot="5400000">
            <a:off x="3886200" y="3200400"/>
            <a:ext cx="6324600" cy="990600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2209800" y="825500"/>
            <a:ext cx="4495800" cy="5727700"/>
          </a:xfrm>
          <a:prstGeom prst="roundRect">
            <a:avLst>
              <a:gd name="adj" fmla="val 4175"/>
            </a:avLst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495800" y="1206500"/>
            <a:ext cx="2057400" cy="2425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78" name="TextBox 16"/>
          <p:cNvSpPr txBox="1">
            <a:spLocks noChangeArrowheads="1"/>
          </p:cNvSpPr>
          <p:nvPr/>
        </p:nvSpPr>
        <p:spPr bwMode="auto">
          <a:xfrm>
            <a:off x="4495800" y="1271588"/>
            <a:ext cx="2057400" cy="227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spcAft>
                <a:spcPts val="600"/>
              </a:spcAft>
              <a:buFontTx/>
              <a:buChar char="-"/>
            </a:pPr>
            <a:r>
              <a:rPr lang="en-US" sz="1200"/>
              <a:t>Exposes Scyld CW functionality through a secure Web interface (https://)</a:t>
            </a:r>
          </a:p>
          <a:p>
            <a:pPr marL="228600" indent="-228600">
              <a:spcAft>
                <a:spcPts val="600"/>
              </a:spcAft>
              <a:buFontTx/>
              <a:buChar char="-"/>
            </a:pPr>
            <a:r>
              <a:rPr lang="en-US" sz="1200"/>
              <a:t>Enables Web sites and applications to dynamically interact with a Scyld cluster</a:t>
            </a:r>
          </a:p>
          <a:p>
            <a:pPr marL="228600" indent="-228600">
              <a:spcAft>
                <a:spcPts val="600"/>
              </a:spcAft>
              <a:buFontTx/>
              <a:buChar char="-"/>
            </a:pPr>
            <a:r>
              <a:rPr lang="en-US" sz="1200"/>
              <a:t>Dynamically present cluster and job status to users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362200" y="1206500"/>
            <a:ext cx="2057400" cy="2438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80" name="TextBox 18"/>
          <p:cNvSpPr txBox="1">
            <a:spLocks noChangeArrowheads="1"/>
          </p:cNvSpPr>
          <p:nvPr/>
        </p:nvSpPr>
        <p:spPr bwMode="auto">
          <a:xfrm>
            <a:off x="2362200" y="1263650"/>
            <a:ext cx="205740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marL="230188" indent="-230188">
              <a:spcAft>
                <a:spcPts val="600"/>
              </a:spcAft>
              <a:buFontTx/>
              <a:buChar char="-"/>
            </a:pPr>
            <a:r>
              <a:rPr lang="en-US" sz="1200" dirty="0"/>
              <a:t>Complete physical or virtual cluster management GUI</a:t>
            </a:r>
          </a:p>
          <a:p>
            <a:pPr marL="230188" indent="-230188">
              <a:spcAft>
                <a:spcPts val="600"/>
              </a:spcAft>
              <a:buFontTx/>
              <a:buChar char="-"/>
            </a:pPr>
            <a:r>
              <a:rPr lang="en-US" sz="1200" dirty="0"/>
              <a:t>1:1 match with Scyld CW functionality</a:t>
            </a:r>
          </a:p>
          <a:p>
            <a:pPr marL="230188" indent="-230188">
              <a:spcAft>
                <a:spcPts val="600"/>
              </a:spcAft>
              <a:buFontTx/>
              <a:buChar char="-"/>
            </a:pPr>
            <a:r>
              <a:rPr lang="en-US" sz="1200" dirty="0"/>
              <a:t>Hardware and workflow monitoring </a:t>
            </a:r>
          </a:p>
          <a:p>
            <a:pPr marL="230188" indent="-230188">
              <a:spcAft>
                <a:spcPts val="600"/>
              </a:spcAft>
              <a:buFontTx/>
              <a:buChar char="-"/>
            </a:pPr>
            <a:r>
              <a:rPr lang="en-US" sz="1200" dirty="0"/>
              <a:t>Integrated log viewer for maintenance and diagnostics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495800" y="3937000"/>
            <a:ext cx="2057400" cy="2476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362200" y="3937000"/>
            <a:ext cx="2057400" cy="2463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83" name="TextBox 17"/>
          <p:cNvSpPr txBox="1">
            <a:spLocks noChangeArrowheads="1"/>
          </p:cNvSpPr>
          <p:nvPr/>
        </p:nvSpPr>
        <p:spPr bwMode="auto">
          <a:xfrm>
            <a:off x="4495800" y="4021138"/>
            <a:ext cx="2057400" cy="235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spcAft>
                <a:spcPts val="600"/>
              </a:spcAft>
              <a:buFontTx/>
              <a:buChar char="-"/>
            </a:pPr>
            <a:r>
              <a:rPr lang="en-US" sz="1200"/>
              <a:t>Cluster management interface</a:t>
            </a:r>
          </a:p>
          <a:p>
            <a:pPr marL="228600" indent="-228600">
              <a:spcAft>
                <a:spcPts val="600"/>
              </a:spcAft>
              <a:buFontTx/>
              <a:buChar char="-"/>
            </a:pPr>
            <a:r>
              <a:rPr lang="en-US" sz="1200"/>
              <a:t>Minimizes effort required to set-up, update and maintain a cluster</a:t>
            </a:r>
          </a:p>
          <a:p>
            <a:pPr marL="228600" indent="-228600">
              <a:spcAft>
                <a:spcPts val="600"/>
              </a:spcAft>
              <a:buFontTx/>
              <a:buChar char="-"/>
            </a:pPr>
            <a:r>
              <a:rPr lang="en-US" sz="1200"/>
              <a:t>Guarantees consistency across all servers</a:t>
            </a:r>
          </a:p>
          <a:p>
            <a:pPr marL="228600" indent="-228600">
              <a:spcAft>
                <a:spcPts val="600"/>
              </a:spcAft>
              <a:buFontTx/>
              <a:buChar char="-"/>
            </a:pPr>
            <a:r>
              <a:rPr lang="en-US" sz="1200"/>
              <a:t>Provides complete, tested and supported cluster software stack</a:t>
            </a:r>
          </a:p>
        </p:txBody>
      </p:sp>
      <p:sp>
        <p:nvSpPr>
          <p:cNvPr id="7184" name="TextBox 19"/>
          <p:cNvSpPr txBox="1">
            <a:spLocks noChangeArrowheads="1"/>
          </p:cNvSpPr>
          <p:nvPr/>
        </p:nvSpPr>
        <p:spPr bwMode="auto">
          <a:xfrm>
            <a:off x="2362200" y="4019550"/>
            <a:ext cx="2057400" cy="235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0188" indent="-230188">
              <a:spcAft>
                <a:spcPts val="600"/>
              </a:spcAft>
              <a:buFontTx/>
              <a:buChar char="-"/>
            </a:pPr>
            <a:r>
              <a:rPr lang="en-US" sz="1200" dirty="0"/>
              <a:t>Convenient and secure method to submit jobs and data to POD</a:t>
            </a:r>
          </a:p>
          <a:p>
            <a:pPr marL="230188" indent="-230188">
              <a:spcAft>
                <a:spcPts val="600"/>
              </a:spcAft>
              <a:buFontTx/>
              <a:buChar char="-"/>
            </a:pPr>
            <a:r>
              <a:rPr lang="en-US" sz="1200" dirty="0"/>
              <a:t>Automatically returns results when complete</a:t>
            </a:r>
          </a:p>
          <a:p>
            <a:pPr marL="230188" indent="-230188">
              <a:spcAft>
                <a:spcPts val="600"/>
              </a:spcAft>
              <a:buFontTx/>
              <a:buChar char="-"/>
            </a:pPr>
            <a:r>
              <a:rPr lang="en-US" sz="1200" dirty="0"/>
              <a:t>Customize workflow through a scriptable interface</a:t>
            </a:r>
          </a:p>
          <a:p>
            <a:pPr marL="230188" indent="-230188">
              <a:spcAft>
                <a:spcPts val="600"/>
              </a:spcAft>
              <a:buFontTx/>
              <a:buChar char="-"/>
            </a:pPr>
            <a:r>
              <a:rPr lang="en-US" sz="1200" dirty="0"/>
              <a:t>Generate ad hoc reports to see core hour and GB </a:t>
            </a:r>
            <a:r>
              <a:rPr lang="en-US" sz="1200" dirty="0" smtClean="0"/>
              <a:t>usage</a:t>
            </a:r>
            <a:endParaRPr lang="en-US" sz="1200" dirty="0"/>
          </a:p>
        </p:txBody>
      </p:sp>
      <p:pic>
        <p:nvPicPr>
          <p:cNvPr id="7185" name="Picture 3"/>
          <p:cNvPicPr>
            <a:picLocks noChangeAspect="1" noChangeArrowheads="1"/>
          </p:cNvPicPr>
          <p:nvPr/>
        </p:nvPicPr>
        <p:blipFill>
          <a:blip r:embed="rId3" cstate="print">
            <a:lum bright="20000" contrast="-40000"/>
          </a:blip>
          <a:srcRect/>
          <a:stretch>
            <a:fillRect/>
          </a:stretch>
        </p:blipFill>
        <p:spPr bwMode="auto">
          <a:xfrm>
            <a:off x="7391400" y="0"/>
            <a:ext cx="1752600" cy="637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dirty="0" smtClean="0"/>
              <a:t>Software Product Line</a:t>
            </a:r>
            <a:endParaRPr lang="en-US" dirty="0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219200"/>
            <a:ext cx="1524000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IMG_317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43800" y="1962150"/>
            <a:ext cx="1447800" cy="10858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189" name="TextBox 12"/>
          <p:cNvSpPr txBox="1">
            <a:spLocks noChangeArrowheads="1"/>
          </p:cNvSpPr>
          <p:nvPr/>
        </p:nvSpPr>
        <p:spPr bwMode="auto">
          <a:xfrm>
            <a:off x="7391400" y="4949825"/>
            <a:ext cx="1752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HPC in the Cloud</a:t>
            </a:r>
          </a:p>
        </p:txBody>
      </p:sp>
      <p:pic>
        <p:nvPicPr>
          <p:cNvPr id="7190" name="Picture 5" descr="C:\penguin\images\Voonami-IMG_0736_no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43800" y="3352800"/>
            <a:ext cx="14652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91" name="TextBox 12"/>
          <p:cNvSpPr txBox="1">
            <a:spLocks noChangeArrowheads="1"/>
          </p:cNvSpPr>
          <p:nvPr/>
        </p:nvSpPr>
        <p:spPr bwMode="auto">
          <a:xfrm>
            <a:off x="76200" y="2286000"/>
            <a:ext cx="1828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Remote administrators/users</a:t>
            </a:r>
          </a:p>
        </p:txBody>
      </p:sp>
      <p:sp>
        <p:nvSpPr>
          <p:cNvPr id="7192" name="TextBox 12"/>
          <p:cNvSpPr txBox="1">
            <a:spLocks noChangeArrowheads="1"/>
          </p:cNvSpPr>
          <p:nvPr/>
        </p:nvSpPr>
        <p:spPr bwMode="auto">
          <a:xfrm>
            <a:off x="152400" y="6096000"/>
            <a:ext cx="1828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On-premise systems</a:t>
            </a:r>
          </a:p>
        </p:txBody>
      </p:sp>
      <p:pic>
        <p:nvPicPr>
          <p:cNvPr id="7193" name="Picture 2" descr="C:\penguin\images\Voonami IMG_073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4114800"/>
            <a:ext cx="1268413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0" name="Rounded Rectangle 13"/>
          <p:cNvSpPr>
            <a:spLocks noChangeArrowheads="1"/>
          </p:cNvSpPr>
          <p:nvPr/>
        </p:nvSpPr>
        <p:spPr bwMode="auto">
          <a:xfrm>
            <a:off x="4495800" y="987425"/>
            <a:ext cx="2057400" cy="27305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17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600" dirty="0" err="1">
                <a:latin typeface="Arial" charset="0"/>
                <a:cs typeface="Arial" charset="0"/>
              </a:rPr>
              <a:t>Beoweb</a:t>
            </a:r>
            <a:endParaRPr lang="en-US" sz="1600" dirty="0">
              <a:latin typeface="Arial" charset="0"/>
              <a:cs typeface="Arial" charset="0"/>
            </a:endParaRPr>
          </a:p>
        </p:txBody>
      </p:sp>
      <p:sp>
        <p:nvSpPr>
          <p:cNvPr id="10251" name="Rounded Rectangle 14"/>
          <p:cNvSpPr>
            <a:spLocks noChangeArrowheads="1"/>
          </p:cNvSpPr>
          <p:nvPr/>
        </p:nvSpPr>
        <p:spPr bwMode="auto">
          <a:xfrm>
            <a:off x="2362200" y="977900"/>
            <a:ext cx="2057400" cy="274638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17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600" dirty="0">
                <a:latin typeface="Arial" charset="0"/>
                <a:cs typeface="Arial" charset="0"/>
              </a:rPr>
              <a:t>Insight</a:t>
            </a:r>
          </a:p>
        </p:txBody>
      </p:sp>
      <p:sp>
        <p:nvSpPr>
          <p:cNvPr id="10249" name="Rounded Rectangle 12"/>
          <p:cNvSpPr>
            <a:spLocks noChangeArrowheads="1"/>
          </p:cNvSpPr>
          <p:nvPr/>
        </p:nvSpPr>
        <p:spPr bwMode="auto">
          <a:xfrm>
            <a:off x="4495800" y="3708400"/>
            <a:ext cx="2057400" cy="274638"/>
          </a:xfrm>
          <a:prstGeom prst="roundRect">
            <a:avLst>
              <a:gd name="adj" fmla="val 16667"/>
            </a:avLst>
          </a:prstGeom>
          <a:solidFill>
            <a:srgbClr val="F0A33C"/>
          </a:solidFill>
          <a:ln w="317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600" dirty="0">
                <a:latin typeface="Arial" charset="0"/>
                <a:cs typeface="Arial" charset="0"/>
              </a:rPr>
              <a:t>Scyld </a:t>
            </a:r>
            <a:r>
              <a:rPr lang="en-US" sz="1600" dirty="0" err="1">
                <a:latin typeface="Arial" charset="0"/>
                <a:cs typeface="Arial" charset="0"/>
              </a:rPr>
              <a:t>ClusterWare</a:t>
            </a:r>
            <a:endParaRPr lang="en-US" sz="1600" dirty="0">
              <a:latin typeface="Arial" charset="0"/>
              <a:cs typeface="Arial" charset="0"/>
            </a:endParaRPr>
          </a:p>
        </p:txBody>
      </p:sp>
      <p:sp>
        <p:nvSpPr>
          <p:cNvPr id="10252" name="Rounded Rectangle 15"/>
          <p:cNvSpPr>
            <a:spLocks noChangeArrowheads="1"/>
          </p:cNvSpPr>
          <p:nvPr/>
        </p:nvSpPr>
        <p:spPr bwMode="auto">
          <a:xfrm>
            <a:off x="2362200" y="3708400"/>
            <a:ext cx="2057400" cy="274638"/>
          </a:xfrm>
          <a:prstGeom prst="roundRect">
            <a:avLst>
              <a:gd name="adj" fmla="val 16667"/>
            </a:avLst>
          </a:prstGeom>
          <a:solidFill>
            <a:srgbClr val="F0A33C"/>
          </a:solidFill>
          <a:ln w="317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600" dirty="0" err="1">
                <a:latin typeface="Arial" charset="0"/>
                <a:cs typeface="Arial" charset="0"/>
              </a:rPr>
              <a:t>PODTools</a:t>
            </a:r>
            <a:endParaRPr lang="en-US" sz="1600" dirty="0">
              <a:latin typeface="Arial" charset="0"/>
              <a:cs typeface="Arial" charset="0"/>
            </a:endParaRPr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02952" y="6530199"/>
            <a:ext cx="533400" cy="278566"/>
          </a:xfrm>
        </p:spPr>
        <p:txBody>
          <a:bodyPr/>
          <a:lstStyle/>
          <a:p>
            <a:pPr>
              <a:defRPr/>
            </a:pPr>
            <a:fld id="{9DC90BD6-BDB0-4BF4-ABD3-81E2E672A74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29" name="Rounded Rectangle 28"/>
          <p:cNvSpPr/>
          <p:nvPr/>
        </p:nvSpPr>
        <p:spPr bwMode="auto">
          <a:xfrm>
            <a:off x="2171700" y="3505200"/>
            <a:ext cx="2387600" cy="2984500"/>
          </a:xfrm>
          <a:prstGeom prst="round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sz="1800" dirty="0" smtClean="0">
                <a:ea typeface="ＭＳ Ｐゴシック" pitchFamily="34" charset="-128"/>
              </a:rPr>
              <a:t>On-demand HPC resource</a:t>
            </a:r>
          </a:p>
          <a:p>
            <a:r>
              <a:rPr lang="en-US" sz="1800" dirty="0" smtClean="0">
                <a:ea typeface="ＭＳ Ｐゴシック" pitchFamily="34" charset="-128"/>
              </a:rPr>
              <a:t>Virtualized login node</a:t>
            </a:r>
          </a:p>
          <a:p>
            <a:r>
              <a:rPr lang="en-US" sz="1800" dirty="0" smtClean="0">
                <a:ea typeface="ＭＳ Ｐゴシック" pitchFamily="34" charset="-128"/>
              </a:rPr>
              <a:t>Physical compute nodes</a:t>
            </a:r>
          </a:p>
          <a:p>
            <a:r>
              <a:rPr lang="en-US" sz="1800" dirty="0" smtClean="0"/>
              <a:t>10 Gig direct attached NFS storage</a:t>
            </a:r>
          </a:p>
          <a:p>
            <a:r>
              <a:rPr lang="en-US" sz="1800" dirty="0" err="1" smtClean="0"/>
              <a:t>Panasas</a:t>
            </a:r>
            <a:r>
              <a:rPr lang="en-US" sz="1800" dirty="0" smtClean="0"/>
              <a:t> HPPFS Available</a:t>
            </a:r>
          </a:p>
          <a:p>
            <a:r>
              <a:rPr lang="en-US" sz="1800" dirty="0" err="1" smtClean="0"/>
              <a:t>GigE</a:t>
            </a:r>
            <a:r>
              <a:rPr lang="en-US" sz="1800" dirty="0" smtClean="0"/>
              <a:t>, 10Gig and</a:t>
            </a:r>
            <a:br>
              <a:rPr lang="en-US" sz="1800" dirty="0" smtClean="0"/>
            </a:br>
            <a:r>
              <a:rPr lang="en-US" sz="1800" dirty="0" smtClean="0"/>
              <a:t>IB interconnect</a:t>
            </a:r>
          </a:p>
          <a:p>
            <a:r>
              <a:rPr lang="en-US" sz="1800" dirty="0" smtClean="0"/>
              <a:t>Deployed in ‘scalable units’</a:t>
            </a:r>
          </a:p>
          <a:p>
            <a:r>
              <a:rPr lang="en-US" sz="1800" dirty="0" smtClean="0"/>
              <a:t>1 to 480 cores available</a:t>
            </a:r>
            <a:br>
              <a:rPr lang="en-US" sz="1800" dirty="0" smtClean="0"/>
            </a:br>
            <a:r>
              <a:rPr lang="en-US" sz="1800" dirty="0" smtClean="0"/>
              <a:t>on-demand</a:t>
            </a:r>
          </a:p>
        </p:txBody>
      </p:sp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pitchFamily="-111" charset="-128"/>
              </a:rPr>
              <a:t>What is POD</a:t>
            </a:r>
          </a:p>
        </p:txBody>
      </p:sp>
      <p:sp>
        <p:nvSpPr>
          <p:cNvPr id="12291" name="TextBox 6"/>
          <p:cNvSpPr txBox="1">
            <a:spLocks noChangeArrowheads="1"/>
          </p:cNvSpPr>
          <p:nvPr/>
        </p:nvSpPr>
        <p:spPr bwMode="auto">
          <a:xfrm>
            <a:off x="4557734" y="2631977"/>
            <a:ext cx="29273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0" i="0" dirty="0" smtClean="0">
                <a:solidFill>
                  <a:srgbClr val="000000"/>
                </a:solidFill>
                <a:ea typeface="ＭＳ Ｐゴシック" charset="-128"/>
                <a:cs typeface="+mn-cs"/>
              </a:rPr>
              <a:t>Internet (150Mb, </a:t>
            </a:r>
            <a:r>
              <a:rPr lang="en-US" sz="1400" b="0" i="0" dirty="0" err="1" smtClean="0">
                <a:solidFill>
                  <a:srgbClr val="000000"/>
                </a:solidFill>
                <a:ea typeface="ＭＳ Ｐゴシック" charset="-128"/>
                <a:cs typeface="+mn-cs"/>
              </a:rPr>
              <a:t>burstable</a:t>
            </a:r>
            <a:r>
              <a:rPr lang="en-US" sz="1400" b="0" i="0" dirty="0" smtClean="0">
                <a:solidFill>
                  <a:srgbClr val="000000"/>
                </a:solidFill>
                <a:ea typeface="ＭＳ Ｐゴシック" charset="-128"/>
                <a:cs typeface="+mn-cs"/>
              </a:rPr>
              <a:t> to 1Gb)</a:t>
            </a:r>
          </a:p>
        </p:txBody>
      </p:sp>
      <p:pic>
        <p:nvPicPr>
          <p:cNvPr id="12292" name="Picture 16" descr="C:\penguin\images\POD_diagra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857925"/>
            <a:ext cx="5531865" cy="314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02952" y="6530199"/>
            <a:ext cx="533400" cy="278566"/>
          </a:xfrm>
        </p:spPr>
        <p:txBody>
          <a:bodyPr/>
          <a:lstStyle/>
          <a:p>
            <a:pPr>
              <a:defRPr/>
            </a:pPr>
            <a:fld id="{9DC90BD6-BDB0-4BF4-ABD3-81E2E672A74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Owned and operated by the Penguin Computing on Demand staff</a:t>
            </a:r>
          </a:p>
          <a:p>
            <a:r>
              <a:rPr lang="en-US" dirty="0" smtClean="0"/>
              <a:t>Hosted at Indiana University data center</a:t>
            </a:r>
          </a:p>
          <a:p>
            <a:r>
              <a:rPr lang="en-US" dirty="0" smtClean="0"/>
              <a:t>AMD based compute infrastructure (shared environment)</a:t>
            </a:r>
          </a:p>
          <a:p>
            <a:pPr lvl="1"/>
            <a:r>
              <a:rPr lang="nl-NL" dirty="0" smtClean="0"/>
              <a:t>Altus 1804 servers</a:t>
            </a:r>
          </a:p>
          <a:p>
            <a:pPr lvl="1"/>
            <a:r>
              <a:rPr lang="nl-NL" dirty="0" smtClean="0"/>
              <a:t>48 cores per server (Opteron 6174 12C, 2.2 GHz)</a:t>
            </a:r>
          </a:p>
          <a:p>
            <a:pPr lvl="1"/>
            <a:r>
              <a:rPr lang="nl-NL" dirty="0" smtClean="0"/>
              <a:t>128GB, DDR3-1333 RAM per server</a:t>
            </a:r>
          </a:p>
          <a:p>
            <a:r>
              <a:rPr lang="nl-NL" dirty="0" smtClean="0"/>
              <a:t>Lustre scratch file system (100TB)</a:t>
            </a:r>
          </a:p>
          <a:p>
            <a:r>
              <a:rPr lang="nl-NL" dirty="0" smtClean="0"/>
              <a:t>QDR (40Gbps) Infiniband</a:t>
            </a:r>
          </a:p>
          <a:p>
            <a:r>
              <a:rPr lang="nl-NL" dirty="0" smtClean="0"/>
              <a:t>Scyld Cloud Management System</a:t>
            </a:r>
          </a:p>
          <a:p>
            <a:r>
              <a:rPr lang="nl-NL" dirty="0" smtClean="0"/>
              <a:t>Internet, Internet2 connectivity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New EDU POD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C90BD6-BDB0-4BF4-ABD3-81E2E672A74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13385" b="21179"/>
          <a:stretch>
            <a:fillRect/>
          </a:stretch>
        </p:blipFill>
        <p:spPr bwMode="auto">
          <a:xfrm>
            <a:off x="5226896" y="4142936"/>
            <a:ext cx="3769393" cy="1849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b="31206"/>
          <a:stretch>
            <a:fillRect/>
          </a:stretch>
        </p:blipFill>
        <p:spPr bwMode="auto">
          <a:xfrm>
            <a:off x="6407834" y="2612880"/>
            <a:ext cx="2037838" cy="119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SCP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POD Disk Caddy (free, but the user pays the FedEx fees)</a:t>
            </a:r>
          </a:p>
          <a:p>
            <a:r>
              <a:rPr lang="en-US" dirty="0" err="1" smtClean="0"/>
              <a:t>PODShell</a:t>
            </a:r>
            <a:r>
              <a:rPr lang="en-US" dirty="0" smtClean="0"/>
              <a:t> remote data staging (more on this later)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- Transferring data to/from POD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C90BD6-BDB0-4BF4-ABD3-81E2E672A74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638300" y="1066800"/>
          <a:ext cx="6642100" cy="1854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09700"/>
                <a:gridCol w="1689100"/>
                <a:gridCol w="1727200"/>
                <a:gridCol w="181610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Upload bandwidth</a:t>
                      </a:r>
                      <a:endParaRPr lang="en-US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Time to transfer 1GB</a:t>
                      </a:r>
                      <a:endParaRPr lang="en-US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Time to transfer 50GB</a:t>
                      </a:r>
                      <a:endParaRPr lang="en-US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Time to transfer 200GB</a:t>
                      </a:r>
                      <a:endParaRPr lang="en-US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1 Mbps</a:t>
                      </a:r>
                      <a:endParaRPr lang="en-US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2 hours</a:t>
                      </a:r>
                      <a:endParaRPr lang="en-US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5 days</a:t>
                      </a:r>
                      <a:endParaRPr lang="en-US" sz="11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B82C0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Take a 2 week vacation…</a:t>
                      </a:r>
                      <a:endParaRPr lang="en-US" sz="11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B82C0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10 Mbps</a:t>
                      </a:r>
                      <a:endParaRPr lang="en-US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13 minutes</a:t>
                      </a:r>
                      <a:endParaRPr lang="en-US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11 hours</a:t>
                      </a:r>
                      <a:endParaRPr lang="en-US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2 days</a:t>
                      </a:r>
                      <a:endParaRPr lang="en-US" sz="11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B82C0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50</a:t>
                      </a:r>
                      <a:r>
                        <a:rPr lang="en-US" sz="1100" baseline="0" dirty="0" smtClean="0"/>
                        <a:t> Mbps</a:t>
                      </a:r>
                      <a:endParaRPr lang="en-US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3 minutes</a:t>
                      </a:r>
                      <a:endParaRPr lang="en-US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2 hours</a:t>
                      </a:r>
                      <a:endParaRPr lang="en-US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9 hours</a:t>
                      </a:r>
                      <a:endParaRPr lang="en-US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150 Mbps</a:t>
                      </a:r>
                      <a:endParaRPr lang="en-US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53 seconds</a:t>
                      </a:r>
                      <a:endParaRPr lang="en-US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45 minutes</a:t>
                      </a:r>
                      <a:endParaRPr lang="en-US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3 hours</a:t>
                      </a:r>
                      <a:endParaRPr lang="en-US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31814" y="4559300"/>
            <a:ext cx="6656386" cy="1819275"/>
          </a:xfrm>
          <a:prstGeom prst="rect">
            <a:avLst/>
          </a:prstGeom>
        </p:spPr>
        <p:txBody>
          <a:bodyPr/>
          <a:lstStyle/>
          <a:p>
            <a:pPr marL="228600" indent="-228600" eaLnBrk="0" hangingPunct="0">
              <a:spcBef>
                <a:spcPts val="0"/>
              </a:spcBef>
              <a:spcAft>
                <a:spcPts val="300"/>
              </a:spcAft>
              <a:buClr>
                <a:srgbClr val="800000"/>
              </a:buClr>
              <a:buFont typeface="Arial" pitchFamily="34" charset="0"/>
              <a:buChar char="•"/>
              <a:defRPr/>
            </a:pPr>
            <a:r>
              <a:rPr lang="en-US" sz="1600" b="0" i="0" kern="0" dirty="0">
                <a:solidFill>
                  <a:srgbClr val="000000"/>
                </a:solidFill>
                <a:latin typeface="Arial"/>
              </a:rPr>
              <a:t>Dedicated Storage Node </a:t>
            </a:r>
            <a:r>
              <a:rPr lang="en-US" sz="1600" b="0" i="0" kern="0" dirty="0" smtClean="0">
                <a:solidFill>
                  <a:srgbClr val="000000"/>
                </a:solidFill>
                <a:latin typeface="Arial"/>
              </a:rPr>
              <a:t>serves </a:t>
            </a:r>
            <a:r>
              <a:rPr lang="en-US" sz="1600" b="0" i="0" kern="0" dirty="0">
                <a:solidFill>
                  <a:srgbClr val="000000"/>
                </a:solidFill>
                <a:latin typeface="Arial"/>
              </a:rPr>
              <a:t>as a physical Login Node</a:t>
            </a:r>
          </a:p>
          <a:p>
            <a:pPr marL="228600" indent="-228600" eaLnBrk="0" hangingPunct="0">
              <a:spcBef>
                <a:spcPts val="0"/>
              </a:spcBef>
              <a:spcAft>
                <a:spcPts val="300"/>
              </a:spcAft>
              <a:buClr>
                <a:srgbClr val="800000"/>
              </a:buClr>
              <a:buFont typeface="Arial" pitchFamily="34" charset="0"/>
              <a:buChar char="•"/>
              <a:defRPr/>
            </a:pPr>
            <a:r>
              <a:rPr lang="en-US" sz="1600" b="0" i="0" kern="0" dirty="0">
                <a:solidFill>
                  <a:srgbClr val="000000"/>
                </a:solidFill>
                <a:latin typeface="Arial"/>
              </a:rPr>
              <a:t>User data transferred to POD on disks can be immediately available</a:t>
            </a:r>
          </a:p>
          <a:p>
            <a:pPr marL="228600" indent="-228600" eaLnBrk="0" hangingPunct="0">
              <a:spcBef>
                <a:spcPts val="0"/>
              </a:spcBef>
              <a:spcAft>
                <a:spcPts val="300"/>
              </a:spcAft>
              <a:buClr>
                <a:srgbClr val="800000"/>
              </a:buClr>
              <a:buFont typeface="Arial" pitchFamily="34" charset="0"/>
              <a:buChar char="•"/>
              <a:defRPr/>
            </a:pPr>
            <a:r>
              <a:rPr lang="en-US" sz="1600" b="0" i="0" kern="0" dirty="0">
                <a:solidFill>
                  <a:srgbClr val="000000"/>
                </a:solidFill>
                <a:latin typeface="Arial"/>
              </a:rPr>
              <a:t>User can have complete control over data transferred (software RAID, encryption, etc</a:t>
            </a:r>
            <a:r>
              <a:rPr lang="en-US" sz="1600" b="0" i="0" kern="0" dirty="0" smtClean="0">
                <a:solidFill>
                  <a:srgbClr val="000000"/>
                </a:solidFill>
                <a:latin typeface="Arial"/>
              </a:rPr>
              <a:t>.)</a:t>
            </a:r>
          </a:p>
          <a:p>
            <a:pPr marL="228600" indent="-228600" eaLnBrk="0" hangingPunct="0">
              <a:spcBef>
                <a:spcPts val="0"/>
              </a:spcBef>
              <a:spcAft>
                <a:spcPts val="300"/>
              </a:spcAft>
              <a:buClr>
                <a:srgbClr val="800000"/>
              </a:buClr>
              <a:buFont typeface="Arial" pitchFamily="34" charset="0"/>
              <a:buChar char="•"/>
              <a:defRPr/>
            </a:pPr>
            <a:r>
              <a:rPr lang="en-US" sz="1600" b="0" i="0" kern="0" dirty="0" smtClean="0">
                <a:solidFill>
                  <a:srgbClr val="000000"/>
                </a:solidFill>
                <a:latin typeface="Arial"/>
              </a:rPr>
              <a:t>Discounts apply to quarterly or yearly contracts</a:t>
            </a:r>
            <a:endParaRPr lang="en-US" sz="1600" b="0" i="0" kern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" name="Picture 2" descr="C:\penguin\images\4724_transparen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3002" y="4384675"/>
            <a:ext cx="2220998" cy="1889125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/>
        </p:nvCxnSpPr>
        <p:spPr bwMode="auto">
          <a:xfrm>
            <a:off x="609600" y="4343400"/>
            <a:ext cx="8534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476250" y="950913"/>
            <a:ext cx="8294688" cy="493077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PODShell</a:t>
            </a:r>
            <a:r>
              <a:rPr lang="en-US" dirty="0" smtClean="0"/>
              <a:t> – overview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sz="1800" dirty="0" smtClean="0"/>
              <a:t>Combine the power of “submit”, “stage-in” and “stage-out” to create a single command that executes your entire workflow (application, data and job submission)</a:t>
            </a:r>
          </a:p>
          <a:p>
            <a:endParaRPr lang="en-US" sz="1800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02952" y="6530199"/>
            <a:ext cx="533400" cy="278566"/>
          </a:xfrm>
        </p:spPr>
        <p:txBody>
          <a:bodyPr/>
          <a:lstStyle/>
          <a:p>
            <a:pPr>
              <a:defRPr/>
            </a:pPr>
            <a:fld id="{9DC90BD6-BDB0-4BF4-ABD3-81E2E672A74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b="4156"/>
          <a:stretch>
            <a:fillRect/>
          </a:stretch>
        </p:blipFill>
        <p:spPr bwMode="auto">
          <a:xfrm>
            <a:off x="0" y="2871788"/>
            <a:ext cx="9144000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Elbow Connector 11"/>
          <p:cNvCxnSpPr/>
          <p:nvPr/>
        </p:nvCxnSpPr>
        <p:spPr bwMode="auto">
          <a:xfrm flipV="1">
            <a:off x="2019300" y="3025775"/>
            <a:ext cx="3914775" cy="517525"/>
          </a:xfrm>
          <a:prstGeom prst="bentConnector3">
            <a:avLst>
              <a:gd name="adj1" fmla="val 41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 bwMode="auto">
          <a:xfrm rot="5400000" flipH="1" flipV="1">
            <a:off x="4749800" y="3521076"/>
            <a:ext cx="936625" cy="250825"/>
          </a:xfrm>
          <a:prstGeom prst="bentConnector3">
            <a:avLst>
              <a:gd name="adj1" fmla="val 678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Elbow Connector 20"/>
          <p:cNvCxnSpPr/>
          <p:nvPr/>
        </p:nvCxnSpPr>
        <p:spPr bwMode="auto">
          <a:xfrm flipV="1">
            <a:off x="5324475" y="3035300"/>
            <a:ext cx="581025" cy="157163"/>
          </a:xfrm>
          <a:prstGeom prst="bentConnector3">
            <a:avLst>
              <a:gd name="adj1" fmla="val 101639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714500" y="4445000"/>
            <a:ext cx="622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https:</a:t>
            </a:r>
            <a:endParaRPr lang="en-US" sz="1400" dirty="0"/>
          </a:p>
        </p:txBody>
      </p: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428625" y="1919650"/>
            <a:ext cx="8391525" cy="833076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58607" rIns="90000" bIns="45000"/>
          <a:lstStyle/>
          <a:p>
            <a:pPr>
              <a:lnSpc>
                <a:spcPct val="94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[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root@mojito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~]#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podsh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submit 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--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</a:rPr>
              <a:t>stagein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=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</a:rPr>
              <a:t>mydata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:~/data --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stageout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=\~/myresults.log myjob.sub</a:t>
            </a:r>
          </a:p>
          <a:p>
            <a:pPr>
              <a:lnSpc>
                <a:spcPct val="94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Job Submitted successfully.  Job ID: 1590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en-US" sz="1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POD and </a:t>
            </a:r>
            <a:r>
              <a:rPr lang="en-US" dirty="0" err="1" smtClean="0"/>
              <a:t>PODShell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C90BD6-BDB0-4BF4-ABD3-81E2E672A74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099" y="1561517"/>
            <a:ext cx="8559801" cy="4690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98700" y="825500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24600" y="825500"/>
            <a:ext cx="13837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POD Shell</a:t>
            </a:r>
            <a:endParaRPr lang="en-US" dirty="0"/>
          </a:p>
        </p:txBody>
      </p:sp>
      <p:sp>
        <p:nvSpPr>
          <p:cNvPr id="8" name="Left Brace 7"/>
          <p:cNvSpPr/>
          <p:nvPr/>
        </p:nvSpPr>
        <p:spPr bwMode="auto">
          <a:xfrm rot="5400000">
            <a:off x="2578100" y="-1073150"/>
            <a:ext cx="311150" cy="4857750"/>
          </a:xfrm>
          <a:prstGeom prst="leftBrace">
            <a:avLst>
              <a:gd name="adj1" fmla="val 189796"/>
              <a:gd name="adj2" fmla="val 50587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9" name="Left Brace 8"/>
          <p:cNvSpPr/>
          <p:nvPr/>
        </p:nvSpPr>
        <p:spPr bwMode="auto">
          <a:xfrm rot="5400000">
            <a:off x="6892925" y="-409575"/>
            <a:ext cx="304800" cy="3536950"/>
          </a:xfrm>
          <a:prstGeom prst="leftBrace">
            <a:avLst>
              <a:gd name="adj1" fmla="val 98958"/>
              <a:gd name="adj2" fmla="val 50587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r="27766" b="22343"/>
          <a:stretch>
            <a:fillRect/>
          </a:stretch>
        </p:blipFill>
        <p:spPr bwMode="auto">
          <a:xfrm>
            <a:off x="2330449" y="3641725"/>
            <a:ext cx="277608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475730" y="950977"/>
            <a:ext cx="8294890" cy="1589024"/>
          </a:xfrm>
        </p:spPr>
        <p:txBody>
          <a:bodyPr/>
          <a:lstStyle/>
          <a:p>
            <a:r>
              <a:rPr lang="en-US" dirty="0" smtClean="0"/>
              <a:t>Dedicated submission host with same libraries and compilation environment as POD</a:t>
            </a:r>
          </a:p>
          <a:p>
            <a:pPr lvl="1"/>
            <a:r>
              <a:rPr lang="en-US" dirty="0" smtClean="0"/>
              <a:t>Enables upload of binary compatible executables</a:t>
            </a:r>
          </a:p>
          <a:p>
            <a:r>
              <a:rPr lang="en-US" dirty="0" smtClean="0"/>
              <a:t>Automated user creation based on LDAP attributes</a:t>
            </a:r>
          </a:p>
          <a:p>
            <a:r>
              <a:rPr lang="en-US" dirty="0" smtClean="0"/>
              <a:t>Caltech/Penguin jointly managed</a:t>
            </a:r>
          </a:p>
          <a:p>
            <a:r>
              <a:rPr lang="en-US" dirty="0" smtClean="0"/>
              <a:t>For help, contact help-hpc@caltech.edu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</a:t>
            </a:r>
            <a:r>
              <a:rPr lang="en-US" dirty="0" err="1" smtClean="0"/>
              <a:t>PODShell</a:t>
            </a:r>
            <a:r>
              <a:rPr lang="en-US" dirty="0" smtClean="0"/>
              <a:t> is set up at Caltech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C90BD6-BDB0-4BF4-ABD3-81E2E672A74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0" name="Rounded Rectangle 9"/>
          <p:cNvSpPr/>
          <p:nvPr/>
        </p:nvSpPr>
        <p:spPr bwMode="auto">
          <a:xfrm>
            <a:off x="3429000" y="5029200"/>
            <a:ext cx="1447800" cy="495300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rPr>
              <a:t>Caltech Submission Host</a:t>
            </a:r>
          </a:p>
        </p:txBody>
      </p:sp>
      <p:pic>
        <p:nvPicPr>
          <p:cNvPr id="11" name="Picture 5" descr="C:\penguin\images\Voonami-IMG_0736_no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1400" y="4356100"/>
            <a:ext cx="19526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Arrow Connector 12"/>
          <p:cNvCxnSpPr>
            <a:stCxn id="10" idx="3"/>
          </p:cNvCxnSpPr>
          <p:nvPr/>
        </p:nvCxnSpPr>
        <p:spPr bwMode="auto">
          <a:xfrm>
            <a:off x="4876800" y="5276850"/>
            <a:ext cx="16891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DSMENUDOCLEVELBTNSTATES" val="&lt;btnStates&gt;&lt;btn tag=&quot;1001&quot; state=&quot;UP&quot;/&gt;&lt;/btnStates&gt;&#10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KIP" val="SKIP"/>
  <p:tag name="RNROPT" val="Picture 1038"/>
</p:tagLst>
</file>

<file path=ppt/theme/theme1.xml><?xml version="1.0" encoding="utf-8"?>
<a:theme xmlns:a="http://schemas.openxmlformats.org/drawingml/2006/main" name="11_Blank Presentatio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11_Blank Presentatio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36912</TotalTime>
  <Words>1987</Words>
  <Application>Microsoft Macintosh PowerPoint</Application>
  <PresentationFormat>On-screen Show (4:3)</PresentationFormat>
  <Paragraphs>260</Paragraphs>
  <Slides>17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11_Blank Presentation</vt:lpstr>
      <vt:lpstr>PODShell: Simplifying HPC in the Cloud Workflow</vt:lpstr>
      <vt:lpstr>Penguin provides Linux HPC Solutions</vt:lpstr>
      <vt:lpstr>Software Product Line</vt:lpstr>
      <vt:lpstr>What is POD</vt:lpstr>
      <vt:lpstr>The New EDU POD</vt:lpstr>
      <vt:lpstr>- Transferring data to/from POD</vt:lpstr>
      <vt:lpstr>PODShell – overview</vt:lpstr>
      <vt:lpstr>Comparing POD and PODShell</vt:lpstr>
      <vt:lpstr>How PODShell is set up at Caltech</vt:lpstr>
      <vt:lpstr>PODShell system requirements/compatibility</vt:lpstr>
      <vt:lpstr>PODShell – it’s scriptable…</vt:lpstr>
      <vt:lpstr>PODShell – security</vt:lpstr>
      <vt:lpstr>PODShell – approximate Caltech prices</vt:lpstr>
      <vt:lpstr>PODShell – submitting jobs</vt:lpstr>
      <vt:lpstr>PODShell – data staging</vt:lpstr>
      <vt:lpstr>PODShell – checking job status</vt:lpstr>
      <vt:lpstr>PODReport</vt:lpstr>
    </vt:vector>
  </TitlesOfParts>
  <Company>Authorized 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Authorized User</dc:creator>
  <cp:lastModifiedBy>Tom Handley</cp:lastModifiedBy>
  <cp:revision>582</cp:revision>
  <cp:lastPrinted>2007-02-07T18:54:32Z</cp:lastPrinted>
  <dcterms:created xsi:type="dcterms:W3CDTF">2007-01-11T22:54:28Z</dcterms:created>
  <dcterms:modified xsi:type="dcterms:W3CDTF">2011-06-17T12:53:09Z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B_TRACKING_NAME">
    <vt:lpwstr>\\leh\wam\groups\mp\mpbcf\TECHNOLOGY\Companies\Aruba Networks\2007_ipo\Roadshow\Presentation\Aruba IPO Roadshow Feb 13_vcurrent-part1.ppt - hebuch - 2/13/2007 1:16:31 PM</vt:lpwstr>
  </property>
</Properties>
</file>