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9" r:id="rId1"/>
  </p:sldMasterIdLst>
  <p:notesMasterIdLst>
    <p:notesMasterId r:id="rId39"/>
  </p:notesMasterIdLst>
  <p:handoutMasterIdLst>
    <p:handoutMasterId r:id="rId40"/>
  </p:handoutMasterIdLst>
  <p:sldIdLst>
    <p:sldId id="886" r:id="rId2"/>
    <p:sldId id="888" r:id="rId3"/>
    <p:sldId id="932" r:id="rId4"/>
    <p:sldId id="933" r:id="rId5"/>
    <p:sldId id="930" r:id="rId6"/>
    <p:sldId id="908" r:id="rId7"/>
    <p:sldId id="893" r:id="rId8"/>
    <p:sldId id="923" r:id="rId9"/>
    <p:sldId id="890" r:id="rId10"/>
    <p:sldId id="892" r:id="rId11"/>
    <p:sldId id="925" r:id="rId12"/>
    <p:sldId id="895" r:id="rId13"/>
    <p:sldId id="896" r:id="rId14"/>
    <p:sldId id="897" r:id="rId15"/>
    <p:sldId id="898" r:id="rId16"/>
    <p:sldId id="899" r:id="rId17"/>
    <p:sldId id="926" r:id="rId18"/>
    <p:sldId id="900" r:id="rId19"/>
    <p:sldId id="902" r:id="rId20"/>
    <p:sldId id="903" r:id="rId21"/>
    <p:sldId id="924" r:id="rId22"/>
    <p:sldId id="906" r:id="rId23"/>
    <p:sldId id="907" r:id="rId24"/>
    <p:sldId id="928" r:id="rId25"/>
    <p:sldId id="929" r:id="rId26"/>
    <p:sldId id="931" r:id="rId27"/>
    <p:sldId id="905" r:id="rId28"/>
    <p:sldId id="910" r:id="rId29"/>
    <p:sldId id="921" r:id="rId30"/>
    <p:sldId id="920" r:id="rId31"/>
    <p:sldId id="911" r:id="rId32"/>
    <p:sldId id="918" r:id="rId33"/>
    <p:sldId id="919" r:id="rId34"/>
    <p:sldId id="914" r:id="rId35"/>
    <p:sldId id="915" r:id="rId36"/>
    <p:sldId id="916" r:id="rId37"/>
    <p:sldId id="917" r:id="rId38"/>
  </p:sldIdLst>
  <p:sldSz cx="9144000" cy="6858000" type="screen4x3"/>
  <p:notesSz cx="7315200" cy="9601200"/>
  <p:custDataLst>
    <p:tags r:id="rId42"/>
  </p:custDataLst>
  <p:defaultTextStyle>
    <a:defPPr>
      <a:defRPr lang="en-US"/>
    </a:defPPr>
    <a:lvl1pPr algn="l" rtl="0" eaLnBrk="0" fontAlgn="base" hangingPunct="0">
      <a:spcBef>
        <a:spcPct val="0"/>
      </a:spcBef>
      <a:spcAft>
        <a:spcPct val="0"/>
      </a:spcAft>
      <a:defRPr sz="2000" i="1"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2000" i="1"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2000" i="1"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2000" i="1"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2000" i="1" kern="1200">
        <a:solidFill>
          <a:schemeClr val="tx1"/>
        </a:solidFill>
        <a:latin typeface="Arial" charset="0"/>
        <a:ea typeface="ＭＳ Ｐゴシック" pitchFamily="-80" charset="-128"/>
        <a:cs typeface="+mn-cs"/>
      </a:defRPr>
    </a:lvl5pPr>
    <a:lvl6pPr marL="2286000" algn="l" defTabSz="914400" rtl="0" eaLnBrk="1" latinLnBrk="0" hangingPunct="1">
      <a:defRPr sz="2000" i="1" kern="1200">
        <a:solidFill>
          <a:schemeClr val="tx1"/>
        </a:solidFill>
        <a:latin typeface="Arial" charset="0"/>
        <a:ea typeface="ＭＳ Ｐゴシック" pitchFamily="-80" charset="-128"/>
        <a:cs typeface="+mn-cs"/>
      </a:defRPr>
    </a:lvl6pPr>
    <a:lvl7pPr marL="2743200" algn="l" defTabSz="914400" rtl="0" eaLnBrk="1" latinLnBrk="0" hangingPunct="1">
      <a:defRPr sz="2000" i="1" kern="1200">
        <a:solidFill>
          <a:schemeClr val="tx1"/>
        </a:solidFill>
        <a:latin typeface="Arial" charset="0"/>
        <a:ea typeface="ＭＳ Ｐゴシック" pitchFamily="-80" charset="-128"/>
        <a:cs typeface="+mn-cs"/>
      </a:defRPr>
    </a:lvl7pPr>
    <a:lvl8pPr marL="3200400" algn="l" defTabSz="914400" rtl="0" eaLnBrk="1" latinLnBrk="0" hangingPunct="1">
      <a:defRPr sz="2000" i="1" kern="1200">
        <a:solidFill>
          <a:schemeClr val="tx1"/>
        </a:solidFill>
        <a:latin typeface="Arial" charset="0"/>
        <a:ea typeface="ＭＳ Ｐゴシック" pitchFamily="-80" charset="-128"/>
        <a:cs typeface="+mn-cs"/>
      </a:defRPr>
    </a:lvl8pPr>
    <a:lvl9pPr marL="3657600" algn="l" defTabSz="914400" rtl="0" eaLnBrk="1" latinLnBrk="0" hangingPunct="1">
      <a:defRPr sz="2000" i="1"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42852"/>
    <a:srgbClr val="C17107"/>
    <a:srgbClr val="DFA300"/>
    <a:srgbClr val="CC6600"/>
    <a:srgbClr val="A50021"/>
    <a:srgbClr val="0066FF"/>
    <a:srgbClr val="393961"/>
    <a:srgbClr val="B82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361" autoAdjust="0"/>
  </p:normalViewPr>
  <p:slideViewPr>
    <p:cSldViewPr snapToGrid="0">
      <p:cViewPr varScale="1">
        <p:scale>
          <a:sx n="105" d="100"/>
          <a:sy n="105" d="100"/>
        </p:scale>
        <p:origin x="-688" y="-96"/>
      </p:cViewPr>
      <p:guideLst>
        <p:guide orient="horz" pos="480"/>
        <p:guide orient="horz" pos="1224"/>
        <p:guide orient="horz" pos="3534"/>
        <p:guide orient="horz" pos="1662"/>
        <p:guide orient="horz" pos="1728"/>
        <p:guide pos="35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14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0" tIns="48321" rIns="96640" bIns="48321" numCol="1" anchor="t" anchorCtr="0" compatLnSpc="1">
            <a:prstTxWarp prst="textNoShape">
              <a:avLst/>
            </a:prstTxWarp>
          </a:bodyPr>
          <a:lstStyle>
            <a:lvl1pPr defTabSz="967442">
              <a:defRPr sz="1300" i="0">
                <a:latin typeface="Arial" charset="0"/>
                <a:ea typeface="ＭＳ Ｐゴシック" pitchFamily="34" charset="-128"/>
              </a:defRPr>
            </a:lvl1pPr>
          </a:lstStyle>
          <a:p>
            <a:pPr>
              <a:defRPr/>
            </a:pPr>
            <a:endParaRPr lang="en-US"/>
          </a:p>
        </p:txBody>
      </p:sp>
      <p:sp>
        <p:nvSpPr>
          <p:cNvPr id="1843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6640" tIns="48321" rIns="96640" bIns="48321" numCol="1" anchor="t" anchorCtr="0" compatLnSpc="1">
            <a:prstTxWarp prst="textNoShape">
              <a:avLst/>
            </a:prstTxWarp>
          </a:bodyPr>
          <a:lstStyle>
            <a:lvl1pPr algn="r" defTabSz="967442">
              <a:defRPr sz="1300" i="0">
                <a:latin typeface="Arial" charset="0"/>
                <a:ea typeface="ＭＳ Ｐゴシック" pitchFamily="34" charset="-128"/>
              </a:defRPr>
            </a:lvl1pPr>
          </a:lstStyle>
          <a:p>
            <a:pPr>
              <a:defRPr/>
            </a:pPr>
            <a:endParaRPr lang="en-US"/>
          </a:p>
        </p:txBody>
      </p:sp>
      <p:sp>
        <p:nvSpPr>
          <p:cNvPr id="1843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p:spPr>
        <p:txBody>
          <a:bodyPr vert="horz" wrap="square" lIns="96640" tIns="48321" rIns="96640" bIns="48321" numCol="1" anchor="b" anchorCtr="0" compatLnSpc="1">
            <a:prstTxWarp prst="textNoShape">
              <a:avLst/>
            </a:prstTxWarp>
          </a:bodyPr>
          <a:lstStyle>
            <a:lvl1pPr defTabSz="967442">
              <a:defRPr sz="1300" i="0">
                <a:latin typeface="Arial" charset="0"/>
                <a:ea typeface="ＭＳ Ｐゴシック" pitchFamily="34" charset="-128"/>
              </a:defRPr>
            </a:lvl1pPr>
          </a:lstStyle>
          <a:p>
            <a:pPr>
              <a:defRPr/>
            </a:pPr>
            <a:endParaRPr lang="en-US"/>
          </a:p>
        </p:txBody>
      </p:sp>
      <p:sp>
        <p:nvSpPr>
          <p:cNvPr id="1843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p:spPr>
        <p:txBody>
          <a:bodyPr vert="horz" wrap="square" lIns="96640" tIns="48321" rIns="96640" bIns="48321" numCol="1" anchor="b" anchorCtr="0" compatLnSpc="1">
            <a:prstTxWarp prst="textNoShape">
              <a:avLst/>
            </a:prstTxWarp>
          </a:bodyPr>
          <a:lstStyle>
            <a:lvl1pPr algn="r" defTabSz="967442">
              <a:defRPr sz="1300" i="0">
                <a:latin typeface="Arial" charset="0"/>
                <a:ea typeface="ＭＳ Ｐゴシック" pitchFamily="34" charset="-128"/>
              </a:defRPr>
            </a:lvl1pPr>
          </a:lstStyle>
          <a:p>
            <a:pPr>
              <a:defRPr/>
            </a:pPr>
            <a:fld id="{9095A103-6460-4C3B-B90C-DF55E4403069}" type="slidenum">
              <a:rPr lang="en-US"/>
              <a:pPr>
                <a:defRPr/>
              </a:pPr>
              <a:t>‹#›</a:t>
            </a:fld>
            <a:endParaRPr lang="en-US"/>
          </a:p>
        </p:txBody>
      </p:sp>
    </p:spTree>
    <p:extLst>
      <p:ext uri="{BB962C8B-B14F-4D97-AF65-F5344CB8AC3E}">
        <p14:creationId xmlns:p14="http://schemas.microsoft.com/office/powerpoint/2010/main" val="2306071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0" tIns="48321" rIns="96640" bIns="48321" numCol="1" anchor="t" anchorCtr="0" compatLnSpc="1">
            <a:prstTxWarp prst="textNoShape">
              <a:avLst/>
            </a:prstTxWarp>
          </a:bodyPr>
          <a:lstStyle>
            <a:lvl1pPr defTabSz="967442">
              <a:defRPr sz="1300" i="0">
                <a:latin typeface="Arial" charset="0"/>
                <a:ea typeface="ＭＳ Ｐゴシック" pitchFamily="34"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81013"/>
          </a:xfrm>
          <a:prstGeom prst="rect">
            <a:avLst/>
          </a:prstGeom>
          <a:noFill/>
          <a:ln w="9525">
            <a:noFill/>
            <a:miter lim="800000"/>
            <a:headEnd/>
            <a:tailEnd/>
          </a:ln>
        </p:spPr>
        <p:txBody>
          <a:bodyPr vert="horz" wrap="square" lIns="96640" tIns="48321" rIns="96640" bIns="48321" numCol="1" anchor="t" anchorCtr="0" compatLnSpc="1">
            <a:prstTxWarp prst="textNoShape">
              <a:avLst/>
            </a:prstTxWarp>
          </a:bodyPr>
          <a:lstStyle>
            <a:lvl1pPr algn="r" defTabSz="967442">
              <a:defRPr sz="1300" i="0">
                <a:latin typeface="Arial" charset="0"/>
                <a:ea typeface="ＭＳ Ｐゴシック" pitchFamily="34" charset="-128"/>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p:spPr>
        <p:txBody>
          <a:bodyPr vert="horz" wrap="square" lIns="96640" tIns="48321" rIns="96640"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p:spPr>
        <p:txBody>
          <a:bodyPr vert="horz" wrap="square" lIns="96640" tIns="48321" rIns="96640" bIns="48321" numCol="1" anchor="b" anchorCtr="0" compatLnSpc="1">
            <a:prstTxWarp prst="textNoShape">
              <a:avLst/>
            </a:prstTxWarp>
          </a:bodyPr>
          <a:lstStyle>
            <a:lvl1pPr defTabSz="967442">
              <a:defRPr sz="1300" i="0">
                <a:latin typeface="Arial" charset="0"/>
                <a:ea typeface="ＭＳ Ｐゴシック" pitchFamily="34"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p:spPr>
        <p:txBody>
          <a:bodyPr vert="horz" wrap="square" lIns="96640" tIns="48321" rIns="96640" bIns="48321" numCol="1" anchor="b" anchorCtr="0" compatLnSpc="1">
            <a:prstTxWarp prst="textNoShape">
              <a:avLst/>
            </a:prstTxWarp>
          </a:bodyPr>
          <a:lstStyle>
            <a:lvl1pPr algn="r" defTabSz="967442">
              <a:defRPr sz="1300" i="0">
                <a:latin typeface="Arial" charset="0"/>
                <a:ea typeface="ＭＳ Ｐゴシック" pitchFamily="34" charset="-128"/>
              </a:defRPr>
            </a:lvl1pPr>
          </a:lstStyle>
          <a:p>
            <a:pPr>
              <a:defRPr/>
            </a:pPr>
            <a:fld id="{56B98BD9-F95E-459E-A372-29AB94E3291C}" type="slidenum">
              <a:rPr lang="en-US"/>
              <a:pPr>
                <a:defRPr/>
              </a:pPr>
              <a:t>‹#›</a:t>
            </a:fld>
            <a:endParaRPr lang="en-US"/>
          </a:p>
        </p:txBody>
      </p:sp>
    </p:spTree>
    <p:extLst>
      <p:ext uri="{BB962C8B-B14F-4D97-AF65-F5344CB8AC3E}">
        <p14:creationId xmlns:p14="http://schemas.microsoft.com/office/powerpoint/2010/main" val="1772492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ea typeface="ＭＳ Ｐゴシック" pitchFamily="-80" charset="-128"/>
            </a:endParaRPr>
          </a:p>
        </p:txBody>
      </p:sp>
      <p:sp>
        <p:nvSpPr>
          <p:cNvPr id="19460" name="Slide Number Placeholder 3"/>
          <p:cNvSpPr>
            <a:spLocks noGrp="1"/>
          </p:cNvSpPr>
          <p:nvPr>
            <p:ph type="sldNum" sz="quarter" idx="5"/>
          </p:nvPr>
        </p:nvSpPr>
        <p:spPr>
          <a:noFill/>
        </p:spPr>
        <p:txBody>
          <a:bodyPr/>
          <a:lstStyle/>
          <a:p>
            <a:pPr defTabSz="966788"/>
            <a:fld id="{442AFF4C-2A5B-4EA2-8F8E-F1602F01108B}" type="slidenum">
              <a:rPr lang="en-US" smtClean="0">
                <a:ea typeface="ＭＳ Ｐゴシック" pitchFamily="-80" charset="-128"/>
              </a:rPr>
              <a:pPr defTabSz="966788"/>
              <a:t>1</a:t>
            </a:fld>
            <a:endParaRPr lang="en-US" smtClean="0">
              <a:ea typeface="ＭＳ Ｐゴシック" pitchFamily="-8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3DD26F-932B-42A1-B308-772CCA91CF4F}" type="slidenum">
              <a:rPr lang="en-US"/>
              <a:pPr/>
              <a:t>34</a:t>
            </a:fld>
            <a:endParaRPr lang="en-US"/>
          </a:p>
        </p:txBody>
      </p:sp>
      <p:sp>
        <p:nvSpPr>
          <p:cNvPr id="18433"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975DAE-906B-489E-94DE-DD14168C2985}" type="slidenum">
              <a:rPr lang="en-US"/>
              <a:pPr/>
              <a:t>35</a:t>
            </a:fld>
            <a:endParaRPr lang="en-US"/>
          </a:p>
        </p:txBody>
      </p:sp>
      <p:sp>
        <p:nvSpPr>
          <p:cNvPr id="19457"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2129F7-D1CC-4537-AF82-F8310B0F477A}" type="slidenum">
              <a:rPr lang="en-US"/>
              <a:pPr/>
              <a:t>36</a:t>
            </a:fld>
            <a:endParaRPr lang="en-US"/>
          </a:p>
        </p:txBody>
      </p:sp>
      <p:sp>
        <p:nvSpPr>
          <p:cNvPr id="20481"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A2BD86-1BCD-4B07-954F-70AF989E4250}" type="slidenum">
              <a:rPr lang="en-US"/>
              <a:pPr/>
              <a:t>37</a:t>
            </a:fld>
            <a:endParaRPr lang="en-US"/>
          </a:p>
        </p:txBody>
      </p:sp>
      <p:sp>
        <p:nvSpPr>
          <p:cNvPr id="21505"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83C777B-0A25-4836-AB1B-D1C2B3EEDF8C}" type="slidenum">
              <a:rPr lang="en-US" smtClean="0">
                <a:latin typeface="Arial" pitchFamily="34" charset="0"/>
              </a:rPr>
              <a:pPr/>
              <a:t>3</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CA"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latin typeface="Arial" pitchFamily="34" charset="0"/>
              </a:rPr>
              <a:t>Areas of research: Ligand (small molecule) docking to proteine – Development of tools that predict protein structure and function from DNA sequence</a:t>
            </a:r>
          </a:p>
        </p:txBody>
      </p:sp>
      <p:sp>
        <p:nvSpPr>
          <p:cNvPr id="23556" name="Slide Number Placeholder 3"/>
          <p:cNvSpPr>
            <a:spLocks noGrp="1"/>
          </p:cNvSpPr>
          <p:nvPr>
            <p:ph type="sldNum" sz="quarter" idx="5"/>
          </p:nvPr>
        </p:nvSpPr>
        <p:spPr>
          <a:noFill/>
        </p:spPr>
        <p:txBody>
          <a:bodyPr/>
          <a:lstStyle/>
          <a:p>
            <a:fld id="{E00E1E8D-302D-4568-97C9-9FADE8451CF1}"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Worldwide Cloud Access via Internet – GUI or command shell</a:t>
            </a:r>
          </a:p>
          <a:p>
            <a:r>
              <a:rPr lang="en-US" smtClean="0"/>
              <a:t>Data movement – either Internet or POD Disk Caddy</a:t>
            </a:r>
          </a:p>
          <a:p>
            <a:r>
              <a:rPr lang="en-US" smtClean="0"/>
              <a:t>Service – LifeScope analyses plus data storage (temporary or long-term)</a:t>
            </a:r>
          </a:p>
          <a:p>
            <a:r>
              <a:rPr lang="en-US" smtClean="0"/>
              <a:t>Cost – Pay as you go + monthly account fee for your virtual server</a:t>
            </a:r>
          </a:p>
          <a:p>
            <a:r>
              <a:rPr lang="en-US" smtClean="0"/>
              <a:t>Help? On-demand system administrators with LifeScope experience					</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0E9A30-0F72-448B-8D4D-FD9F1373E20F}" type="slidenum">
              <a:rPr lang="en-US" smtClean="0">
                <a:latin typeface="Arial" pitchFamily="34" charset="0"/>
                <a:ea typeface="ＭＳ Ｐゴシック" pitchFamily="34" charset="-128"/>
                <a:cs typeface="Arial" pitchFamily="34" charset="0"/>
              </a:rPr>
              <a:pPr/>
              <a:t>5</a:t>
            </a:fld>
            <a:endParaRPr 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257300" y="720725"/>
            <a:ext cx="4802188" cy="3600450"/>
          </a:xfrm>
          <a:ln/>
        </p:spPr>
      </p:sp>
      <p:sp>
        <p:nvSpPr>
          <p:cNvPr id="24579" name="Rectangle 3"/>
          <p:cNvSpPr>
            <a:spLocks noGrp="1" noChangeArrowheads="1"/>
          </p:cNvSpPr>
          <p:nvPr>
            <p:ph type="body" idx="1"/>
          </p:nvPr>
        </p:nvSpPr>
        <p:spPr>
          <a:xfrm>
            <a:off x="1200574" y="4479249"/>
            <a:ext cx="4834466" cy="4482527"/>
          </a:xfrm>
          <a:noFill/>
          <a:ln/>
        </p:spPr>
        <p:txBody>
          <a:bodyPr/>
          <a:lstStyle/>
          <a:p>
            <a:endParaRPr 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r>
              <a:rPr lang="en-US" dirty="0" smtClean="0"/>
              <a:t>“When </a:t>
            </a:r>
            <a:r>
              <a:rPr lang="en-US" dirty="0" err="1" smtClean="0"/>
              <a:t>Ozzy</a:t>
            </a:r>
            <a:r>
              <a:rPr lang="en-US" dirty="0" smtClean="0"/>
              <a:t> and I began to do the weekly 'Dr </a:t>
            </a:r>
            <a:r>
              <a:rPr lang="en-US" dirty="0" err="1" smtClean="0"/>
              <a:t>Ozzy</a:t>
            </a:r>
            <a:r>
              <a:rPr lang="en-US" dirty="0" smtClean="0"/>
              <a:t>' column for </a:t>
            </a:r>
            <a:r>
              <a:rPr lang="en-US" i="1" dirty="0" smtClean="0"/>
              <a:t>The Sunday Times</a:t>
            </a:r>
            <a:r>
              <a:rPr lang="en-US" dirty="0" smtClean="0"/>
              <a:t> -- now also in </a:t>
            </a:r>
            <a:r>
              <a:rPr lang="en-US" i="1" dirty="0" smtClean="0"/>
              <a:t>Rolling Stone</a:t>
            </a:r>
            <a:r>
              <a:rPr lang="en-US" dirty="0" smtClean="0"/>
              <a:t> – I got the idea to ask [</a:t>
            </a:r>
            <a:r>
              <a:rPr lang="en-US" dirty="0" err="1" smtClean="0"/>
              <a:t>Knome</a:t>
            </a:r>
            <a:r>
              <a:rPr lang="en-US" dirty="0" smtClean="0"/>
              <a:t>] about possibly sequencing </a:t>
            </a:r>
            <a:r>
              <a:rPr lang="en-US" dirty="0" err="1" smtClean="0"/>
              <a:t>Ozzy's</a:t>
            </a:r>
            <a:r>
              <a:rPr lang="en-US" dirty="0" smtClean="0"/>
              <a:t> genome as a one-off article. It snowballed from there,” says Ayres.</a:t>
            </a:r>
          </a:p>
          <a:p>
            <a:pPr>
              <a:defRPr/>
            </a:pPr>
            <a:endParaRPr lang="en-US" dirty="0" smtClean="0"/>
          </a:p>
          <a:p>
            <a:pPr>
              <a:defRPr/>
            </a:pPr>
            <a:r>
              <a:rPr lang="en-US" dirty="0" err="1" smtClean="0"/>
              <a:t>Osbourne</a:t>
            </a:r>
            <a:r>
              <a:rPr lang="en-US" dirty="0" smtClean="0"/>
              <a:t>, who described himself as “a rock star, not Brain of Britain,” initially needed some convincing to go along. “The only ‘genome’ I’d ever heard of was the kind you find at the bottom of the garden with a little white beard and a pointy red hat,” he wrote. “The only Gene I know anything about is the one in Kiss.” But he came around. After all, he wrote, “Given the swimming pools of booze I’ve guzzled over the years — not to mention all the [drugs] . . . there’s really no plausible medical reason why I should still be alive. Maybe my DNA could say why.”</a:t>
            </a:r>
          </a:p>
          <a:p>
            <a:pPr>
              <a:defRPr/>
            </a:pPr>
            <a:r>
              <a:rPr lang="en-US" dirty="0" smtClean="0"/>
              <a:t/>
            </a:r>
            <a:br>
              <a:rPr lang="en-US" dirty="0" smtClean="0"/>
            </a:br>
            <a:r>
              <a:rPr lang="en-US" dirty="0" smtClean="0"/>
              <a:t>Supporting </a:t>
            </a:r>
            <a:r>
              <a:rPr lang="en-US" dirty="0" err="1" smtClean="0"/>
              <a:t>Osbourne</a:t>
            </a:r>
            <a:r>
              <a:rPr lang="en-US" dirty="0" smtClean="0"/>
              <a:t> was a tight three-piece outfit. The sequencing was conducted at St Louis-based Cofactor Genomics, performed on the Life Technologies </a:t>
            </a:r>
            <a:r>
              <a:rPr lang="en-US" dirty="0" err="1" smtClean="0"/>
              <a:t>SOLiD</a:t>
            </a:r>
            <a:r>
              <a:rPr lang="en-US" dirty="0" smtClean="0"/>
              <a:t> 4 platform, which also assisted in the early </a:t>
            </a:r>
            <a:r>
              <a:rPr lang="en-US" dirty="0" err="1" smtClean="0"/>
              <a:t>bioinformatic</a:t>
            </a:r>
            <a:r>
              <a:rPr lang="en-US" dirty="0" smtClean="0"/>
              <a:t> analysis. The final genomic interpretation and presentation was handled by </a:t>
            </a:r>
            <a:r>
              <a:rPr lang="en-US" dirty="0" err="1" smtClean="0"/>
              <a:t>Knome</a:t>
            </a:r>
            <a:r>
              <a:rPr lang="en-US" dirty="0" smtClean="0"/>
              <a:t>.</a:t>
            </a:r>
          </a:p>
          <a:p>
            <a:pPr>
              <a:defRPr/>
            </a:pPr>
            <a:r>
              <a:rPr lang="en-US" dirty="0" smtClean="0"/>
              <a:t/>
            </a:r>
            <a:br>
              <a:rPr lang="en-US" dirty="0" smtClean="0"/>
            </a:br>
            <a:r>
              <a:rPr lang="en-US" dirty="0" smtClean="0"/>
              <a:t>Cofactor generated 39 </a:t>
            </a:r>
            <a:r>
              <a:rPr lang="en-US" dirty="0" err="1" smtClean="0"/>
              <a:t>Gigabases</a:t>
            </a:r>
            <a:r>
              <a:rPr lang="en-US" dirty="0" smtClean="0"/>
              <a:t> of </a:t>
            </a:r>
            <a:r>
              <a:rPr lang="en-US" dirty="0" err="1" smtClean="0"/>
              <a:t>Osbourne’s</a:t>
            </a:r>
            <a:r>
              <a:rPr lang="en-US" dirty="0" smtClean="0"/>
              <a:t> sequence (13X coverage) over about three weeks using both long-insert mate pairs and fragment reads. (Human genomes are usually sequenced to 30X coverage, but </a:t>
            </a:r>
            <a:r>
              <a:rPr lang="en-US" dirty="0" err="1" smtClean="0"/>
              <a:t>Osbourne’s</a:t>
            </a:r>
            <a:r>
              <a:rPr lang="en-US" dirty="0" smtClean="0"/>
              <a:t> sequence was time sensitive.) About 70 percent of the DNA reads were </a:t>
            </a:r>
            <a:r>
              <a:rPr lang="en-US" dirty="0" err="1" smtClean="0"/>
              <a:t>mappable</a:t>
            </a:r>
            <a:r>
              <a:rPr lang="en-US" dirty="0" smtClean="0"/>
              <a:t>, which he calls “very good.”</a:t>
            </a:r>
          </a:p>
          <a:p>
            <a:pPr>
              <a:defRPr/>
            </a:pPr>
            <a:endParaRPr lang="en-US" dirty="0" smtClean="0"/>
          </a:p>
          <a:p>
            <a:pPr>
              <a:defRPr/>
            </a:pPr>
            <a:r>
              <a:rPr lang="en-US" dirty="0" smtClean="0"/>
              <a:t>Houston-based Matt Dyer has a field-based position with Life Technologies, supporting Midwest users of the </a:t>
            </a:r>
            <a:r>
              <a:rPr lang="en-US" dirty="0" err="1" smtClean="0"/>
              <a:t>SOLiD</a:t>
            </a:r>
            <a:r>
              <a:rPr lang="en-US" dirty="0" smtClean="0"/>
              <a:t> platform on issues including experimental design and data analysis. “</a:t>
            </a:r>
            <a:r>
              <a:rPr lang="en-US" dirty="0" err="1" smtClean="0"/>
              <a:t>Jarret</a:t>
            </a:r>
            <a:r>
              <a:rPr lang="en-US" dirty="0" smtClean="0"/>
              <a:t> [Glasscock, Cofactor CEO] contacted me, and said they needed some help for an urgent, once-in-a-lifetime project,” says Dyer, who didn’t need to be asked twice. “I’m a big fan of biology and bioinformatics -- though not Black Sabbath necessarily!” he says.</a:t>
            </a:r>
          </a:p>
          <a:p>
            <a:pPr>
              <a:defRPr/>
            </a:pPr>
            <a:r>
              <a:rPr lang="en-US" dirty="0" smtClean="0"/>
              <a:t>Because of the urgency of the project, Dyer used cloud resources offered by Penguin Computing (Penguin On Demand). After Cofactor uploaded the sequence data to the cloud, Dyer logged on and took over, with immediate access to thousands of compute nodes. No read filtering was performed. “We don’t do any filtering -- we let the mapping do the filtering,” says Dyer. “If the read is bad, it won’t map to the reference.”</a:t>
            </a:r>
          </a:p>
          <a:p>
            <a:pPr>
              <a:defRPr/>
            </a:pPr>
            <a:r>
              <a:rPr lang="en-US" dirty="0" smtClean="0"/>
              <a:t/>
            </a:r>
            <a:br>
              <a:rPr lang="en-US" dirty="0" smtClean="0"/>
            </a:br>
            <a:r>
              <a:rPr lang="en-US" dirty="0" err="1" smtClean="0"/>
              <a:t>Knome</a:t>
            </a:r>
            <a:r>
              <a:rPr lang="en-US" dirty="0" smtClean="0"/>
              <a:t> took the assembled sequence and ran it through its internal analysis pipeline, producing a richly annotated genome and a set of interesting DNA variants to select for further analysis. </a:t>
            </a:r>
            <a:r>
              <a:rPr lang="en-US" dirty="0" err="1" smtClean="0"/>
              <a:t>Knome’s</a:t>
            </a:r>
            <a:r>
              <a:rPr lang="en-US" dirty="0" smtClean="0"/>
              <a:t> director of research, Nathan Pearson, then flew to the UK recently to deliver </a:t>
            </a:r>
            <a:r>
              <a:rPr lang="en-US" dirty="0" err="1" smtClean="0"/>
              <a:t>Osbourne’s</a:t>
            </a:r>
            <a:r>
              <a:rPr lang="en-US" dirty="0" smtClean="0"/>
              <a:t> results in person, but not before he had conferred with </a:t>
            </a:r>
            <a:r>
              <a:rPr lang="en-US" dirty="0" err="1" smtClean="0"/>
              <a:t>Osbourne’s</a:t>
            </a:r>
            <a:r>
              <a:rPr lang="en-US" dirty="0" smtClean="0"/>
              <a:t> wife, Sharon, a judge on </a:t>
            </a:r>
            <a:r>
              <a:rPr lang="en-US" i="1" dirty="0" smtClean="0"/>
              <a:t>America’s Got Talent.</a:t>
            </a:r>
            <a:endParaRPr lang="en-US" dirty="0" smtClean="0"/>
          </a:p>
          <a:p>
            <a:pPr>
              <a:defRPr/>
            </a:pPr>
            <a:r>
              <a:rPr lang="en-US" dirty="0" smtClean="0"/>
              <a:t>“We thought about what it is that makes </a:t>
            </a:r>
            <a:r>
              <a:rPr lang="en-US" dirty="0" err="1" smtClean="0"/>
              <a:t>Ozzy</a:t>
            </a:r>
            <a:r>
              <a:rPr lang="en-US" dirty="0" smtClean="0"/>
              <a:t> unique,” says </a:t>
            </a:r>
            <a:r>
              <a:rPr lang="en-US" dirty="0" err="1" smtClean="0"/>
              <a:t>Conde</a:t>
            </a:r>
            <a:r>
              <a:rPr lang="en-US" dirty="0" smtClean="0"/>
              <a:t>. “Given he’s a musician and he’s been diagnosed with a </a:t>
            </a:r>
            <a:r>
              <a:rPr lang="en-US" dirty="0" err="1" smtClean="0"/>
              <a:t>parkinson’s</a:t>
            </a:r>
            <a:r>
              <a:rPr lang="en-US" dirty="0" smtClean="0"/>
              <a:t>-like tremor, we looked for things associated with nerve function. We found a couple of interesting things – but as Nathan says, ‘We found smoke but no fire.’ There was no ‘</a:t>
            </a:r>
            <a:r>
              <a:rPr lang="en-US" dirty="0" err="1" smtClean="0"/>
              <a:t>Ozzy</a:t>
            </a:r>
            <a:r>
              <a:rPr lang="en-US" dirty="0" smtClean="0"/>
              <a:t> variant’ – that goes without saying.” The interesting variants lie in the genes </a:t>
            </a:r>
            <a:r>
              <a:rPr lang="en-US" i="1" dirty="0" smtClean="0"/>
              <a:t>TTN</a:t>
            </a:r>
            <a:r>
              <a:rPr lang="en-US" dirty="0" smtClean="0"/>
              <a:t> (associated with deafness and Parkinsonism) and </a:t>
            </a:r>
            <a:r>
              <a:rPr lang="en-US" i="1" dirty="0" smtClean="0"/>
              <a:t>CLTCL1</a:t>
            </a:r>
            <a:r>
              <a:rPr lang="en-US" dirty="0" smtClean="0"/>
              <a:t> (brain chemistry). They might merit further study, </a:t>
            </a:r>
            <a:r>
              <a:rPr lang="en-US" dirty="0" err="1" smtClean="0"/>
              <a:t>Conde</a:t>
            </a:r>
            <a:r>
              <a:rPr lang="en-US" dirty="0" smtClean="0"/>
              <a:t> suggests.</a:t>
            </a:r>
          </a:p>
          <a:p>
            <a:pPr>
              <a:defRPr/>
            </a:pPr>
            <a:r>
              <a:rPr lang="en-US" dirty="0" err="1" smtClean="0"/>
              <a:t>Knome</a:t>
            </a:r>
            <a:r>
              <a:rPr lang="en-US" dirty="0" smtClean="0"/>
              <a:t> also found a novel variant in the </a:t>
            </a:r>
            <a:r>
              <a:rPr lang="en-US" i="1" dirty="0" smtClean="0"/>
              <a:t>ADH4</a:t>
            </a:r>
            <a:r>
              <a:rPr lang="en-US" dirty="0" smtClean="0"/>
              <a:t> alcohol metabolizing gene, which might explain </a:t>
            </a:r>
            <a:r>
              <a:rPr lang="en-US" dirty="0" err="1" smtClean="0"/>
              <a:t>Osbourne’s</a:t>
            </a:r>
            <a:r>
              <a:rPr lang="en-US" dirty="0" smtClean="0"/>
              <a:t> legendary high tolerance for alcohol. Ironically, </a:t>
            </a:r>
            <a:r>
              <a:rPr lang="en-US" dirty="0" err="1" smtClean="0"/>
              <a:t>Osbourne</a:t>
            </a:r>
            <a:r>
              <a:rPr lang="en-US" dirty="0" smtClean="0"/>
              <a:t> is highly sensitive to caffeine, and has the genetic variant to prove it. Another interesting variant was in the COMT gene – </a:t>
            </a:r>
            <a:r>
              <a:rPr lang="en-US" dirty="0" err="1" smtClean="0"/>
              <a:t>Osbourne</a:t>
            </a:r>
            <a:r>
              <a:rPr lang="en-US" dirty="0" smtClean="0"/>
              <a:t> carries two versions of the gene that have been associated with “worrier” and “warrior” behavioral tendencies.</a:t>
            </a:r>
          </a:p>
          <a:p>
            <a:pPr>
              <a:defRPr/>
            </a:pPr>
            <a:r>
              <a:rPr lang="en-US" dirty="0" smtClean="0"/>
              <a:t>Another interesting tidbit was the ability to screen </a:t>
            </a:r>
            <a:r>
              <a:rPr lang="en-US" dirty="0" err="1" smtClean="0"/>
              <a:t>Osbourne’s</a:t>
            </a:r>
            <a:r>
              <a:rPr lang="en-US" dirty="0" smtClean="0"/>
              <a:t> genome for traces of Neanderthal DNA, following new evidence of ancient inter-breeding between humans and Neanderthals emerging from the Neanderthal genome study. “We were looking for matches for long segments unique to Neanderthals, and found a couple of pretty long segments [in </a:t>
            </a:r>
            <a:r>
              <a:rPr lang="en-US" dirty="0" err="1" smtClean="0"/>
              <a:t>Osbourne’s</a:t>
            </a:r>
            <a:r>
              <a:rPr lang="en-US" dirty="0" smtClean="0"/>
              <a:t> genome],” says </a:t>
            </a:r>
            <a:r>
              <a:rPr lang="en-US" dirty="0" err="1" smtClean="0"/>
              <a:t>Conde</a:t>
            </a:r>
            <a:r>
              <a:rPr lang="en-US" dirty="0" smtClean="0"/>
              <a:t>. “But George Church [</a:t>
            </a:r>
            <a:r>
              <a:rPr lang="en-US" dirty="0" err="1" smtClean="0"/>
              <a:t>Knome</a:t>
            </a:r>
            <a:r>
              <a:rPr lang="en-US" dirty="0" smtClean="0"/>
              <a:t> co-founder] has 3x as much matching segment.”</a:t>
            </a:r>
          </a:p>
          <a:p>
            <a:pPr>
              <a:defRPr/>
            </a:pPr>
            <a:r>
              <a:rPr lang="en-US" dirty="0" smtClean="0"/>
              <a:t/>
            </a:r>
            <a:br>
              <a:rPr lang="en-US" dirty="0" smtClean="0"/>
            </a:br>
            <a:endParaRPr lang="en-US" dirty="0" smtClean="0"/>
          </a:p>
          <a:p>
            <a:pPr>
              <a:defRPr/>
            </a:pPr>
            <a:r>
              <a:rPr lang="en-US" dirty="0" smtClean="0"/>
              <a:t/>
            </a:r>
            <a:br>
              <a:rPr lang="en-US" dirty="0" smtClean="0"/>
            </a:br>
            <a:endParaRPr lang="en-US" dirty="0" smtClean="0"/>
          </a:p>
          <a:p>
            <a:pPr>
              <a:defRPr/>
            </a:pPr>
            <a:endParaRPr lang="en-US" dirty="0"/>
          </a:p>
        </p:txBody>
      </p:sp>
      <p:sp>
        <p:nvSpPr>
          <p:cNvPr id="26628" name="Slide Number Placeholder 3"/>
          <p:cNvSpPr>
            <a:spLocks noGrp="1"/>
          </p:cNvSpPr>
          <p:nvPr>
            <p:ph type="sldNum" sz="quarter" idx="5"/>
          </p:nvPr>
        </p:nvSpPr>
        <p:spPr>
          <a:noFill/>
        </p:spPr>
        <p:txBody>
          <a:bodyPr/>
          <a:lstStyle/>
          <a:p>
            <a:fld id="{481AEC76-1584-4369-814D-038A5B99DE63}" type="slidenum">
              <a:rPr lang="en-US" smtClean="0"/>
              <a:pPr/>
              <a:t>24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mtClean="0"/>
              <a:t>Reporter Chris Ayres who had co-authored Ozzy’s memoires ‘I am Ozzy’ accidentally ran into Knome CEO Jorge Conde. Knome was the first company to offer whole genome sequencing for individuals.</a:t>
            </a:r>
          </a:p>
          <a:p>
            <a:endParaRPr lang="en-US" smtClean="0"/>
          </a:p>
          <a:p>
            <a:r>
              <a:rPr lang="en-US" smtClean="0"/>
              <a:t>Ayres was also working with Ozzy on a weekly column Dr. Ozzy for the Sunday times. Ayres had the idea was to sequence Ozzy’s genmome and cover the results.</a:t>
            </a:r>
          </a:p>
          <a:p>
            <a:endParaRPr lang="en-US" smtClean="0"/>
          </a:p>
          <a:p>
            <a:r>
              <a:rPr lang="en-US" smtClean="0"/>
              <a:t>“The only ‘genome’ I’d ever heard of was the kind you find at the bottom of the garden with a little white beard and a pointy red hat,” he wrote. “The only Gene I know anything about is the one in Kiss.” But he came around. After all, he wrote, “Given the swimming pools of booze I’ve guzzled over the years — not to mention all the [drugs] . . . there’s really no plausible medical reason why I should still be alive. Maybe my DNA could say why.</a:t>
            </a:r>
          </a:p>
        </p:txBody>
      </p:sp>
      <p:sp>
        <p:nvSpPr>
          <p:cNvPr id="27652" name="Slide Number Placeholder 3"/>
          <p:cNvSpPr>
            <a:spLocks noGrp="1"/>
          </p:cNvSpPr>
          <p:nvPr>
            <p:ph type="sldNum" sz="quarter" idx="5"/>
          </p:nvPr>
        </p:nvSpPr>
        <p:spPr>
          <a:noFill/>
        </p:spPr>
        <p:txBody>
          <a:bodyPr/>
          <a:lstStyle/>
          <a:p>
            <a:fld id="{BAE731A0-C4FB-43DE-83AE-39F8E6D8EED1}" type="slidenum">
              <a:rPr lang="en-US" smtClean="0"/>
              <a:pPr/>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D20FDF-FF8E-4141-BF8D-A09D09ACD3E5}" type="slidenum">
              <a:rPr lang="en-US"/>
              <a:pPr/>
              <a:t>28</a:t>
            </a:fld>
            <a:endParaRPr lang="en-US"/>
          </a:p>
        </p:txBody>
      </p:sp>
      <p:sp>
        <p:nvSpPr>
          <p:cNvPr id="14337"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6B454A-CD88-40E6-9431-C5A7A1E767AF}" type="slidenum">
              <a:rPr lang="en-US"/>
              <a:pPr/>
              <a:t>31</a:t>
            </a:fld>
            <a:endParaRPr lang="en-US"/>
          </a:p>
        </p:txBody>
      </p:sp>
      <p:sp>
        <p:nvSpPr>
          <p:cNvPr id="15361"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C17107"/>
        </a:solidFill>
        <a:effectLst/>
      </p:bgPr>
    </p:bg>
    <p:spTree>
      <p:nvGrpSpPr>
        <p:cNvPr id="1" name=""/>
        <p:cNvGrpSpPr/>
        <p:nvPr/>
      </p:nvGrpSpPr>
      <p:grpSpPr>
        <a:xfrm>
          <a:off x="0" y="0"/>
          <a:ext cx="0" cy="0"/>
          <a:chOff x="0" y="0"/>
          <a:chExt cx="0" cy="0"/>
        </a:xfrm>
      </p:grpSpPr>
      <p:pic>
        <p:nvPicPr>
          <p:cNvPr id="5" name="Picture 5" descr="C:\penguin\images\Penguin_banner_2.gif"/>
          <p:cNvPicPr>
            <a:picLocks noChangeAspect="1" noChangeArrowheads="1"/>
          </p:cNvPicPr>
          <p:nvPr userDrawn="1"/>
        </p:nvPicPr>
        <p:blipFill>
          <a:blip r:embed="rId2" cstate="print"/>
          <a:srcRect/>
          <a:stretch>
            <a:fillRect/>
          </a:stretch>
        </p:blipFill>
        <p:spPr bwMode="auto">
          <a:xfrm>
            <a:off x="1173163" y="1279525"/>
            <a:ext cx="7620000" cy="1905000"/>
          </a:xfrm>
          <a:prstGeom prst="rect">
            <a:avLst/>
          </a:prstGeom>
          <a:noFill/>
          <a:ln w="9525">
            <a:noFill/>
            <a:miter lim="800000"/>
            <a:headEnd/>
            <a:tailEnd/>
          </a:ln>
        </p:spPr>
      </p:pic>
      <p:sp>
        <p:nvSpPr>
          <p:cNvPr id="2" name="Rectangle 18"/>
          <p:cNvSpPr>
            <a:spLocks noGrp="1" noChangeArrowheads="1"/>
          </p:cNvSpPr>
          <p:nvPr>
            <p:ph type="ctrTitle"/>
          </p:nvPr>
        </p:nvSpPr>
        <p:spPr>
          <a:xfrm>
            <a:off x="2415540" y="3500120"/>
            <a:ext cx="6366510" cy="774700"/>
          </a:xfrm>
          <a:noFill/>
          <a:effectLst/>
        </p:spPr>
        <p:txBody>
          <a:bodyPr/>
          <a:lstStyle>
            <a:lvl1pPr algn="r">
              <a:defRPr sz="3200" b="1" baseline="0" smtClean="0">
                <a:solidFill>
                  <a:schemeClr val="bg1"/>
                </a:solidFill>
                <a:effectLst/>
                <a:latin typeface="Arial" pitchFamily="34" charset="0"/>
                <a:ea typeface="ＭＳ Ｐゴシック" pitchFamily="-80" charset="-128"/>
                <a:cs typeface="Arial" pitchFamily="34" charset="0"/>
              </a:defRPr>
            </a:lvl1pPr>
          </a:lstStyle>
          <a:p>
            <a:r>
              <a:rPr lang="en-US" dirty="0" smtClean="0"/>
              <a:t>Click to edit Master title style</a:t>
            </a:r>
          </a:p>
        </p:txBody>
      </p:sp>
      <p:sp>
        <p:nvSpPr>
          <p:cNvPr id="133125" name="Rectangle 1029"/>
          <p:cNvSpPr>
            <a:spLocks noGrp="1" noChangeArrowheads="1"/>
          </p:cNvSpPr>
          <p:nvPr>
            <p:ph type="subTitle" sz="quarter" idx="1"/>
          </p:nvPr>
        </p:nvSpPr>
        <p:spPr>
          <a:xfrm>
            <a:off x="3086100" y="4341495"/>
            <a:ext cx="5705475" cy="390525"/>
          </a:xfrm>
        </p:spPr>
        <p:txBody>
          <a:bodyPr anchor="ctr"/>
          <a:lstStyle>
            <a:lvl1pPr marL="0" indent="0" algn="r">
              <a:buFont typeface="Wingdings" pitchFamily="2" charset="2"/>
              <a:buNone/>
              <a:defRPr sz="1800" smtClean="0">
                <a:latin typeface="Arial" pitchFamily="34" charset="0"/>
                <a:ea typeface="ＭＳ Ｐゴシック" pitchFamily="-80" charset="-128"/>
                <a:cs typeface="Arial" pitchFamily="34" charset="0"/>
              </a:defRPr>
            </a:lvl1pPr>
          </a:lstStyle>
          <a:p>
            <a:r>
              <a:rPr lang="en-US" dirty="0" smtClean="0"/>
              <a:t>Click to edit Master subtitle style</a:t>
            </a:r>
          </a:p>
        </p:txBody>
      </p:sp>
      <p:sp>
        <p:nvSpPr>
          <p:cNvPr id="7" name="Text Box 15"/>
          <p:cNvSpPr txBox="1">
            <a:spLocks noChangeArrowheads="1"/>
          </p:cNvSpPr>
          <p:nvPr userDrawn="1"/>
        </p:nvSpPr>
        <p:spPr bwMode="auto">
          <a:xfrm>
            <a:off x="419978" y="6540061"/>
            <a:ext cx="2635250" cy="200025"/>
          </a:xfrm>
          <a:prstGeom prst="rect">
            <a:avLst/>
          </a:prstGeom>
          <a:noFill/>
          <a:ln>
            <a:noFill/>
          </a:ln>
          <a:extLst/>
        </p:spPr>
        <p:txBody>
          <a:bodyPr wrap="none">
            <a:spAutoFit/>
          </a:bodyPr>
          <a:lstStyle>
            <a:lvl1pPr>
              <a:defRPr sz="2000" i="1">
                <a:solidFill>
                  <a:schemeClr val="tx1"/>
                </a:solidFill>
                <a:latin typeface="Arial" charset="0"/>
                <a:ea typeface="ＭＳ Ｐゴシック" pitchFamily="-80" charset="-128"/>
              </a:defRPr>
            </a:lvl1pPr>
            <a:lvl2pPr marL="742950" indent="-285750">
              <a:defRPr sz="2000" i="1">
                <a:solidFill>
                  <a:schemeClr val="tx1"/>
                </a:solidFill>
                <a:latin typeface="Arial" charset="0"/>
                <a:ea typeface="ＭＳ Ｐゴシック" pitchFamily="-80" charset="-128"/>
              </a:defRPr>
            </a:lvl2pPr>
            <a:lvl3pPr marL="1143000" indent="-228600">
              <a:defRPr sz="2000" i="1">
                <a:solidFill>
                  <a:schemeClr val="tx1"/>
                </a:solidFill>
                <a:latin typeface="Arial" charset="0"/>
                <a:ea typeface="ＭＳ Ｐゴシック" pitchFamily="-80" charset="-128"/>
              </a:defRPr>
            </a:lvl3pPr>
            <a:lvl4pPr marL="1600200" indent="-228600">
              <a:defRPr sz="2000" i="1">
                <a:solidFill>
                  <a:schemeClr val="tx1"/>
                </a:solidFill>
                <a:latin typeface="Arial" charset="0"/>
                <a:ea typeface="ＭＳ Ｐゴシック" pitchFamily="-80" charset="-128"/>
              </a:defRPr>
            </a:lvl4pPr>
            <a:lvl5pPr marL="2057400" indent="-228600">
              <a:defRPr sz="2000" i="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000" i="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000" i="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000" i="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000" i="1">
                <a:solidFill>
                  <a:schemeClr val="tx1"/>
                </a:solidFill>
                <a:latin typeface="Arial" charset="0"/>
                <a:ea typeface="ＭＳ Ｐゴシック" pitchFamily="-80" charset="-128"/>
              </a:defRPr>
            </a:lvl9pPr>
          </a:lstStyle>
          <a:p>
            <a:pPr>
              <a:defRPr/>
            </a:pPr>
            <a:r>
              <a:rPr lang="en-US" sz="700" i="0" dirty="0" smtClean="0">
                <a:solidFill>
                  <a:schemeClr val="bg1"/>
                </a:solidFill>
                <a:cs typeface="Arial" charset="0"/>
              </a:rPr>
              <a:t>Copyright © 2011 Penguin Computing, Inc. All rights reserved</a:t>
            </a:r>
          </a:p>
        </p:txBody>
      </p:sp>
    </p:spTree>
  </p:cSld>
  <p:clrMapOvr>
    <a:masterClrMapping/>
  </p:clrMapOvr>
  <p:transition xmlns:p14="http://schemas.microsoft.com/office/powerpoint/2010/main">
    <p:wip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rot="10800000">
            <a:off x="0" y="6358597"/>
            <a:ext cx="9144000" cy="499401"/>
          </a:xfrm>
          <a:prstGeom prst="rect">
            <a:avLst/>
          </a:prstGeom>
          <a:gradFill rotWithShape="1">
            <a:gsLst>
              <a:gs pos="0">
                <a:srgbClr val="C17107"/>
              </a:gs>
              <a:gs pos="90000">
                <a:srgbClr val="C17107"/>
              </a:gs>
              <a:gs pos="100000">
                <a:schemeClr val="bg1"/>
              </a:gs>
            </a:gsLst>
            <a:lin ang="5400000" scaled="1"/>
          </a:gradFill>
          <a:ln w="9525">
            <a:noFill/>
            <a:miter lim="800000"/>
            <a:headEnd/>
            <a:tailEnd/>
          </a:ln>
        </p:spPr>
        <p:txBody>
          <a:bodyPr wrap="none" anchor="ctr"/>
          <a:lstStyle/>
          <a:p>
            <a:pPr>
              <a:defRPr/>
            </a:pPr>
            <a:endParaRPr lang="en-US" i="0">
              <a:cs typeface="Arial" charset="0"/>
            </a:endParaRPr>
          </a:p>
        </p:txBody>
      </p:sp>
      <p:sp>
        <p:nvSpPr>
          <p:cNvPr id="5" name="Text Box 15"/>
          <p:cNvSpPr txBox="1">
            <a:spLocks noChangeArrowheads="1"/>
          </p:cNvSpPr>
          <p:nvPr userDrawn="1"/>
        </p:nvSpPr>
        <p:spPr bwMode="auto">
          <a:xfrm>
            <a:off x="419978" y="6540061"/>
            <a:ext cx="2635250" cy="200025"/>
          </a:xfrm>
          <a:prstGeom prst="rect">
            <a:avLst/>
          </a:prstGeom>
          <a:noFill/>
          <a:ln>
            <a:noFill/>
          </a:ln>
          <a:extLst/>
        </p:spPr>
        <p:txBody>
          <a:bodyPr wrap="none">
            <a:spAutoFit/>
          </a:bodyPr>
          <a:lstStyle>
            <a:lvl1pPr>
              <a:defRPr sz="2000" i="1">
                <a:solidFill>
                  <a:schemeClr val="tx1"/>
                </a:solidFill>
                <a:latin typeface="Arial" charset="0"/>
                <a:ea typeface="ＭＳ Ｐゴシック" pitchFamily="-80" charset="-128"/>
              </a:defRPr>
            </a:lvl1pPr>
            <a:lvl2pPr marL="742950" indent="-285750">
              <a:defRPr sz="2000" i="1">
                <a:solidFill>
                  <a:schemeClr val="tx1"/>
                </a:solidFill>
                <a:latin typeface="Arial" charset="0"/>
                <a:ea typeface="ＭＳ Ｐゴシック" pitchFamily="-80" charset="-128"/>
              </a:defRPr>
            </a:lvl2pPr>
            <a:lvl3pPr marL="1143000" indent="-228600">
              <a:defRPr sz="2000" i="1">
                <a:solidFill>
                  <a:schemeClr val="tx1"/>
                </a:solidFill>
                <a:latin typeface="Arial" charset="0"/>
                <a:ea typeface="ＭＳ Ｐゴシック" pitchFamily="-80" charset="-128"/>
              </a:defRPr>
            </a:lvl3pPr>
            <a:lvl4pPr marL="1600200" indent="-228600">
              <a:defRPr sz="2000" i="1">
                <a:solidFill>
                  <a:schemeClr val="tx1"/>
                </a:solidFill>
                <a:latin typeface="Arial" charset="0"/>
                <a:ea typeface="ＭＳ Ｐゴシック" pitchFamily="-80" charset="-128"/>
              </a:defRPr>
            </a:lvl4pPr>
            <a:lvl5pPr marL="2057400" indent="-228600">
              <a:defRPr sz="2000" i="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000" i="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000" i="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000" i="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000" i="1">
                <a:solidFill>
                  <a:schemeClr val="tx1"/>
                </a:solidFill>
                <a:latin typeface="Arial" charset="0"/>
                <a:ea typeface="ＭＳ Ｐゴシック" pitchFamily="-80" charset="-128"/>
              </a:defRPr>
            </a:lvl9pPr>
          </a:lstStyle>
          <a:p>
            <a:pPr>
              <a:defRPr/>
            </a:pPr>
            <a:r>
              <a:rPr lang="en-US" sz="700" i="0" dirty="0" smtClean="0">
                <a:solidFill>
                  <a:schemeClr val="bg1"/>
                </a:solidFill>
                <a:cs typeface="Arial" charset="0"/>
              </a:rPr>
              <a:t>Copyright © 2011 Penguin Computing, Inc. All rights reserved</a:t>
            </a:r>
          </a:p>
        </p:txBody>
      </p:sp>
      <p:cxnSp>
        <p:nvCxnSpPr>
          <p:cNvPr id="6" name="Straight Connector 5"/>
          <p:cNvCxnSpPr/>
          <p:nvPr userDrawn="1"/>
        </p:nvCxnSpPr>
        <p:spPr bwMode="auto">
          <a:xfrm>
            <a:off x="593725" y="762000"/>
            <a:ext cx="855027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Content Placeholder 10"/>
          <p:cNvSpPr>
            <a:spLocks noGrp="1"/>
          </p:cNvSpPr>
          <p:nvPr>
            <p:ph sz="quarter" idx="11"/>
          </p:nvPr>
        </p:nvSpPr>
        <p:spPr>
          <a:xfrm>
            <a:off x="475730" y="950976"/>
            <a:ext cx="8294890" cy="4930445"/>
          </a:xfrm>
        </p:spPr>
        <p:txBody>
          <a:bodyPr/>
          <a:lstStyle>
            <a:lvl1pPr>
              <a:buClr>
                <a:srgbClr val="C17107"/>
              </a:buClr>
              <a:defRPr sz="2000">
                <a:latin typeface="Arial" pitchFamily="34" charset="0"/>
                <a:cs typeface="Arial" pitchFamily="34" charset="0"/>
              </a:defRPr>
            </a:lvl1pPr>
            <a:lvl2pPr>
              <a:defRPr sz="1800">
                <a:latin typeface="Arial" pitchFamily="34" charset="0"/>
                <a:cs typeface="Arial" pitchFamily="34" charset="0"/>
              </a:defRPr>
            </a:lvl2pPr>
            <a:lvl3pPr>
              <a:buClr>
                <a:srgbClr val="ED8B09"/>
              </a:buCl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8"/>
          <p:cNvSpPr>
            <a:spLocks noGrp="1" noChangeArrowheads="1"/>
          </p:cNvSpPr>
          <p:nvPr>
            <p:ph type="title"/>
          </p:nvPr>
        </p:nvSpPr>
        <p:spPr bwMode="auto">
          <a:xfrm>
            <a:off x="457200" y="219456"/>
            <a:ext cx="8305800" cy="497434"/>
          </a:xfrm>
          <a:prstGeom prst="rect">
            <a:avLst/>
          </a:prstGeom>
          <a:noFill/>
          <a:ln w="9525">
            <a:noFill/>
            <a:miter lim="800000"/>
            <a:headEnd/>
            <a:tailEnd/>
          </a:ln>
          <a:effectLst/>
        </p:spPr>
        <p:txBody>
          <a:bodyPr/>
          <a:lstStyle>
            <a:lvl1pPr>
              <a:defRPr sz="2400" b="1" baseline="0">
                <a:solidFill>
                  <a:srgbClr val="242852"/>
                </a:solidFill>
                <a:effectLst/>
                <a:latin typeface="Arial" pitchFamily="34" charset="0"/>
                <a:cs typeface="Arial" pitchFamily="34" charset="0"/>
              </a:defRPr>
            </a:lvl1pPr>
          </a:lstStyle>
          <a:p>
            <a:pPr lvl="0"/>
            <a:r>
              <a:rPr lang="en-US" dirty="0" smtClean="0"/>
              <a:t>Click to edit Master title style</a:t>
            </a:r>
          </a:p>
        </p:txBody>
      </p:sp>
      <p:sp>
        <p:nvSpPr>
          <p:cNvPr id="8" name="Slide Number Placeholder 20"/>
          <p:cNvSpPr>
            <a:spLocks noGrp="1"/>
          </p:cNvSpPr>
          <p:nvPr>
            <p:ph type="sldNum" sz="quarter" idx="12"/>
          </p:nvPr>
        </p:nvSpPr>
        <p:spPr>
          <a:xfrm>
            <a:off x="4302952" y="6530199"/>
            <a:ext cx="533400" cy="278566"/>
          </a:xfrm>
        </p:spPr>
        <p:txBody>
          <a:bodyPr/>
          <a:lstStyle>
            <a:lvl1pPr>
              <a:defRPr>
                <a:solidFill>
                  <a:schemeClr val="bg1"/>
                </a:solidFill>
              </a:defRPr>
            </a:lvl1pPr>
          </a:lstStyle>
          <a:p>
            <a:pPr>
              <a:defRPr/>
            </a:pPr>
            <a:fld id="{9DC90BD6-BDB0-4BF4-ABD3-81E2E672A74E}" type="slidenum">
              <a:rPr lang="en-US" smtClean="0"/>
              <a:pPr>
                <a:defRPr/>
              </a:pPr>
              <a:t>‹#›</a:t>
            </a:fld>
            <a:endParaRPr lang="en-US" dirty="0"/>
          </a:p>
        </p:txBody>
      </p:sp>
      <p:pic>
        <p:nvPicPr>
          <p:cNvPr id="2051" name="Picture 3" descr="C:\penguin\images\penguin_computing_wh_logo_t.gif"/>
          <p:cNvPicPr>
            <a:picLocks noChangeAspect="1" noChangeArrowheads="1"/>
          </p:cNvPicPr>
          <p:nvPr userDrawn="1"/>
        </p:nvPicPr>
        <p:blipFill>
          <a:blip r:embed="rId2" cstate="print"/>
          <a:srcRect/>
          <a:stretch>
            <a:fillRect/>
          </a:stretch>
        </p:blipFill>
        <p:spPr bwMode="auto">
          <a:xfrm>
            <a:off x="8150178" y="6416960"/>
            <a:ext cx="832045" cy="40147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_column">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rot="10800000">
            <a:off x="0" y="6358597"/>
            <a:ext cx="9144000" cy="499401"/>
          </a:xfrm>
          <a:prstGeom prst="rect">
            <a:avLst/>
          </a:prstGeom>
          <a:gradFill rotWithShape="1">
            <a:gsLst>
              <a:gs pos="0">
                <a:srgbClr val="C17107"/>
              </a:gs>
              <a:gs pos="90000">
                <a:srgbClr val="C17107"/>
              </a:gs>
              <a:gs pos="100000">
                <a:schemeClr val="bg1"/>
              </a:gs>
            </a:gsLst>
            <a:lin ang="5400000" scaled="1"/>
          </a:gradFill>
          <a:ln w="9525">
            <a:noFill/>
            <a:miter lim="800000"/>
            <a:headEnd/>
            <a:tailEnd/>
          </a:ln>
        </p:spPr>
        <p:txBody>
          <a:bodyPr wrap="none" anchor="ctr"/>
          <a:lstStyle/>
          <a:p>
            <a:pPr>
              <a:defRPr/>
            </a:pPr>
            <a:endParaRPr lang="en-US" i="0">
              <a:cs typeface="Arial" charset="0"/>
            </a:endParaRPr>
          </a:p>
        </p:txBody>
      </p:sp>
      <p:sp>
        <p:nvSpPr>
          <p:cNvPr id="5" name="Text Box 15"/>
          <p:cNvSpPr txBox="1">
            <a:spLocks noChangeArrowheads="1"/>
          </p:cNvSpPr>
          <p:nvPr userDrawn="1"/>
        </p:nvSpPr>
        <p:spPr bwMode="auto">
          <a:xfrm>
            <a:off x="419978" y="6540061"/>
            <a:ext cx="2635250" cy="200025"/>
          </a:xfrm>
          <a:prstGeom prst="rect">
            <a:avLst/>
          </a:prstGeom>
          <a:noFill/>
          <a:ln>
            <a:noFill/>
          </a:ln>
          <a:extLst/>
        </p:spPr>
        <p:txBody>
          <a:bodyPr wrap="none">
            <a:spAutoFit/>
          </a:bodyPr>
          <a:lstStyle>
            <a:lvl1pPr>
              <a:defRPr sz="2000" i="1">
                <a:solidFill>
                  <a:schemeClr val="tx1"/>
                </a:solidFill>
                <a:latin typeface="Arial" charset="0"/>
                <a:ea typeface="ＭＳ Ｐゴシック" pitchFamily="-80" charset="-128"/>
              </a:defRPr>
            </a:lvl1pPr>
            <a:lvl2pPr marL="742950" indent="-285750">
              <a:defRPr sz="2000" i="1">
                <a:solidFill>
                  <a:schemeClr val="tx1"/>
                </a:solidFill>
                <a:latin typeface="Arial" charset="0"/>
                <a:ea typeface="ＭＳ Ｐゴシック" pitchFamily="-80" charset="-128"/>
              </a:defRPr>
            </a:lvl2pPr>
            <a:lvl3pPr marL="1143000" indent="-228600">
              <a:defRPr sz="2000" i="1">
                <a:solidFill>
                  <a:schemeClr val="tx1"/>
                </a:solidFill>
                <a:latin typeface="Arial" charset="0"/>
                <a:ea typeface="ＭＳ Ｐゴシック" pitchFamily="-80" charset="-128"/>
              </a:defRPr>
            </a:lvl3pPr>
            <a:lvl4pPr marL="1600200" indent="-228600">
              <a:defRPr sz="2000" i="1">
                <a:solidFill>
                  <a:schemeClr val="tx1"/>
                </a:solidFill>
                <a:latin typeface="Arial" charset="0"/>
                <a:ea typeface="ＭＳ Ｐゴシック" pitchFamily="-80" charset="-128"/>
              </a:defRPr>
            </a:lvl4pPr>
            <a:lvl5pPr marL="2057400" indent="-228600">
              <a:defRPr sz="2000" i="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000" i="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000" i="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000" i="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000" i="1">
                <a:solidFill>
                  <a:schemeClr val="tx1"/>
                </a:solidFill>
                <a:latin typeface="Arial" charset="0"/>
                <a:ea typeface="ＭＳ Ｐゴシック" pitchFamily="-80" charset="-128"/>
              </a:defRPr>
            </a:lvl9pPr>
          </a:lstStyle>
          <a:p>
            <a:pPr>
              <a:defRPr/>
            </a:pPr>
            <a:r>
              <a:rPr lang="en-US" sz="700" i="0" dirty="0" smtClean="0">
                <a:solidFill>
                  <a:schemeClr val="bg1"/>
                </a:solidFill>
                <a:cs typeface="Arial" charset="0"/>
              </a:rPr>
              <a:t>Copyright © 2011 Penguin Computing, Inc. All rights reserved</a:t>
            </a:r>
          </a:p>
        </p:txBody>
      </p:sp>
      <p:cxnSp>
        <p:nvCxnSpPr>
          <p:cNvPr id="6" name="Straight Connector 5"/>
          <p:cNvCxnSpPr/>
          <p:nvPr userDrawn="1"/>
        </p:nvCxnSpPr>
        <p:spPr bwMode="auto">
          <a:xfrm>
            <a:off x="593725" y="762000"/>
            <a:ext cx="855027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Content Placeholder 10"/>
          <p:cNvSpPr>
            <a:spLocks noGrp="1"/>
          </p:cNvSpPr>
          <p:nvPr>
            <p:ph sz="quarter" idx="11"/>
          </p:nvPr>
        </p:nvSpPr>
        <p:spPr>
          <a:xfrm>
            <a:off x="475730" y="950977"/>
            <a:ext cx="8294890" cy="1145110"/>
          </a:xfrm>
        </p:spPr>
        <p:txBody>
          <a:bodyPr/>
          <a:lstStyle>
            <a:lvl1pPr>
              <a:buClr>
                <a:srgbClr val="C17107"/>
              </a:buClr>
              <a:defRPr sz="2000">
                <a:latin typeface="Arial" pitchFamily="34" charset="0"/>
                <a:cs typeface="Arial" pitchFamily="34" charset="0"/>
              </a:defRPr>
            </a:lvl1pPr>
            <a:lvl2pPr>
              <a:defRPr sz="1800">
                <a:latin typeface="Arial" pitchFamily="34" charset="0"/>
                <a:cs typeface="Arial" pitchFamily="34" charset="0"/>
              </a:defRPr>
            </a:lvl2pPr>
            <a:lvl3pPr>
              <a:buClr>
                <a:srgbClr val="ED8B09"/>
              </a:buCl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8"/>
          <p:cNvSpPr>
            <a:spLocks noGrp="1" noChangeArrowheads="1"/>
          </p:cNvSpPr>
          <p:nvPr>
            <p:ph type="title"/>
          </p:nvPr>
        </p:nvSpPr>
        <p:spPr bwMode="auto">
          <a:xfrm>
            <a:off x="457200" y="219456"/>
            <a:ext cx="8305800" cy="497434"/>
          </a:xfrm>
          <a:prstGeom prst="rect">
            <a:avLst/>
          </a:prstGeom>
          <a:noFill/>
          <a:ln w="9525">
            <a:noFill/>
            <a:miter lim="800000"/>
            <a:headEnd/>
            <a:tailEnd/>
          </a:ln>
          <a:effectLst/>
        </p:spPr>
        <p:txBody>
          <a:bodyPr/>
          <a:lstStyle>
            <a:lvl1pPr>
              <a:defRPr sz="2400" b="1" baseline="0">
                <a:solidFill>
                  <a:srgbClr val="242852"/>
                </a:solidFill>
                <a:effectLst/>
                <a:latin typeface="Arial" pitchFamily="34" charset="0"/>
                <a:cs typeface="Arial" pitchFamily="34" charset="0"/>
              </a:defRPr>
            </a:lvl1pPr>
          </a:lstStyle>
          <a:p>
            <a:pPr lvl="0"/>
            <a:r>
              <a:rPr lang="en-US" dirty="0" smtClean="0"/>
              <a:t>Click to edit Master title style</a:t>
            </a:r>
          </a:p>
        </p:txBody>
      </p:sp>
      <p:sp>
        <p:nvSpPr>
          <p:cNvPr id="8" name="Slide Number Placeholder 20"/>
          <p:cNvSpPr>
            <a:spLocks noGrp="1"/>
          </p:cNvSpPr>
          <p:nvPr>
            <p:ph type="sldNum" sz="quarter" idx="12"/>
          </p:nvPr>
        </p:nvSpPr>
        <p:spPr>
          <a:xfrm>
            <a:off x="4302952" y="6530199"/>
            <a:ext cx="533400" cy="278566"/>
          </a:xfrm>
        </p:spPr>
        <p:txBody>
          <a:bodyPr/>
          <a:lstStyle>
            <a:lvl1pPr>
              <a:defRPr>
                <a:solidFill>
                  <a:schemeClr val="bg1"/>
                </a:solidFill>
              </a:defRPr>
            </a:lvl1pPr>
          </a:lstStyle>
          <a:p>
            <a:pPr>
              <a:defRPr/>
            </a:pPr>
            <a:fld id="{9DC90BD6-BDB0-4BF4-ABD3-81E2E672A74E}" type="slidenum">
              <a:rPr lang="en-US" smtClean="0"/>
              <a:pPr>
                <a:defRPr/>
              </a:pPr>
              <a:t>‹#›</a:t>
            </a:fld>
            <a:endParaRPr lang="en-US" dirty="0"/>
          </a:p>
        </p:txBody>
      </p:sp>
      <p:pic>
        <p:nvPicPr>
          <p:cNvPr id="2051" name="Picture 3" descr="C:\penguin\images\penguin_computing_wh_logo_t.gif"/>
          <p:cNvPicPr>
            <a:picLocks noChangeAspect="1" noChangeArrowheads="1"/>
          </p:cNvPicPr>
          <p:nvPr userDrawn="1"/>
        </p:nvPicPr>
        <p:blipFill>
          <a:blip r:embed="rId2" cstate="print"/>
          <a:srcRect/>
          <a:stretch>
            <a:fillRect/>
          </a:stretch>
        </p:blipFill>
        <p:spPr bwMode="auto">
          <a:xfrm>
            <a:off x="8150178" y="6416960"/>
            <a:ext cx="832045" cy="401476"/>
          </a:xfrm>
          <a:prstGeom prst="rect">
            <a:avLst/>
          </a:prstGeom>
          <a:noFill/>
        </p:spPr>
      </p:pic>
      <p:sp>
        <p:nvSpPr>
          <p:cNvPr id="9" name="Content Placeholder 10"/>
          <p:cNvSpPr>
            <a:spLocks noGrp="1"/>
          </p:cNvSpPr>
          <p:nvPr>
            <p:ph sz="quarter" idx="13"/>
          </p:nvPr>
        </p:nvSpPr>
        <p:spPr>
          <a:xfrm>
            <a:off x="487453" y="2200656"/>
            <a:ext cx="8294890" cy="4003195"/>
          </a:xfrm>
        </p:spPr>
        <p:txBody>
          <a:bodyPr numCol="2"/>
          <a:lstStyle>
            <a:lvl1pPr>
              <a:buClr>
                <a:srgbClr val="C17107"/>
              </a:buClr>
              <a:defRPr sz="2000">
                <a:latin typeface="Arial" pitchFamily="34" charset="0"/>
                <a:cs typeface="Arial" pitchFamily="34" charset="0"/>
              </a:defRPr>
            </a:lvl1pPr>
            <a:lvl2pPr>
              <a:defRPr sz="1800">
                <a:latin typeface="Arial" pitchFamily="34" charset="0"/>
                <a:cs typeface="Arial" pitchFamily="34" charset="0"/>
              </a:defRPr>
            </a:lvl2pPr>
            <a:lvl3pPr>
              <a:buClr>
                <a:srgbClr val="ED8B09"/>
              </a:buClr>
              <a:defRPr sz="1400">
                <a:latin typeface="Arial" pitchFamily="34" charset="0"/>
                <a:cs typeface="Arial" pitchFamily="34" charset="0"/>
              </a:defRPr>
            </a:lvl3pPr>
            <a:lvl4pPr>
              <a:defRPr sz="1200">
                <a:latin typeface="Arial" pitchFamily="34" charset="0"/>
                <a:cs typeface="Arial" pitchFamily="34" charset="0"/>
              </a:defRPr>
            </a:lvl4pPr>
            <a:lvl5pPr>
              <a:buNone/>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bg>
      <p:bgPr>
        <a:gradFill>
          <a:gsLst>
            <a:gs pos="50000">
              <a:srgbClr val="F9AF07">
                <a:alpha val="60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4" name="Rounded Rectangle 3"/>
          <p:cNvSpPr/>
          <p:nvPr userDrawn="1"/>
        </p:nvSpPr>
        <p:spPr>
          <a:xfrm>
            <a:off x="117475" y="569913"/>
            <a:ext cx="8909050" cy="6189662"/>
          </a:xfrm>
          <a:prstGeom prst="roundRect">
            <a:avLst>
              <a:gd name="adj" fmla="val 1837"/>
            </a:avLst>
          </a:prstGeom>
          <a:solidFill>
            <a:schemeClr val="bg1"/>
          </a:solidFill>
          <a:ln w="12700">
            <a:solidFill>
              <a:schemeClr val="tx1">
                <a:alpha val="32000"/>
              </a:schemeClr>
            </a:solidFill>
            <a:bevel/>
          </a:ln>
          <a:effectLst>
            <a:outerShdw blurRad="635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0"/>
          </a:p>
        </p:txBody>
      </p:sp>
      <p:pic>
        <p:nvPicPr>
          <p:cNvPr id="5" name="Picture 5" descr="penguin_computing_logo.jpg"/>
          <p:cNvPicPr>
            <a:picLocks noChangeAspect="1"/>
          </p:cNvPicPr>
          <p:nvPr userDrawn="1"/>
        </p:nvPicPr>
        <p:blipFill>
          <a:blip r:embed="rId2" cstate="print"/>
          <a:srcRect/>
          <a:stretch>
            <a:fillRect/>
          </a:stretch>
        </p:blipFill>
        <p:spPr bwMode="auto">
          <a:xfrm>
            <a:off x="7754938" y="6059488"/>
            <a:ext cx="1168400" cy="563562"/>
          </a:xfrm>
          <a:prstGeom prst="rect">
            <a:avLst/>
          </a:prstGeom>
          <a:noFill/>
          <a:ln w="9525">
            <a:noFill/>
            <a:miter lim="800000"/>
            <a:headEnd/>
            <a:tailEnd/>
          </a:ln>
        </p:spPr>
      </p:pic>
      <p:sp>
        <p:nvSpPr>
          <p:cNvPr id="3" name="Content Placeholder 2"/>
          <p:cNvSpPr>
            <a:spLocks noGrp="1"/>
          </p:cNvSpPr>
          <p:nvPr>
            <p:ph idx="1"/>
          </p:nvPr>
        </p:nvSpPr>
        <p:spPr/>
        <p:txBody>
          <a:bodyPr/>
          <a:lstStyle>
            <a:lvl1pPr>
              <a:buClr>
                <a:srgbClr val="F9A507"/>
              </a:buClr>
              <a:buFont typeface="Wingdings" pitchFamily="2" charset="2"/>
              <a:buChar char="§"/>
              <a:defRPr>
                <a:solidFill>
                  <a:schemeClr val="tx1">
                    <a:lumMod val="85000"/>
                    <a:lumOff val="15000"/>
                  </a:schemeClr>
                </a:solidFill>
              </a:defRPr>
            </a:lvl1pPr>
            <a:lvl2pPr>
              <a:defRPr>
                <a:solidFill>
                  <a:schemeClr val="tx1">
                    <a:lumMod val="85000"/>
                    <a:lumOff val="15000"/>
                  </a:schemeClr>
                </a:solidFill>
              </a:defRPr>
            </a:lvl2pPr>
            <a:lvl3pPr>
              <a:buClr>
                <a:schemeClr val="tx1">
                  <a:lumMod val="50000"/>
                  <a:lumOff val="50000"/>
                </a:schemeClr>
              </a:buCl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252380" y="113708"/>
            <a:ext cx="8229600" cy="461962"/>
          </a:xfrm>
        </p:spPr>
        <p:txBody>
          <a:bodyPr/>
          <a:lstStyle>
            <a:lvl1pPr>
              <a:defRPr sz="2400" b="1">
                <a:solidFill>
                  <a:schemeClr val="tx1">
                    <a:lumMod val="85000"/>
                    <a:lumOff val="15000"/>
                  </a:schemeClr>
                </a:solidFill>
                <a:effectLst/>
              </a:defRPr>
            </a:lvl1pPr>
          </a:lstStyle>
          <a:p>
            <a:r>
              <a:rPr lang="en-US" dirty="0" smtClean="0"/>
              <a:t>Click to edit Master title style</a:t>
            </a:r>
            <a:endParaRPr lang="en-US" dirty="0"/>
          </a:p>
        </p:txBody>
      </p:sp>
      <p:sp>
        <p:nvSpPr>
          <p:cNvPr id="7" name="Slide Number Placeholder 19"/>
          <p:cNvSpPr>
            <a:spLocks noGrp="1"/>
          </p:cNvSpPr>
          <p:nvPr>
            <p:ph type="sldNum" sz="quarter" idx="10"/>
          </p:nvPr>
        </p:nvSpPr>
        <p:spPr>
          <a:xfrm>
            <a:off x="169863" y="6446838"/>
            <a:ext cx="355600" cy="247650"/>
          </a:xfrm>
        </p:spPr>
        <p:txBody>
          <a:bodyPr/>
          <a:lstStyle>
            <a:lvl1pPr>
              <a:defRPr/>
            </a:lvl1pPr>
          </a:lstStyle>
          <a:p>
            <a:pPr>
              <a:defRPr/>
            </a:pPr>
            <a:fld id="{EA5ED1E0-9900-495F-93E1-07A80F77EAB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7"/>
          <p:cNvSpPr>
            <a:spLocks noGrp="1" noChangeArrowheads="1"/>
          </p:cNvSpPr>
          <p:nvPr>
            <p:ph type="body" idx="1"/>
          </p:nvPr>
        </p:nvSpPr>
        <p:spPr bwMode="auto">
          <a:xfrm>
            <a:off x="533400" y="990600"/>
            <a:ext cx="8077200" cy="512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18"/>
          <p:cNvSpPr>
            <a:spLocks noGrp="1" noChangeArrowheads="1"/>
          </p:cNvSpPr>
          <p:nvPr>
            <p:ph type="title"/>
          </p:nvPr>
        </p:nvSpPr>
        <p:spPr bwMode="auto">
          <a:xfrm>
            <a:off x="457200" y="152400"/>
            <a:ext cx="830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44" name="Rectangle 20"/>
          <p:cNvSpPr>
            <a:spLocks noGrp="1" noChangeArrowheads="1"/>
          </p:cNvSpPr>
          <p:nvPr>
            <p:ph type="sldNum" sz="quarter" idx="4"/>
          </p:nvPr>
        </p:nvSpPr>
        <p:spPr bwMode="auto">
          <a:xfrm>
            <a:off x="4457700" y="6276975"/>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i="0"/>
            </a:lvl1pPr>
          </a:lstStyle>
          <a:p>
            <a:pPr>
              <a:defRPr/>
            </a:pPr>
            <a:fld id="{43FC75C7-806D-40FE-B180-9CE35B6AE6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Lst>
  <p:transition xmlns:p14="http://schemas.microsoft.com/office/powerpoint/2010/main">
    <p:wipe/>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rgbClr val="EFDE31"/>
          </a:solidFill>
          <a:latin typeface="Trebuchet MS" pitchFamily="34" charset="0"/>
          <a:ea typeface="ＭＳ Ｐゴシック" pitchFamily="34" charset="-128"/>
        </a:defRPr>
      </a:lvl2pPr>
      <a:lvl3pPr algn="l" rtl="0" eaLnBrk="0" fontAlgn="base" hangingPunct="0">
        <a:spcBef>
          <a:spcPct val="0"/>
        </a:spcBef>
        <a:spcAft>
          <a:spcPct val="0"/>
        </a:spcAft>
        <a:defRPr sz="3600">
          <a:solidFill>
            <a:srgbClr val="EFDE31"/>
          </a:solidFill>
          <a:latin typeface="Trebuchet MS" pitchFamily="34" charset="0"/>
          <a:ea typeface="ＭＳ Ｐゴシック" pitchFamily="34" charset="-128"/>
        </a:defRPr>
      </a:lvl3pPr>
      <a:lvl4pPr algn="l" rtl="0" eaLnBrk="0" fontAlgn="base" hangingPunct="0">
        <a:spcBef>
          <a:spcPct val="0"/>
        </a:spcBef>
        <a:spcAft>
          <a:spcPct val="0"/>
        </a:spcAft>
        <a:defRPr sz="3600">
          <a:solidFill>
            <a:srgbClr val="EFDE31"/>
          </a:solidFill>
          <a:latin typeface="Trebuchet MS" pitchFamily="34" charset="0"/>
          <a:ea typeface="ＭＳ Ｐゴシック" pitchFamily="34" charset="-128"/>
        </a:defRPr>
      </a:lvl4pPr>
      <a:lvl5pPr algn="l" rtl="0" eaLnBrk="0" fontAlgn="base" hangingPunct="0">
        <a:spcBef>
          <a:spcPct val="0"/>
        </a:spcBef>
        <a:spcAft>
          <a:spcPct val="0"/>
        </a:spcAft>
        <a:defRPr sz="3600">
          <a:solidFill>
            <a:srgbClr val="EFDE31"/>
          </a:solidFill>
          <a:latin typeface="Trebuchet MS" pitchFamily="34" charset="0"/>
          <a:ea typeface="ＭＳ Ｐゴシック" pitchFamily="34" charset="-128"/>
        </a:defRPr>
      </a:lvl5pPr>
      <a:lvl6pPr marL="457200" algn="l" rtl="0" fontAlgn="base">
        <a:spcBef>
          <a:spcPct val="0"/>
        </a:spcBef>
        <a:spcAft>
          <a:spcPct val="0"/>
        </a:spcAft>
        <a:defRPr sz="2600" b="1">
          <a:solidFill>
            <a:srgbClr val="F58719"/>
          </a:solidFill>
          <a:latin typeface="Verdana" pitchFamily="34" charset="0"/>
          <a:ea typeface="ＭＳ Ｐゴシック" pitchFamily="34" charset="-128"/>
        </a:defRPr>
      </a:lvl6pPr>
      <a:lvl7pPr marL="914400" algn="l" rtl="0" fontAlgn="base">
        <a:spcBef>
          <a:spcPct val="0"/>
        </a:spcBef>
        <a:spcAft>
          <a:spcPct val="0"/>
        </a:spcAft>
        <a:defRPr sz="2600" b="1">
          <a:solidFill>
            <a:srgbClr val="F58719"/>
          </a:solidFill>
          <a:latin typeface="Verdana" pitchFamily="34" charset="0"/>
          <a:ea typeface="ＭＳ Ｐゴシック" pitchFamily="34" charset="-128"/>
        </a:defRPr>
      </a:lvl7pPr>
      <a:lvl8pPr marL="1371600" algn="l" rtl="0" fontAlgn="base">
        <a:spcBef>
          <a:spcPct val="0"/>
        </a:spcBef>
        <a:spcAft>
          <a:spcPct val="0"/>
        </a:spcAft>
        <a:defRPr sz="2600" b="1">
          <a:solidFill>
            <a:srgbClr val="F58719"/>
          </a:solidFill>
          <a:latin typeface="Verdana" pitchFamily="34" charset="0"/>
          <a:ea typeface="ＭＳ Ｐゴシック" pitchFamily="34" charset="-128"/>
        </a:defRPr>
      </a:lvl8pPr>
      <a:lvl9pPr marL="1828800" algn="l" rtl="0" fontAlgn="base">
        <a:spcBef>
          <a:spcPct val="0"/>
        </a:spcBef>
        <a:spcAft>
          <a:spcPct val="0"/>
        </a:spcAft>
        <a:defRPr sz="2600" b="1">
          <a:solidFill>
            <a:srgbClr val="F58719"/>
          </a:solidFill>
          <a:latin typeface="Verdana" pitchFamily="34" charset="0"/>
          <a:ea typeface="ＭＳ Ｐゴシック" pitchFamily="34" charset="-128"/>
        </a:defRPr>
      </a:lvl9pPr>
    </p:titleStyle>
    <p:bodyStyle>
      <a:lvl1pPr marL="228600" indent="-228600" algn="l" rtl="0" eaLnBrk="0" fontAlgn="base" hangingPunct="0">
        <a:spcBef>
          <a:spcPct val="40000"/>
        </a:spcBef>
        <a:spcAft>
          <a:spcPct val="0"/>
        </a:spcAft>
        <a:buClr>
          <a:srgbClr val="FF9933"/>
        </a:buClr>
        <a:buFont typeface="Wingdings" pitchFamily="2" charset="2"/>
        <a:buChar char="§"/>
        <a:defRPr sz="2400">
          <a:solidFill>
            <a:schemeClr val="tx1"/>
          </a:solidFill>
          <a:latin typeface="+mn-lt"/>
          <a:ea typeface="+mn-ea"/>
          <a:cs typeface="+mn-cs"/>
        </a:defRPr>
      </a:lvl1pPr>
      <a:lvl2pPr marL="474663" indent="-228600" algn="l" rtl="0" eaLnBrk="0" fontAlgn="base" hangingPunct="0">
        <a:spcBef>
          <a:spcPct val="40000"/>
        </a:spcBef>
        <a:spcAft>
          <a:spcPct val="0"/>
        </a:spcAft>
        <a:buClr>
          <a:schemeClr val="accent2"/>
        </a:buClr>
        <a:buFont typeface="Trebuchet MS" pitchFamily="34" charset="0"/>
        <a:buChar char="&gt;"/>
        <a:defRPr sz="2000">
          <a:solidFill>
            <a:schemeClr val="tx1"/>
          </a:solidFill>
          <a:latin typeface="+mn-lt"/>
          <a:ea typeface="+mn-ea"/>
        </a:defRPr>
      </a:lvl2pPr>
      <a:lvl3pPr marL="704850" indent="-228600" algn="l" rtl="0" eaLnBrk="0" fontAlgn="base" hangingPunct="0">
        <a:spcBef>
          <a:spcPct val="40000"/>
        </a:spcBef>
        <a:spcAft>
          <a:spcPct val="0"/>
        </a:spcAft>
        <a:buClr>
          <a:srgbClr val="FF9933"/>
        </a:buClr>
        <a:buFont typeface="Wingdings" pitchFamily="2" charset="2"/>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2200">
          <a:solidFill>
            <a:schemeClr val="tx1"/>
          </a:solidFill>
          <a:latin typeface="+mn-lt"/>
          <a:ea typeface="+mn-ea"/>
        </a:defRPr>
      </a:lvl4pPr>
      <a:lvl5pPr marL="2057400" indent="-228600" algn="l" rtl="0" eaLnBrk="0" fontAlgn="base" hangingPunct="0">
        <a:spcBef>
          <a:spcPct val="20000"/>
        </a:spcBef>
        <a:spcAft>
          <a:spcPct val="0"/>
        </a:spcAft>
        <a:buChar char="»"/>
        <a:defRPr sz="2200">
          <a:solidFill>
            <a:schemeClr val="tx1"/>
          </a:solidFill>
          <a:latin typeface="+mn-lt"/>
          <a:ea typeface="+mn-ea"/>
        </a:defRPr>
      </a:lvl5pPr>
      <a:lvl6pPr marL="2514600" indent="-228600" algn="l" rtl="0" fontAlgn="base">
        <a:spcBef>
          <a:spcPct val="20000"/>
        </a:spcBef>
        <a:spcAft>
          <a:spcPct val="0"/>
        </a:spcAft>
        <a:buChar char="»"/>
        <a:defRPr sz="2200">
          <a:solidFill>
            <a:schemeClr val="tx1"/>
          </a:solidFill>
          <a:latin typeface="+mn-lt"/>
          <a:ea typeface="+mn-ea"/>
        </a:defRPr>
      </a:lvl6pPr>
      <a:lvl7pPr marL="2971800" indent="-228600" algn="l" rtl="0" fontAlgn="base">
        <a:spcBef>
          <a:spcPct val="20000"/>
        </a:spcBef>
        <a:spcAft>
          <a:spcPct val="0"/>
        </a:spcAft>
        <a:buChar char="»"/>
        <a:defRPr sz="2200">
          <a:solidFill>
            <a:schemeClr val="tx1"/>
          </a:solidFill>
          <a:latin typeface="+mn-lt"/>
          <a:ea typeface="+mn-ea"/>
        </a:defRPr>
      </a:lvl7pPr>
      <a:lvl8pPr marL="3429000" indent="-228600" algn="l" rtl="0" fontAlgn="base">
        <a:spcBef>
          <a:spcPct val="20000"/>
        </a:spcBef>
        <a:spcAft>
          <a:spcPct val="0"/>
        </a:spcAft>
        <a:buChar char="»"/>
        <a:defRPr sz="2200">
          <a:solidFill>
            <a:schemeClr val="tx1"/>
          </a:solidFill>
          <a:latin typeface="+mn-lt"/>
          <a:ea typeface="+mn-ea"/>
        </a:defRPr>
      </a:lvl8pPr>
      <a:lvl9pPr marL="3886200" indent="-228600"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mailaddress@yourdomain.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hyperlink" Target="http://www.bio-itworld.com/"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146517" y="3500120"/>
            <a:ext cx="7635533" cy="774700"/>
          </a:xfrm>
          <a:effectLst/>
        </p:spPr>
        <p:txBody>
          <a:bodyPr/>
          <a:lstStyle/>
          <a:p>
            <a:r>
              <a:rPr lang="en-US" dirty="0"/>
              <a:t>HPC in the Cloud with Penguin Computing on Demand ("POD")</a:t>
            </a:r>
            <a:endParaRPr lang="en-US" dirty="0">
              <a:latin typeface="Arial" charset="0"/>
              <a:cs typeface="Arial" charset="0"/>
            </a:endParaRPr>
          </a:p>
        </p:txBody>
      </p:sp>
      <p:sp>
        <p:nvSpPr>
          <p:cNvPr id="5123" name="Subtitle 3"/>
          <p:cNvSpPr>
            <a:spLocks noGrp="1"/>
          </p:cNvSpPr>
          <p:nvPr>
            <p:ph type="subTitle" sz="quarter" idx="1"/>
          </p:nvPr>
        </p:nvSpPr>
        <p:spPr>
          <a:xfrm>
            <a:off x="3086100" y="4496243"/>
            <a:ext cx="5705475" cy="390525"/>
          </a:xfrm>
        </p:spPr>
        <p:txBody>
          <a:bodyPr/>
          <a:lstStyle/>
          <a:p>
            <a:r>
              <a:rPr lang="en-US" dirty="0">
                <a:latin typeface="Arial" charset="0"/>
                <a:cs typeface="Arial" charset="0"/>
              </a:rPr>
              <a:t>June 2011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1"/>
          </p:nvPr>
        </p:nvGraphicFramePr>
        <p:xfrm>
          <a:off x="2567356" y="1176001"/>
          <a:ext cx="6203493" cy="3409951"/>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447776"/>
                <a:gridCol w="1575582"/>
                <a:gridCol w="2180135"/>
              </a:tblGrid>
              <a:tr h="548894">
                <a:tc>
                  <a:txBody>
                    <a:bodyPr/>
                    <a:lstStyle/>
                    <a:p>
                      <a:r>
                        <a:rPr lang="en-US" sz="1200" dirty="0" smtClean="0"/>
                        <a:t>Definition</a:t>
                      </a:r>
                      <a:endParaRPr lang="en-US" sz="1200" dirty="0"/>
                    </a:p>
                  </a:txBody>
                  <a:tcPr marL="181632" marR="181632" anchor="ctr"/>
                </a:tc>
                <a:tc>
                  <a:txBody>
                    <a:bodyPr/>
                    <a:lstStyle/>
                    <a:p>
                      <a:r>
                        <a:rPr lang="en-US" sz="1200" dirty="0" smtClean="0"/>
                        <a:t>Examples</a:t>
                      </a:r>
                      <a:endParaRPr lang="en-US" sz="1200" dirty="0"/>
                    </a:p>
                  </a:txBody>
                  <a:tcPr marL="181632" marR="181632" anchor="ctr"/>
                </a:tc>
                <a:tc>
                  <a:txBody>
                    <a:bodyPr/>
                    <a:lstStyle/>
                    <a:p>
                      <a:r>
                        <a:rPr lang="en-US" sz="1200" dirty="0" smtClean="0"/>
                        <a:t>HPC Retail Price Point</a:t>
                      </a:r>
                      <a:endParaRPr lang="en-US" sz="1200" dirty="0"/>
                    </a:p>
                  </a:txBody>
                  <a:tcPr marL="181632" marR="181632" anchor="ctr"/>
                </a:tc>
              </a:tr>
              <a:tr h="732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Hybrid (virtual and physical) HPC cloud infrastructure</a:t>
                      </a:r>
                      <a:r>
                        <a:rPr lang="en-US" sz="1200" b="0" dirty="0" smtClean="0"/>
                        <a:t> plus HPC services and support</a:t>
                      </a:r>
                      <a:endParaRPr lang="en-US" sz="1200" b="1" u="sng" dirty="0" smtClean="0"/>
                    </a:p>
                  </a:txBody>
                  <a:tcPr marL="181632" marR="181632" anchor="ctr"/>
                </a:tc>
                <a:tc>
                  <a:txBody>
                    <a:bodyPr/>
                    <a:lstStyle/>
                    <a:p>
                      <a:r>
                        <a:rPr lang="en-US" sz="1200" dirty="0" smtClean="0"/>
                        <a:t>Penguin</a:t>
                      </a:r>
                      <a:r>
                        <a:rPr lang="en-US" sz="1200" baseline="0" dirty="0" smtClean="0"/>
                        <a:t> Computing</a:t>
                      </a:r>
                      <a:endParaRPr lang="en-US" sz="1200" dirty="0"/>
                    </a:p>
                  </a:txBody>
                  <a:tcPr marL="181632" marR="181632" anchor="ctr"/>
                </a:tc>
                <a:tc>
                  <a:txBody>
                    <a:bodyPr/>
                    <a:lstStyle/>
                    <a:p>
                      <a:r>
                        <a:rPr lang="en-US" sz="1200" dirty="0" smtClean="0"/>
                        <a:t>$0.20</a:t>
                      </a:r>
                      <a:r>
                        <a:rPr lang="en-US" sz="1200" baseline="0" dirty="0" smtClean="0"/>
                        <a:t>/physical core hour *</a:t>
                      </a:r>
                    </a:p>
                    <a:p>
                      <a:r>
                        <a:rPr lang="en-US" sz="1200" baseline="0" dirty="0" smtClean="0"/>
                        <a:t>$0.20/GB-month</a:t>
                      </a:r>
                      <a:endParaRPr lang="en-US" sz="1200" dirty="0"/>
                    </a:p>
                  </a:txBody>
                  <a:tcPr marL="181632" marR="181632" anchor="ctr"/>
                </a:tc>
              </a:tr>
              <a:tr h="732710">
                <a:tc>
                  <a:txBody>
                    <a:bodyPr/>
                    <a:lstStyle/>
                    <a:p>
                      <a:r>
                        <a:rPr lang="en-US" sz="1200" dirty="0" smtClean="0"/>
                        <a:t>Virtualized infrastructure </a:t>
                      </a:r>
                      <a:r>
                        <a:rPr lang="en-US" sz="1200" b="0" u="none" dirty="0" smtClean="0"/>
                        <a:t>plus Web services</a:t>
                      </a:r>
                      <a:r>
                        <a:rPr lang="en-US" sz="1200" b="1" dirty="0" smtClean="0"/>
                        <a:t> </a:t>
                      </a:r>
                      <a:r>
                        <a:rPr lang="en-US" sz="1200" dirty="0" smtClean="0"/>
                        <a:t>to deliver cloud computing</a:t>
                      </a:r>
                      <a:endParaRPr lang="en-US" sz="1200" dirty="0"/>
                    </a:p>
                  </a:txBody>
                  <a:tcPr marL="181632" marR="181632" anchor="ctr"/>
                </a:tc>
                <a:tc>
                  <a:txBody>
                    <a:bodyPr/>
                    <a:lstStyle/>
                    <a:p>
                      <a:r>
                        <a:rPr lang="en-US" sz="1200" dirty="0" smtClean="0"/>
                        <a:t>AWS</a:t>
                      </a:r>
                      <a:endParaRPr lang="en-US" sz="1200" dirty="0"/>
                    </a:p>
                  </a:txBody>
                  <a:tcPr marL="181632" marR="181632" anchor="ctr"/>
                </a:tc>
                <a:tc>
                  <a:txBody>
                    <a:bodyPr/>
                    <a:lstStyle/>
                    <a:p>
                      <a:r>
                        <a:rPr lang="en-US" sz="1200" dirty="0" smtClean="0"/>
                        <a:t>$1.60 </a:t>
                      </a:r>
                      <a:r>
                        <a:rPr lang="en-US" sz="1200" baseline="0" dirty="0" smtClean="0"/>
                        <a:t>per virtual server hour (CCI)</a:t>
                      </a:r>
                      <a:endParaRPr lang="en-US" sz="1200" i="1" u="sng" dirty="0"/>
                    </a:p>
                  </a:txBody>
                  <a:tcPr marL="181632" marR="181632" anchor="ctr"/>
                </a:tc>
              </a:tr>
              <a:tr h="732710">
                <a:tc>
                  <a:txBody>
                    <a:bodyPr/>
                    <a:lstStyle/>
                    <a:p>
                      <a:r>
                        <a:rPr lang="en-US" sz="1200" b="1" u="sng" dirty="0" smtClean="0"/>
                        <a:t>Outsourced</a:t>
                      </a:r>
                      <a:r>
                        <a:rPr lang="en-US" sz="1200" baseline="0" dirty="0" smtClean="0"/>
                        <a:t> storage, hardware, servers and networking</a:t>
                      </a:r>
                      <a:endParaRPr lang="en-US" sz="1200" dirty="0"/>
                    </a:p>
                  </a:txBody>
                  <a:tcPr marL="181632" marR="181632" anchor="ctr"/>
                </a:tc>
                <a:tc>
                  <a:txBody>
                    <a:bodyPr/>
                    <a:lstStyle/>
                    <a:p>
                      <a:r>
                        <a:rPr lang="en-US" sz="1200" dirty="0" err="1" smtClean="0"/>
                        <a:t>Rackspace</a:t>
                      </a:r>
                      <a:endParaRPr lang="en-US" sz="1200" dirty="0"/>
                    </a:p>
                  </a:txBody>
                  <a:tcPr marL="181632" marR="181632" anchor="ctr"/>
                </a:tc>
                <a:tc>
                  <a:txBody>
                    <a:bodyPr/>
                    <a:lstStyle/>
                    <a:p>
                      <a:r>
                        <a:rPr lang="en-US" sz="1200" dirty="0" smtClean="0"/>
                        <a:t>$0.96 </a:t>
                      </a:r>
                      <a:r>
                        <a:rPr lang="en-US" sz="1200" baseline="0" dirty="0" smtClean="0"/>
                        <a:t>per server hour (monthly contract)</a:t>
                      </a:r>
                      <a:endParaRPr lang="en-US" sz="1200" dirty="0"/>
                    </a:p>
                  </a:txBody>
                  <a:tcPr marL="181632" marR="181632" anchor="ctr"/>
                </a:tc>
              </a:tr>
              <a:tr h="662927">
                <a:tc>
                  <a:txBody>
                    <a:bodyPr/>
                    <a:lstStyle/>
                    <a:p>
                      <a:endParaRPr lang="en-US" sz="400" dirty="0" smtClean="0"/>
                    </a:p>
                    <a:p>
                      <a:r>
                        <a:rPr lang="en-US" sz="1200" dirty="0" smtClean="0"/>
                        <a:t>Servers</a:t>
                      </a:r>
                      <a:r>
                        <a:rPr lang="en-US" sz="1200" baseline="0" dirty="0" smtClean="0"/>
                        <a:t> and network for rent</a:t>
                      </a:r>
                      <a:endParaRPr lang="en-US" sz="100" baseline="0" dirty="0" smtClean="0"/>
                    </a:p>
                    <a:p>
                      <a:endParaRPr lang="en-US" sz="400" dirty="0"/>
                    </a:p>
                  </a:txBody>
                  <a:tcPr marL="181632" marR="181632" anchor="ctr"/>
                </a:tc>
                <a:tc>
                  <a:txBody>
                    <a:bodyPr/>
                    <a:lstStyle/>
                    <a:p>
                      <a:r>
                        <a:rPr lang="en-US" sz="1200" baseline="0" dirty="0" smtClean="0"/>
                        <a:t>Numerous …</a:t>
                      </a:r>
                      <a:endParaRPr lang="en-US" sz="1200" dirty="0"/>
                    </a:p>
                  </a:txBody>
                  <a:tcPr marL="181632" marR="181632" anchor="ctr"/>
                </a:tc>
                <a:tc>
                  <a:txBody>
                    <a:bodyPr/>
                    <a:lstStyle/>
                    <a:p>
                      <a:r>
                        <a:rPr lang="en-US" sz="1200" dirty="0" smtClean="0"/>
                        <a:t>$0.08 per server hour and up</a:t>
                      </a:r>
                      <a:r>
                        <a:rPr lang="en-US" sz="1200" baseline="0" dirty="0" smtClean="0"/>
                        <a:t> (monthly contract)</a:t>
                      </a:r>
                      <a:endParaRPr lang="en-US" sz="1200" dirty="0"/>
                    </a:p>
                  </a:txBody>
                  <a:tcPr marL="181632" marR="181632" anchor="ctr"/>
                </a:tc>
              </a:tr>
            </a:tbl>
          </a:graphicData>
        </a:graphic>
      </p:graphicFrame>
      <p:sp>
        <p:nvSpPr>
          <p:cNvPr id="2" name="Title 1"/>
          <p:cNvSpPr>
            <a:spLocks noGrp="1"/>
          </p:cNvSpPr>
          <p:nvPr>
            <p:ph type="title"/>
          </p:nvPr>
        </p:nvSpPr>
        <p:spPr/>
        <p:txBody>
          <a:bodyPr/>
          <a:lstStyle/>
          <a:p>
            <a:r>
              <a:rPr lang="en-US" dirty="0" smtClean="0"/>
              <a:t>POD – HPC as a Service</a:t>
            </a:r>
            <a:endParaRPr lang="en-US" dirty="0"/>
          </a:p>
        </p:txBody>
      </p:sp>
      <p:sp>
        <p:nvSpPr>
          <p:cNvPr id="4" name="Slide Number Placeholder 3"/>
          <p:cNvSpPr>
            <a:spLocks noGrp="1"/>
          </p:cNvSpPr>
          <p:nvPr>
            <p:ph type="sldNum" sz="quarter" idx="12"/>
          </p:nvPr>
        </p:nvSpPr>
        <p:spPr/>
        <p:txBody>
          <a:bodyPr/>
          <a:lstStyle/>
          <a:p>
            <a:pPr>
              <a:defRPr/>
            </a:pPr>
            <a:fld id="{22FC43E5-A330-41DB-9B36-D992FD16C69B}" type="slidenum">
              <a:rPr lang="en-US" smtClean="0"/>
              <a:pPr>
                <a:defRPr/>
              </a:pPr>
              <a:t>10</a:t>
            </a:fld>
            <a:endParaRPr lang="en-US"/>
          </a:p>
        </p:txBody>
      </p:sp>
      <p:sp>
        <p:nvSpPr>
          <p:cNvPr id="5" name="Rounded Rectangle 4"/>
          <p:cNvSpPr/>
          <p:nvPr/>
        </p:nvSpPr>
        <p:spPr bwMode="auto">
          <a:xfrm>
            <a:off x="591474" y="3992990"/>
            <a:ext cx="1870523" cy="5486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pitchFamily="34" charset="-128"/>
              </a:rPr>
              <a:t>Hardware</a:t>
            </a:r>
            <a:r>
              <a:rPr kumimoji="0" lang="en-US" sz="1200" b="1" i="0" u="none" strike="noStrike" cap="none" normalizeH="0" dirty="0" smtClean="0">
                <a:ln>
                  <a:noFill/>
                </a:ln>
                <a:solidFill>
                  <a:schemeClr val="bg1"/>
                </a:solidFill>
                <a:effectLst/>
                <a:latin typeface="Arial" charset="0"/>
                <a:ea typeface="ＭＳ Ｐゴシック" pitchFamily="34" charset="-128"/>
              </a:rPr>
              <a:t> as a Service</a:t>
            </a:r>
            <a:endParaRPr kumimoji="0" lang="en-US" sz="12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6" name="Rounded Rectangle 5"/>
          <p:cNvSpPr/>
          <p:nvPr/>
        </p:nvSpPr>
        <p:spPr bwMode="auto">
          <a:xfrm>
            <a:off x="587758" y="3291119"/>
            <a:ext cx="1850316" cy="5486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pitchFamily="34" charset="-128"/>
              </a:rPr>
              <a:t>Infrastructure </a:t>
            </a:r>
            <a:r>
              <a:rPr kumimoji="0" lang="en-US" sz="1200" b="1" i="0" u="none" strike="noStrike" cap="none" normalizeH="0" dirty="0" smtClean="0">
                <a:ln>
                  <a:noFill/>
                </a:ln>
                <a:solidFill>
                  <a:schemeClr val="bg1"/>
                </a:solidFill>
                <a:effectLst/>
                <a:latin typeface="Arial" charset="0"/>
                <a:ea typeface="ＭＳ Ｐゴシック" pitchFamily="34" charset="-128"/>
              </a:rPr>
              <a:t>as a Service</a:t>
            </a:r>
            <a:endParaRPr kumimoji="0" lang="en-US" sz="12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7" name="Rounded Rectangle 6"/>
          <p:cNvSpPr/>
          <p:nvPr/>
        </p:nvSpPr>
        <p:spPr bwMode="auto">
          <a:xfrm>
            <a:off x="584041" y="2543366"/>
            <a:ext cx="1850316" cy="5486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pitchFamily="34" charset="-128"/>
              </a:rPr>
              <a:t>Platform as a Service</a:t>
            </a:r>
          </a:p>
        </p:txBody>
      </p:sp>
      <p:sp>
        <p:nvSpPr>
          <p:cNvPr id="8" name="Rounded Rectangle 7"/>
          <p:cNvSpPr/>
          <p:nvPr/>
        </p:nvSpPr>
        <p:spPr bwMode="auto">
          <a:xfrm>
            <a:off x="580324" y="1810329"/>
            <a:ext cx="1850316" cy="5486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pitchFamily="34" charset="-128"/>
              </a:rPr>
              <a:t>HPC as a Service</a:t>
            </a:r>
          </a:p>
        </p:txBody>
      </p:sp>
      <p:sp>
        <p:nvSpPr>
          <p:cNvPr id="9" name="TextBox 8"/>
          <p:cNvSpPr txBox="1"/>
          <p:nvPr/>
        </p:nvSpPr>
        <p:spPr>
          <a:xfrm>
            <a:off x="581026" y="4905957"/>
            <a:ext cx="7772400" cy="1015663"/>
          </a:xfrm>
          <a:prstGeom prst="rect">
            <a:avLst/>
          </a:prstGeom>
          <a:noFill/>
        </p:spPr>
        <p:txBody>
          <a:bodyPr wrap="square" rtlCol="0">
            <a:spAutoFit/>
          </a:bodyPr>
          <a:lstStyle/>
          <a:p>
            <a:r>
              <a:rPr lang="en-US" b="0" dirty="0" smtClean="0"/>
              <a:t>* typically we see only 50 to 70% actual core utilization on HPC servers so the actual cost of Amazon, Google or Microsoft is 1.4 to 2 times the core hour rate shown</a:t>
            </a:r>
            <a:endParaRPr lang="en-US"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nvPr>
        </p:nvGraphicFramePr>
        <p:xfrm>
          <a:off x="203200" y="1346199"/>
          <a:ext cx="8568650" cy="4737100"/>
        </p:xfrm>
        <a:graphic>
          <a:graphicData uri="http://schemas.openxmlformats.org/drawingml/2006/table">
            <a:tbl>
              <a:tblPr firstRow="1" bandRow="1">
                <a:tableStyleId>{E8B1032C-EA38-4F05-BA0D-38AFFFC7BED3}</a:tableStyleId>
              </a:tblPr>
              <a:tblGrid>
                <a:gridCol w="2944996"/>
                <a:gridCol w="1049442"/>
                <a:gridCol w="1495454"/>
                <a:gridCol w="3078758"/>
              </a:tblGrid>
              <a:tr h="306719">
                <a:tc>
                  <a:txBody>
                    <a:bodyPr/>
                    <a:lstStyle/>
                    <a:p>
                      <a:r>
                        <a:rPr lang="en-US" sz="1800" dirty="0" smtClean="0">
                          <a:latin typeface="Arial" pitchFamily="34" charset="0"/>
                          <a:cs typeface="Arial" pitchFamily="34" charset="0"/>
                        </a:rPr>
                        <a:t>Description</a:t>
                      </a:r>
                      <a:endParaRPr lang="en-US" sz="1800" dirty="0">
                        <a:latin typeface="Arial" pitchFamily="34" charset="0"/>
                        <a:cs typeface="Arial" pitchFamily="34" charset="0"/>
                      </a:endParaRPr>
                    </a:p>
                  </a:txBody>
                  <a:tcPr marL="139655" marR="139655" marT="0" marB="0" anchor="ctr"/>
                </a:tc>
                <a:tc>
                  <a:txBody>
                    <a:bodyPr/>
                    <a:lstStyle/>
                    <a:p>
                      <a:endParaRPr lang="en-US" sz="1800" dirty="0">
                        <a:latin typeface="Arial" pitchFamily="34" charset="0"/>
                        <a:cs typeface="Arial" pitchFamily="34" charset="0"/>
                      </a:endParaRPr>
                    </a:p>
                  </a:txBody>
                  <a:tcPr marL="139655" marR="139655" marT="0" marB="0" anchor="ctr"/>
                </a:tc>
                <a:tc>
                  <a:txBody>
                    <a:bodyPr/>
                    <a:lstStyle/>
                    <a:p>
                      <a:pPr algn="ctr"/>
                      <a:endParaRPr lang="en-US" sz="1800" dirty="0">
                        <a:latin typeface="Arial" pitchFamily="34" charset="0"/>
                        <a:cs typeface="Arial" pitchFamily="34" charset="0"/>
                      </a:endParaRPr>
                    </a:p>
                  </a:txBody>
                  <a:tcPr marL="139655" marR="139655" marT="0" marB="0" anchor="ctr"/>
                </a:tc>
                <a:tc>
                  <a:txBody>
                    <a:bodyPr/>
                    <a:lstStyle/>
                    <a:p>
                      <a:pPr algn="ctr"/>
                      <a:r>
                        <a:rPr lang="en-US" sz="1800" dirty="0" smtClean="0">
                          <a:latin typeface="Arial" pitchFamily="34" charset="0"/>
                          <a:cs typeface="Arial" pitchFamily="34" charset="0"/>
                        </a:rPr>
                        <a:t>Comments</a:t>
                      </a:r>
                      <a:endParaRPr lang="en-US" sz="1800" dirty="0">
                        <a:latin typeface="Arial" pitchFamily="34" charset="0"/>
                        <a:cs typeface="Arial" pitchFamily="34" charset="0"/>
                      </a:endParaRPr>
                    </a:p>
                  </a:txBody>
                  <a:tcPr marL="139655" marR="139655" marT="0" marB="0" anchor="ctr"/>
                </a:tc>
              </a:tr>
              <a:tr h="221519">
                <a:tc>
                  <a:txBody>
                    <a:bodyPr/>
                    <a:lstStyle/>
                    <a:p>
                      <a:r>
                        <a:rPr lang="en-US" sz="1300" dirty="0" smtClean="0">
                          <a:latin typeface="Arial" pitchFamily="34" charset="0"/>
                          <a:cs typeface="Arial" pitchFamily="34" charset="0"/>
                        </a:rPr>
                        <a:t>High-speed</a:t>
                      </a:r>
                      <a:r>
                        <a:rPr lang="en-US" sz="1300" baseline="0" dirty="0" smtClean="0">
                          <a:latin typeface="Arial" pitchFamily="34" charset="0"/>
                          <a:cs typeface="Arial" pitchFamily="34" charset="0"/>
                        </a:rPr>
                        <a:t> Intel compute nodes</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latin typeface="Arial" pitchFamily="34" charset="0"/>
                          <a:cs typeface="Arial" pitchFamily="34" charset="0"/>
                          <a:sym typeface="Wingdings"/>
                        </a:rPr>
                        <a:t></a:t>
                      </a:r>
                      <a:endParaRPr lang="en-US" sz="1300" b="0" dirty="0" smtClean="0">
                        <a:latin typeface="Arial" pitchFamily="34" charset="0"/>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sym typeface="Wingdings"/>
                        </a:rPr>
                        <a:t></a:t>
                      </a:r>
                      <a:endParaRPr lang="en-US" sz="1300" b="0" dirty="0">
                        <a:latin typeface="Arial" pitchFamily="34" charset="0"/>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POD</a:t>
                      </a:r>
                      <a:r>
                        <a:rPr lang="en-US" sz="1300" b="0" baseline="0" dirty="0" smtClean="0">
                          <a:latin typeface="Arial" pitchFamily="34" charset="0"/>
                          <a:cs typeface="Arial" pitchFamily="34" charset="0"/>
                        </a:rPr>
                        <a:t> is bare-metal computing</a:t>
                      </a:r>
                      <a:endParaRPr lang="en-US" sz="1300" b="0" dirty="0">
                        <a:latin typeface="Arial" pitchFamily="34" charset="0"/>
                        <a:cs typeface="Arial" pitchFamily="34" charset="0"/>
                      </a:endParaRPr>
                    </a:p>
                  </a:txBody>
                  <a:tcPr marL="139655" marR="139655" marT="0" marB="0" anchor="ctr"/>
                </a:tc>
              </a:tr>
              <a:tr h="221519">
                <a:tc>
                  <a:txBody>
                    <a:bodyPr/>
                    <a:lstStyle/>
                    <a:p>
                      <a:r>
                        <a:rPr lang="en-US" sz="1300" dirty="0" smtClean="0">
                          <a:latin typeface="Arial" pitchFamily="34" charset="0"/>
                          <a:cs typeface="Arial" pitchFamily="34" charset="0"/>
                        </a:rPr>
                        <a:t>Fast</a:t>
                      </a:r>
                      <a:r>
                        <a:rPr lang="en-US" sz="1300" baseline="0" dirty="0" smtClean="0">
                          <a:latin typeface="Arial" pitchFamily="34" charset="0"/>
                          <a:cs typeface="Arial" pitchFamily="34" charset="0"/>
                        </a:rPr>
                        <a:t> access to local storage</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latin typeface="Arial" pitchFamily="34" charset="0"/>
                          <a:cs typeface="Arial" pitchFamily="34" charset="0"/>
                          <a:sym typeface="Wingdings"/>
                        </a:rPr>
                        <a:t></a:t>
                      </a:r>
                      <a:endParaRPr lang="en-US" sz="1300" b="0" dirty="0" smtClean="0">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POD does not charge to move data</a:t>
                      </a:r>
                    </a:p>
                  </a:txBody>
                  <a:tcPr marL="139655" marR="139655" marT="0" marB="0" anchor="ctr"/>
                </a:tc>
              </a:tr>
              <a:tr h="221519">
                <a:tc>
                  <a:txBody>
                    <a:bodyPr/>
                    <a:lstStyle/>
                    <a:p>
                      <a:r>
                        <a:rPr lang="en-US" sz="1300" dirty="0" smtClean="0">
                          <a:latin typeface="Arial" pitchFamily="34" charset="0"/>
                          <a:cs typeface="Arial" pitchFamily="34" charset="0"/>
                        </a:rPr>
                        <a:t>GPU enabled</a:t>
                      </a:r>
                      <a:r>
                        <a:rPr lang="en-US" sz="1300" baseline="0" dirty="0" smtClean="0">
                          <a:latin typeface="Arial" pitchFamily="34" charset="0"/>
                          <a:cs typeface="Arial" pitchFamily="34" charset="0"/>
                        </a:rPr>
                        <a:t> servers</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latin typeface="Arial" pitchFamily="34" charset="0"/>
                          <a:cs typeface="Arial" pitchFamily="34" charset="0"/>
                          <a:sym typeface="Wingdings"/>
                        </a:rPr>
                        <a:t></a:t>
                      </a:r>
                      <a:endParaRPr lang="en-US" sz="1300" b="0" dirty="0" smtClean="0">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r>
              <a:tr h="443038">
                <a:tc>
                  <a:txBody>
                    <a:bodyPr/>
                    <a:lstStyle/>
                    <a:p>
                      <a:r>
                        <a:rPr lang="en-US" sz="1300" dirty="0" smtClean="0">
                          <a:latin typeface="Arial" pitchFamily="34" charset="0"/>
                          <a:cs typeface="Arial" pitchFamily="34" charset="0"/>
                        </a:rPr>
                        <a:t>Cluster software stack included?</a:t>
                      </a:r>
                      <a:endParaRPr lang="en-US" sz="1300" dirty="0">
                        <a:latin typeface="Arial" pitchFamily="34" charset="0"/>
                        <a:cs typeface="Arial" pitchFamily="34" charset="0"/>
                      </a:endParaRPr>
                    </a:p>
                  </a:txBody>
                  <a:tcPr marL="139655" marR="139655" marT="0" marB="0" anchor="ctr"/>
                </a:tc>
                <a:tc>
                  <a:txBody>
                    <a:bodyPr/>
                    <a:lstStyle/>
                    <a:p>
                      <a:pPr algn="ctr"/>
                      <a:r>
                        <a:rPr lang="en-US" sz="2000" b="0" dirty="0" smtClean="0">
                          <a:solidFill>
                            <a:srgbClr val="FF0000"/>
                          </a:solidFill>
                          <a:latin typeface="Arial" pitchFamily="34" charset="0"/>
                          <a:cs typeface="Arial" pitchFamily="34" charset="0"/>
                          <a:sym typeface="Wingdings"/>
                        </a:rPr>
                        <a:t></a:t>
                      </a:r>
                      <a:endParaRPr lang="en-US" sz="2000" b="0" dirty="0">
                        <a:solidFill>
                          <a:srgbClr val="FF0000"/>
                        </a:solidFill>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 (included)</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EC2 requires that you partner with a 3</a:t>
                      </a:r>
                      <a:r>
                        <a:rPr kumimoji="0" lang="en-US" sz="1300" b="0" i="0" u="none" strike="noStrike" kern="1200" cap="none" spc="0" normalizeH="0" baseline="30000" noProof="0" dirty="0" smtClean="0">
                          <a:ln>
                            <a:noFill/>
                          </a:ln>
                          <a:solidFill>
                            <a:srgbClr val="000000"/>
                          </a:solidFill>
                          <a:effectLst/>
                          <a:uLnTx/>
                          <a:uFillTx/>
                          <a:latin typeface="Arial" pitchFamily="34" charset="0"/>
                          <a:ea typeface="+mn-ea"/>
                          <a:cs typeface="Arial" pitchFamily="34" charset="0"/>
                        </a:rPr>
                        <a:t>rd</a:t>
                      </a: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party</a:t>
                      </a:r>
                    </a:p>
                  </a:txBody>
                  <a:tcPr marL="139655" marR="139655" marT="0" marB="0" anchor="ctr"/>
                </a:tc>
              </a:tr>
              <a:tr h="443038">
                <a:tc>
                  <a:txBody>
                    <a:bodyPr/>
                    <a:lstStyle/>
                    <a:p>
                      <a:r>
                        <a:rPr lang="en-US" sz="1300" dirty="0" smtClean="0">
                          <a:latin typeface="Arial" pitchFamily="34" charset="0"/>
                          <a:cs typeface="Arial" pitchFamily="34" charset="0"/>
                        </a:rPr>
                        <a:t>HPC expertise?</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Arial" pitchFamily="34" charset="0"/>
                          <a:cs typeface="Arial" pitchFamily="34" charset="0"/>
                          <a:sym typeface="Wingdings"/>
                        </a:rPr>
                        <a:t></a:t>
                      </a:r>
                      <a:endParaRPr lang="en-US" sz="2000" b="0" dirty="0" smtClean="0">
                        <a:solidFill>
                          <a:srgbClr val="FF0000"/>
                        </a:solidFill>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 (included)</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Penguin has dedicated HPC</a:t>
                      </a:r>
                      <a:br>
                        <a:rPr lang="en-US" sz="1300" b="0" dirty="0" smtClean="0">
                          <a:latin typeface="Arial" pitchFamily="34" charset="0"/>
                          <a:cs typeface="Arial" pitchFamily="34" charset="0"/>
                        </a:rPr>
                      </a:br>
                      <a:r>
                        <a:rPr lang="en-US" sz="1300" b="0" dirty="0" smtClean="0">
                          <a:latin typeface="Arial" pitchFamily="34" charset="0"/>
                          <a:cs typeface="Arial" pitchFamily="34" charset="0"/>
                        </a:rPr>
                        <a:t>customer support</a:t>
                      </a:r>
                      <a:endParaRPr lang="en-US" sz="1300" b="0" dirty="0">
                        <a:latin typeface="Arial" pitchFamily="34" charset="0"/>
                        <a:cs typeface="Arial" pitchFamily="34" charset="0"/>
                      </a:endParaRPr>
                    </a:p>
                  </a:txBody>
                  <a:tcPr marL="139655" marR="139655" marT="0" marB="0" anchor="ctr"/>
                </a:tc>
              </a:tr>
              <a:tr h="886077">
                <a:tc>
                  <a:txBody>
                    <a:bodyPr/>
                    <a:lstStyle/>
                    <a:p>
                      <a:r>
                        <a:rPr lang="en-US" sz="1300" dirty="0" smtClean="0">
                          <a:latin typeface="Arial" pitchFamily="34" charset="0"/>
                          <a:cs typeface="Arial" pitchFamily="34" charset="0"/>
                        </a:rPr>
                        <a:t>Other</a:t>
                      </a:r>
                      <a:r>
                        <a:rPr lang="en-US" sz="1300" baseline="0" dirty="0" smtClean="0">
                          <a:latin typeface="Arial" pitchFamily="34" charset="0"/>
                          <a:cs typeface="Arial" pitchFamily="34" charset="0"/>
                        </a:rPr>
                        <a:t> compute nodes available</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Arial" pitchFamily="34" charset="0"/>
                          <a:cs typeface="Arial" pitchFamily="34" charset="0"/>
                          <a:sym typeface="Wingdings"/>
                        </a:rPr>
                        <a:t></a:t>
                      </a:r>
                      <a:endParaRPr lang="en-US" sz="2000" b="0" dirty="0" smtClean="0">
                        <a:solidFill>
                          <a:srgbClr val="FF0000"/>
                        </a:solidFill>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We have 2.6 GHz </a:t>
                      </a:r>
                      <a:r>
                        <a:rPr lang="en-US" sz="1300" b="0" dirty="0" err="1" smtClean="0">
                          <a:latin typeface="Arial" pitchFamily="34" charset="0"/>
                          <a:cs typeface="Arial" pitchFamily="34" charset="0"/>
                        </a:rPr>
                        <a:t>Harpertown</a:t>
                      </a:r>
                      <a:r>
                        <a:rPr lang="en-US" sz="1300" b="0" dirty="0" smtClean="0">
                          <a:latin typeface="Arial" pitchFamily="34" charset="0"/>
                          <a:cs typeface="Arial" pitchFamily="34" charset="0"/>
                        </a:rPr>
                        <a:t>, 2.93GHz</a:t>
                      </a:r>
                      <a:r>
                        <a:rPr lang="en-US" sz="1300" b="0" baseline="0" dirty="0" smtClean="0">
                          <a:latin typeface="Arial" pitchFamily="34" charset="0"/>
                          <a:cs typeface="Arial" pitchFamily="34" charset="0"/>
                        </a:rPr>
                        <a:t> Nehalem, 2.93 GHz </a:t>
                      </a:r>
                      <a:r>
                        <a:rPr lang="en-US" sz="1300" b="0" baseline="0" dirty="0" err="1" smtClean="0">
                          <a:latin typeface="Arial" pitchFamily="34" charset="0"/>
                          <a:cs typeface="Arial" pitchFamily="34" charset="0"/>
                        </a:rPr>
                        <a:t>Westmere</a:t>
                      </a:r>
                      <a:r>
                        <a:rPr lang="en-US" sz="1300" b="0" baseline="0" dirty="0" smtClean="0">
                          <a:latin typeface="Arial" pitchFamily="34" charset="0"/>
                          <a:cs typeface="Arial" pitchFamily="34" charset="0"/>
                        </a:rPr>
                        <a:t>, 2.3 GHz AMD MC 12C – more are added every month</a:t>
                      </a:r>
                      <a:endParaRPr lang="en-US" sz="1300" b="0" dirty="0">
                        <a:latin typeface="Arial" pitchFamily="34" charset="0"/>
                        <a:cs typeface="Arial" pitchFamily="34" charset="0"/>
                      </a:endParaRPr>
                    </a:p>
                  </a:txBody>
                  <a:tcPr marL="139655" marR="139655" marT="0" marB="0" anchor="ctr"/>
                </a:tc>
              </a:tr>
              <a:tr h="443038">
                <a:tc>
                  <a:txBody>
                    <a:bodyPr/>
                    <a:lstStyle/>
                    <a:p>
                      <a:r>
                        <a:rPr lang="en-US" sz="1300" dirty="0" smtClean="0">
                          <a:latin typeface="Arial" pitchFamily="34" charset="0"/>
                          <a:cs typeface="Arial" pitchFamily="34" charset="0"/>
                        </a:rPr>
                        <a:t>Customized Linux  compute environment?</a:t>
                      </a:r>
                      <a:endParaRPr lang="en-US" sz="1300" dirty="0">
                        <a:latin typeface="Arial" pitchFamily="34" charset="0"/>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Available</a:t>
                      </a:r>
                      <a:endParaRPr lang="en-US" sz="1300" b="0" dirty="0">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 (included)</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EC2 instances must be created by the user</a:t>
                      </a:r>
                    </a:p>
                  </a:txBody>
                  <a:tcPr marL="139655" marR="139655" marT="0" marB="0" anchor="ctr"/>
                </a:tc>
              </a:tr>
              <a:tr h="443038">
                <a:tc>
                  <a:txBody>
                    <a:bodyPr/>
                    <a:lstStyle/>
                    <a:p>
                      <a:r>
                        <a:rPr lang="en-US" sz="1300" dirty="0" smtClean="0">
                          <a:latin typeface="Arial" pitchFamily="34" charset="0"/>
                          <a:cs typeface="Arial" pitchFamily="34" charset="0"/>
                        </a:rPr>
                        <a:t>Bill by the core hour?</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Arial" pitchFamily="34" charset="0"/>
                          <a:cs typeface="Arial" pitchFamily="34" charset="0"/>
                          <a:sym typeface="Wingdings"/>
                        </a:rPr>
                        <a:t></a:t>
                      </a:r>
                      <a:endParaRPr lang="en-US" sz="2000" b="0" dirty="0" smtClean="0">
                        <a:solidFill>
                          <a:srgbClr val="FF0000"/>
                        </a:solidFill>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r>
                        <a:rPr lang="en-US" sz="1300" dirty="0" smtClean="0">
                          <a:latin typeface="Arial" pitchFamily="34" charset="0"/>
                          <a:cs typeface="Arial" pitchFamily="34" charset="0"/>
                        </a:rPr>
                        <a:t>EC2 billed by the server hour (rounded</a:t>
                      </a:r>
                      <a:r>
                        <a:rPr lang="en-US" sz="1300" baseline="0" dirty="0" smtClean="0">
                          <a:latin typeface="Arial" pitchFamily="34" charset="0"/>
                          <a:cs typeface="Arial" pitchFamily="34" charset="0"/>
                        </a:rPr>
                        <a:t> up)</a:t>
                      </a:r>
                      <a:endParaRPr lang="en-US" sz="1300" dirty="0">
                        <a:latin typeface="Arial" pitchFamily="34" charset="0"/>
                        <a:cs typeface="Arial" pitchFamily="34" charset="0"/>
                      </a:endParaRPr>
                    </a:p>
                  </a:txBody>
                  <a:tcPr marL="139655" marR="139655" marT="0" marB="0" anchor="ctr"/>
                </a:tc>
              </a:tr>
              <a:tr h="443038">
                <a:tc>
                  <a:txBody>
                    <a:bodyPr/>
                    <a:lstStyle/>
                    <a:p>
                      <a:r>
                        <a:rPr lang="en-US" sz="1300" dirty="0" smtClean="0">
                          <a:latin typeface="Arial" pitchFamily="34" charset="0"/>
                          <a:cs typeface="Arial" pitchFamily="34" charset="0"/>
                        </a:rPr>
                        <a:t>Data locality?</a:t>
                      </a:r>
                      <a:endParaRPr lang="en-US" sz="1300" dirty="0">
                        <a:latin typeface="Arial" pitchFamily="34" charset="0"/>
                        <a:cs typeface="Arial" pitchFamily="34" charset="0"/>
                      </a:endParaRPr>
                    </a:p>
                  </a:txBody>
                  <a:tcPr marL="139655" marR="13965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Arial" pitchFamily="34" charset="0"/>
                          <a:cs typeface="Arial" pitchFamily="34" charset="0"/>
                          <a:sym typeface="Wingdings"/>
                        </a:rPr>
                        <a:t></a:t>
                      </a:r>
                      <a:endParaRPr lang="en-US" sz="2000" b="0" dirty="0" smtClean="0">
                        <a:solidFill>
                          <a:srgbClr val="FF0000"/>
                        </a:solidFill>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 guarantee where Amazon’s data is stored</a:t>
                      </a:r>
                    </a:p>
                  </a:txBody>
                  <a:tcPr marL="139655" marR="139655" marT="0" marB="0" anchor="ctr"/>
                </a:tc>
              </a:tr>
              <a:tr h="221519">
                <a:tc>
                  <a:txBody>
                    <a:bodyPr/>
                    <a:lstStyle/>
                    <a:p>
                      <a:r>
                        <a:rPr lang="en-US" sz="1300" dirty="0" smtClean="0">
                          <a:latin typeface="Arial" pitchFamily="34" charset="0"/>
                          <a:cs typeface="Arial" pitchFamily="34" charset="0"/>
                        </a:rPr>
                        <a:t>Troubleshooting?</a:t>
                      </a:r>
                      <a:endParaRPr lang="en-US" sz="1300" dirty="0">
                        <a:latin typeface="Arial" pitchFamily="34" charset="0"/>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a:t>
                      </a:r>
                      <a:endParaRPr lang="en-US" sz="1300" b="0" dirty="0">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sym typeface="Wingdings"/>
                        </a:rPr>
                        <a:t> (included)</a:t>
                      </a:r>
                      <a:endPar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HPC applications are not plug ‘n play</a:t>
                      </a:r>
                      <a:endParaRPr lang="en-US" sz="1300" b="0" dirty="0">
                        <a:latin typeface="Arial" pitchFamily="34" charset="0"/>
                        <a:cs typeface="Arial" pitchFamily="34" charset="0"/>
                      </a:endParaRPr>
                    </a:p>
                  </a:txBody>
                  <a:tcPr marL="139655" marR="139655" marT="0" marB="0" anchor="ctr"/>
                </a:tc>
              </a:tr>
              <a:tr h="443038">
                <a:tc>
                  <a:txBody>
                    <a:bodyPr/>
                    <a:lstStyle/>
                    <a:p>
                      <a:r>
                        <a:rPr lang="en-US" sz="1300" dirty="0" smtClean="0">
                          <a:latin typeface="Arial" pitchFamily="34" charset="0"/>
                          <a:cs typeface="Arial" pitchFamily="34" charset="0"/>
                        </a:rPr>
                        <a:t>Dynamically scalable?</a:t>
                      </a:r>
                      <a:endParaRPr lang="en-US" sz="1300" dirty="0">
                        <a:latin typeface="Arial" pitchFamily="34" charset="0"/>
                        <a:cs typeface="Arial" pitchFamily="34" charset="0"/>
                      </a:endParaRPr>
                    </a:p>
                  </a:txBody>
                  <a:tcPr marL="139655" marR="139655" marT="0" marB="0" anchor="ctr"/>
                </a:tc>
                <a:tc>
                  <a:txBody>
                    <a:bodyPr/>
                    <a:lstStyle/>
                    <a:p>
                      <a:pPr algn="ctr"/>
                      <a:r>
                        <a:rPr lang="en-US" sz="1300" b="0" dirty="0" smtClean="0">
                          <a:latin typeface="Arial" pitchFamily="34" charset="0"/>
                          <a:cs typeface="Arial" pitchFamily="34" charset="0"/>
                        </a:rPr>
                        <a:t>Limited</a:t>
                      </a:r>
                      <a:endParaRPr lang="en-US" sz="1300" b="0" dirty="0">
                        <a:latin typeface="Arial" pitchFamily="34" charset="0"/>
                        <a:cs typeface="Arial" pitchFamily="34" charset="0"/>
                      </a:endParaRPr>
                    </a:p>
                  </a:txBody>
                  <a:tcPr marL="139655" marR="13965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1-480 cores on-demand</a:t>
                      </a:r>
                    </a:p>
                  </a:txBody>
                  <a:tcPr marL="139655" marR="139655" marT="0" marB="0" anchor="ctr"/>
                </a:tc>
                <a:tc>
                  <a:txBody>
                    <a:bodyPr/>
                    <a:lstStyle/>
                    <a:p>
                      <a:pPr algn="ctr"/>
                      <a:r>
                        <a:rPr lang="en-US" sz="1300" b="0" dirty="0" smtClean="0">
                          <a:latin typeface="Arial" pitchFamily="34" charset="0"/>
                          <a:cs typeface="Arial" pitchFamily="34" charset="0"/>
                        </a:rPr>
                        <a:t>EC2</a:t>
                      </a:r>
                      <a:r>
                        <a:rPr lang="en-US" sz="1300" b="0" baseline="0" dirty="0" smtClean="0">
                          <a:latin typeface="Arial" pitchFamily="34" charset="0"/>
                          <a:cs typeface="Arial" pitchFamily="34" charset="0"/>
                        </a:rPr>
                        <a:t> provides up to 8 CCIs, but you can request more… </a:t>
                      </a:r>
                      <a:endParaRPr lang="en-US" sz="1300" b="0" dirty="0">
                        <a:latin typeface="Arial" pitchFamily="34" charset="0"/>
                        <a:cs typeface="Arial" pitchFamily="34" charset="0"/>
                      </a:endParaRPr>
                    </a:p>
                  </a:txBody>
                  <a:tcPr marL="139655" marR="139655" marT="0" marB="0" anchor="ctr"/>
                </a:tc>
              </a:tr>
            </a:tbl>
          </a:graphicData>
        </a:graphic>
      </p:graphicFrame>
      <p:sp>
        <p:nvSpPr>
          <p:cNvPr id="2" name="Title 1"/>
          <p:cNvSpPr>
            <a:spLocks noGrp="1"/>
          </p:cNvSpPr>
          <p:nvPr>
            <p:ph type="title"/>
          </p:nvPr>
        </p:nvSpPr>
        <p:spPr/>
        <p:txBody>
          <a:bodyPr/>
          <a:lstStyle/>
          <a:p>
            <a:r>
              <a:rPr lang="en-US" dirty="0" smtClean="0"/>
              <a:t>Comparing POD and EC2</a:t>
            </a:r>
            <a:endParaRPr lang="en-US" dirty="0"/>
          </a:p>
        </p:txBody>
      </p:sp>
      <p:sp>
        <p:nvSpPr>
          <p:cNvPr id="4" name="Slide Number Placeholder 3"/>
          <p:cNvSpPr>
            <a:spLocks noGrp="1"/>
          </p:cNvSpPr>
          <p:nvPr>
            <p:ph type="sldNum" sz="quarter" idx="12"/>
          </p:nvPr>
        </p:nvSpPr>
        <p:spPr/>
        <p:txBody>
          <a:bodyPr/>
          <a:lstStyle/>
          <a:p>
            <a:pPr>
              <a:defRPr/>
            </a:pPr>
            <a:fld id="{22FC43E5-A330-41DB-9B36-D992FD16C69B}" type="slidenum">
              <a:rPr lang="en-US" smtClean="0"/>
              <a:pPr>
                <a:defRPr/>
              </a:pPr>
              <a:t>11</a:t>
            </a:fld>
            <a:endParaRPr lang="en-US"/>
          </a:p>
        </p:txBody>
      </p:sp>
      <p:pic>
        <p:nvPicPr>
          <p:cNvPr id="18434" name="Picture 2" descr="C:\penguin\images\AWS_services.gif"/>
          <p:cNvPicPr>
            <a:picLocks noChangeAspect="1" noChangeArrowheads="1"/>
          </p:cNvPicPr>
          <p:nvPr/>
        </p:nvPicPr>
        <p:blipFill>
          <a:blip r:embed="rId2" cstate="print"/>
          <a:srcRect l="7968" r="14668" b="85190"/>
          <a:stretch>
            <a:fillRect/>
          </a:stretch>
        </p:blipFill>
        <p:spPr bwMode="auto">
          <a:xfrm>
            <a:off x="2976170" y="1012235"/>
            <a:ext cx="1301234" cy="565278"/>
          </a:xfrm>
          <a:prstGeom prst="rect">
            <a:avLst/>
          </a:prstGeom>
          <a:noFill/>
          <a:ln>
            <a:noFill/>
          </a:ln>
        </p:spPr>
      </p:pic>
      <p:pic>
        <p:nvPicPr>
          <p:cNvPr id="7" name="Picture 10" descr="penguin_2"/>
          <p:cNvPicPr>
            <a:picLocks noChangeAspect="1" noChangeArrowheads="1"/>
          </p:cNvPicPr>
          <p:nvPr/>
        </p:nvPicPr>
        <p:blipFill>
          <a:blip r:embed="rId3" cstate="print"/>
          <a:srcRect r="1277"/>
          <a:stretch>
            <a:fillRect/>
          </a:stretch>
        </p:blipFill>
        <p:spPr bwMode="auto">
          <a:xfrm rot="21283404">
            <a:off x="4432006" y="101547"/>
            <a:ext cx="1200131" cy="1519758"/>
          </a:xfrm>
          <a:prstGeom prst="rect">
            <a:avLst/>
          </a:prstGeom>
          <a:noFill/>
          <a:ln w="9525">
            <a:noFill/>
            <a:miter lim="800000"/>
            <a:headEnd/>
            <a:tailEnd/>
          </a:ln>
        </p:spPr>
      </p:pic>
      <p:sp>
        <p:nvSpPr>
          <p:cNvPr id="8" name="WordArt 5"/>
          <p:cNvSpPr>
            <a:spLocks noChangeArrowheads="1" noChangeShapeType="1" noTextEdit="1"/>
          </p:cNvSpPr>
          <p:nvPr/>
        </p:nvSpPr>
        <p:spPr bwMode="auto">
          <a:xfrm rot="21445252">
            <a:off x="4741700" y="663610"/>
            <a:ext cx="245974" cy="169882"/>
          </a:xfrm>
          <a:prstGeom prst="rect">
            <a:avLst/>
          </a:prstGeom>
        </p:spPr>
        <p:txBody>
          <a:bodyPr wrap="none" fromWordArt="1">
            <a:prstTxWarp prst="textCanDown">
              <a:avLst>
                <a:gd name="adj" fmla="val 10671"/>
              </a:avLst>
            </a:prstTxWarp>
          </a:bodyPr>
          <a:lstStyle/>
          <a:p>
            <a:pPr algn="ctr"/>
            <a:r>
              <a:rPr lang="en-US" sz="1200" kern="10" dirty="0" smtClean="0">
                <a:ln w="9525">
                  <a:solidFill>
                    <a:srgbClr val="000000"/>
                  </a:solidFill>
                  <a:round/>
                  <a:headEnd/>
                  <a:tailEnd/>
                </a:ln>
                <a:solidFill>
                  <a:srgbClr val="000000"/>
                </a:solidFill>
                <a:latin typeface="Times New Roman"/>
                <a:cs typeface="Times New Roman"/>
              </a:rPr>
              <a:t>POD</a:t>
            </a:r>
            <a:endParaRPr lang="en-US" sz="1200" kern="10" dirty="0">
              <a:ln w="9525">
                <a:solidFill>
                  <a:srgbClr val="000000"/>
                </a:solidFill>
                <a:round/>
                <a:headEnd/>
                <a:tailEnd/>
              </a:ln>
              <a:solidFill>
                <a:srgbClr val="000000"/>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Owned and operated by the Penguin Computing on Demand staff</a:t>
            </a:r>
          </a:p>
          <a:p>
            <a:r>
              <a:rPr lang="en-US" dirty="0" smtClean="0"/>
              <a:t>Hosted at Indiana University data center</a:t>
            </a:r>
          </a:p>
          <a:p>
            <a:r>
              <a:rPr lang="en-US" dirty="0" smtClean="0"/>
              <a:t>AMD based compute infrastructure (shared environment)</a:t>
            </a:r>
          </a:p>
          <a:p>
            <a:pPr lvl="1"/>
            <a:r>
              <a:rPr lang="nl-NL" dirty="0" smtClean="0"/>
              <a:t>Altus 1804 servers</a:t>
            </a:r>
          </a:p>
          <a:p>
            <a:pPr lvl="1"/>
            <a:r>
              <a:rPr lang="nl-NL" dirty="0" smtClean="0"/>
              <a:t>48 cores per server (Opteron 6174 12C, 2.2 GHz)</a:t>
            </a:r>
          </a:p>
          <a:p>
            <a:pPr lvl="1"/>
            <a:r>
              <a:rPr lang="nl-NL" dirty="0" smtClean="0"/>
              <a:t>128GB, DDR3-1333 RAM per server</a:t>
            </a:r>
          </a:p>
          <a:p>
            <a:r>
              <a:rPr lang="nl-NL" dirty="0" smtClean="0"/>
              <a:t>Lustre scratch file system (100TB)</a:t>
            </a:r>
          </a:p>
          <a:p>
            <a:r>
              <a:rPr lang="nl-NL" dirty="0" smtClean="0"/>
              <a:t>QDR (40Gbps) Infiniband</a:t>
            </a:r>
          </a:p>
          <a:p>
            <a:r>
              <a:rPr lang="nl-NL" dirty="0" smtClean="0"/>
              <a:t>Scyld Cloud Management System</a:t>
            </a:r>
          </a:p>
          <a:p>
            <a:r>
              <a:rPr lang="nl-NL" dirty="0" smtClean="0"/>
              <a:t>Internet, Internet2 connectivity</a:t>
            </a:r>
            <a:endParaRPr lang="en-US" dirty="0"/>
          </a:p>
        </p:txBody>
      </p:sp>
      <p:sp>
        <p:nvSpPr>
          <p:cNvPr id="3" name="Title 2"/>
          <p:cNvSpPr>
            <a:spLocks noGrp="1"/>
          </p:cNvSpPr>
          <p:nvPr>
            <p:ph type="title"/>
          </p:nvPr>
        </p:nvSpPr>
        <p:spPr/>
        <p:txBody>
          <a:bodyPr/>
          <a:lstStyle/>
          <a:p>
            <a:r>
              <a:rPr lang="en-US" dirty="0" smtClean="0"/>
              <a:t>The New EDU POD</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12</a:t>
            </a:fld>
            <a:endParaRPr lang="en-US" dirty="0"/>
          </a:p>
        </p:txBody>
      </p:sp>
      <p:pic>
        <p:nvPicPr>
          <p:cNvPr id="3074" name="Picture 2"/>
          <p:cNvPicPr>
            <a:picLocks noChangeAspect="1" noChangeArrowheads="1"/>
          </p:cNvPicPr>
          <p:nvPr/>
        </p:nvPicPr>
        <p:blipFill>
          <a:blip r:embed="rId2" cstate="print"/>
          <a:srcRect t="13385" b="21179"/>
          <a:stretch>
            <a:fillRect/>
          </a:stretch>
        </p:blipFill>
        <p:spPr bwMode="auto">
          <a:xfrm>
            <a:off x="5226896" y="4142936"/>
            <a:ext cx="3769393" cy="184990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b="31206"/>
          <a:stretch>
            <a:fillRect/>
          </a:stretch>
        </p:blipFill>
        <p:spPr bwMode="auto">
          <a:xfrm>
            <a:off x="6407834" y="2612880"/>
            <a:ext cx="2037838" cy="119243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75730" y="950976"/>
            <a:ext cx="3505870" cy="4930445"/>
          </a:xfrm>
        </p:spPr>
        <p:txBody>
          <a:bodyPr>
            <a:normAutofit fontScale="92500" lnSpcReduction="10000"/>
          </a:bodyPr>
          <a:lstStyle/>
          <a:p>
            <a:r>
              <a:rPr lang="en-US" dirty="0" smtClean="0"/>
              <a:t>Click the link to the POD Order Form</a:t>
            </a:r>
          </a:p>
          <a:p>
            <a:pPr lvl="1"/>
            <a:r>
              <a:rPr lang="en-US" dirty="0" smtClean="0"/>
              <a:t>Provide the Services and Infrastructure you think you need</a:t>
            </a:r>
          </a:p>
          <a:p>
            <a:pPr lvl="1"/>
            <a:r>
              <a:rPr lang="en-US" dirty="0" smtClean="0"/>
              <a:t>A POD Account Representative will email you to review your requirements and establish your POD account</a:t>
            </a:r>
          </a:p>
          <a:p>
            <a:r>
              <a:rPr lang="en-US" dirty="0" smtClean="0"/>
              <a:t>Log into your POD Portal and review/accept the agreements and fees</a:t>
            </a:r>
          </a:p>
          <a:p>
            <a:r>
              <a:rPr lang="en-US" dirty="0" smtClean="0"/>
              <a:t>POD will contact you for your IP address and open the firewall</a:t>
            </a:r>
          </a:p>
          <a:p>
            <a:r>
              <a:rPr lang="en-US" dirty="0" smtClean="0"/>
              <a:t>You can now log in…</a:t>
            </a:r>
            <a:endParaRPr lang="en-US" dirty="0"/>
          </a:p>
        </p:txBody>
      </p:sp>
      <p:sp>
        <p:nvSpPr>
          <p:cNvPr id="3" name="Title 2"/>
          <p:cNvSpPr>
            <a:spLocks noGrp="1"/>
          </p:cNvSpPr>
          <p:nvPr>
            <p:ph type="title"/>
          </p:nvPr>
        </p:nvSpPr>
        <p:spPr/>
        <p:txBody>
          <a:bodyPr/>
          <a:lstStyle/>
          <a:p>
            <a:r>
              <a:rPr lang="en-US" dirty="0" smtClean="0"/>
              <a:t>Setting up your POD account</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13</a:t>
            </a:fld>
            <a:endParaRPr lang="en-US" dirty="0"/>
          </a:p>
        </p:txBody>
      </p:sp>
      <p:pic>
        <p:nvPicPr>
          <p:cNvPr id="4101" name="Picture 5"/>
          <p:cNvPicPr>
            <a:picLocks noChangeAspect="1" noChangeArrowheads="1"/>
          </p:cNvPicPr>
          <p:nvPr/>
        </p:nvPicPr>
        <p:blipFill>
          <a:blip r:embed="rId2" cstate="print"/>
          <a:srcRect/>
          <a:stretch>
            <a:fillRect/>
          </a:stretch>
        </p:blipFill>
        <p:spPr bwMode="auto">
          <a:xfrm>
            <a:off x="3964668" y="866936"/>
            <a:ext cx="2543175" cy="2328863"/>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136174" y="2542154"/>
            <a:ext cx="2763203" cy="2320290"/>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5929312" y="4174002"/>
            <a:ext cx="3214688" cy="20193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SCP</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POD Disk Caddy (free, but the user pays the FedEx fees)</a:t>
            </a:r>
          </a:p>
          <a:p>
            <a:r>
              <a:rPr lang="en-US" dirty="0" err="1" smtClean="0"/>
              <a:t>PODShell</a:t>
            </a:r>
            <a:r>
              <a:rPr lang="en-US" dirty="0" smtClean="0"/>
              <a:t> remote data staging (more on this later)</a:t>
            </a:r>
            <a:endParaRPr lang="en-US" dirty="0"/>
          </a:p>
        </p:txBody>
      </p:sp>
      <p:sp>
        <p:nvSpPr>
          <p:cNvPr id="3" name="Title 2"/>
          <p:cNvSpPr>
            <a:spLocks noGrp="1"/>
          </p:cNvSpPr>
          <p:nvPr>
            <p:ph type="title"/>
          </p:nvPr>
        </p:nvSpPr>
        <p:spPr/>
        <p:txBody>
          <a:bodyPr/>
          <a:lstStyle/>
          <a:p>
            <a:r>
              <a:rPr lang="en-US" dirty="0" smtClean="0"/>
              <a:t>- Transferring data to/from POD</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14</a:t>
            </a:fld>
            <a:endParaRPr lang="en-US" dirty="0"/>
          </a:p>
        </p:txBody>
      </p:sp>
      <p:graphicFrame>
        <p:nvGraphicFramePr>
          <p:cNvPr id="6" name="Table 5"/>
          <p:cNvGraphicFramePr>
            <a:graphicFrameLocks noGrp="1"/>
          </p:cNvGraphicFramePr>
          <p:nvPr/>
        </p:nvGraphicFramePr>
        <p:xfrm>
          <a:off x="1689100" y="1003300"/>
          <a:ext cx="6792932" cy="1910080"/>
        </p:xfrm>
        <a:graphic>
          <a:graphicData uri="http://schemas.openxmlformats.org/drawingml/2006/table">
            <a:tbl>
              <a:tblPr firstRow="1" bandRow="1">
                <a:tableStyleId>{5C22544A-7EE6-4342-B048-85BDC9FD1C3A}</a:tableStyleId>
              </a:tblPr>
              <a:tblGrid>
                <a:gridCol w="1698233"/>
                <a:gridCol w="1698233"/>
                <a:gridCol w="1698233"/>
                <a:gridCol w="1698233"/>
              </a:tblGrid>
              <a:tr h="370840">
                <a:tc>
                  <a:txBody>
                    <a:bodyPr/>
                    <a:lstStyle/>
                    <a:p>
                      <a:pPr algn="l"/>
                      <a:r>
                        <a:rPr lang="en-US" sz="1100" b="0" dirty="0" smtClean="0">
                          <a:latin typeface="Arial" pitchFamily="34" charset="0"/>
                          <a:cs typeface="Arial" pitchFamily="34" charset="0"/>
                        </a:rPr>
                        <a:t>Upload bandwidth</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Time to transfer 1GB</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Time to transfer 50GB</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Time to transfer 200GB</a:t>
                      </a:r>
                      <a:endParaRPr lang="en-US" sz="1100" b="0" dirty="0">
                        <a:latin typeface="Arial" pitchFamily="34" charset="0"/>
                        <a:cs typeface="Arial" pitchFamily="34" charset="0"/>
                      </a:endParaRPr>
                    </a:p>
                  </a:txBody>
                  <a:tcPr anchor="ctr"/>
                </a:tc>
              </a:tr>
              <a:tr h="370840">
                <a:tc>
                  <a:txBody>
                    <a:bodyPr/>
                    <a:lstStyle/>
                    <a:p>
                      <a:pPr algn="l"/>
                      <a:r>
                        <a:rPr lang="en-US" sz="1100" b="0" dirty="0" smtClean="0">
                          <a:latin typeface="Arial" pitchFamily="34" charset="0"/>
                          <a:cs typeface="Arial" pitchFamily="34" charset="0"/>
                        </a:rPr>
                        <a:t>1 Mbps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2 hours</a:t>
                      </a:r>
                      <a:endParaRPr lang="en-US" sz="1100" b="0" dirty="0">
                        <a:latin typeface="Arial" pitchFamily="34" charset="0"/>
                        <a:cs typeface="Arial" pitchFamily="34" charset="0"/>
                      </a:endParaRPr>
                    </a:p>
                  </a:txBody>
                  <a:tcPr anchor="ctr"/>
                </a:tc>
                <a:tc>
                  <a:txBody>
                    <a:bodyPr/>
                    <a:lstStyle/>
                    <a:p>
                      <a:pPr algn="l"/>
                      <a:r>
                        <a:rPr lang="en-US" sz="1100" b="0" dirty="0" smtClean="0">
                          <a:solidFill>
                            <a:schemeClr val="bg1"/>
                          </a:solidFill>
                          <a:latin typeface="Arial" pitchFamily="34" charset="0"/>
                          <a:cs typeface="Arial" pitchFamily="34" charset="0"/>
                        </a:rPr>
                        <a:t>5 days</a:t>
                      </a:r>
                      <a:endParaRPr lang="en-US" sz="1100" b="0" dirty="0">
                        <a:solidFill>
                          <a:schemeClr val="bg1"/>
                        </a:solidFill>
                        <a:latin typeface="Arial" pitchFamily="34" charset="0"/>
                        <a:cs typeface="Arial" pitchFamily="34" charset="0"/>
                      </a:endParaRPr>
                    </a:p>
                  </a:txBody>
                  <a:tcPr anchor="ctr">
                    <a:solidFill>
                      <a:srgbClr val="CC3300"/>
                    </a:solidFill>
                  </a:tcPr>
                </a:tc>
                <a:tc>
                  <a:txBody>
                    <a:bodyPr/>
                    <a:lstStyle/>
                    <a:p>
                      <a:pPr algn="l"/>
                      <a:r>
                        <a:rPr lang="en-US" sz="1100" b="0" dirty="0" smtClean="0">
                          <a:solidFill>
                            <a:schemeClr val="bg1"/>
                          </a:solidFill>
                          <a:latin typeface="Arial" pitchFamily="34" charset="0"/>
                          <a:cs typeface="Arial" pitchFamily="34" charset="0"/>
                        </a:rPr>
                        <a:t>Take your 2 week vacation…</a:t>
                      </a:r>
                      <a:endParaRPr lang="en-US" sz="1100" b="0" dirty="0">
                        <a:solidFill>
                          <a:schemeClr val="bg1"/>
                        </a:solidFill>
                        <a:latin typeface="Arial" pitchFamily="34" charset="0"/>
                        <a:cs typeface="Arial" pitchFamily="34" charset="0"/>
                      </a:endParaRPr>
                    </a:p>
                  </a:txBody>
                  <a:tcPr anchor="ctr">
                    <a:solidFill>
                      <a:srgbClr val="CC3300"/>
                    </a:solidFill>
                  </a:tcPr>
                </a:tc>
              </a:tr>
              <a:tr h="370840">
                <a:tc>
                  <a:txBody>
                    <a:bodyPr/>
                    <a:lstStyle/>
                    <a:p>
                      <a:pPr algn="l"/>
                      <a:r>
                        <a:rPr lang="en-US" sz="1100" b="0" dirty="0" smtClean="0">
                          <a:latin typeface="Arial" pitchFamily="34" charset="0"/>
                          <a:cs typeface="Arial" pitchFamily="34" charset="0"/>
                        </a:rPr>
                        <a:t>10 Mbps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13 minutes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11 hours</a:t>
                      </a:r>
                      <a:endParaRPr lang="en-US" sz="1100" b="0" dirty="0">
                        <a:latin typeface="Arial" pitchFamily="34" charset="0"/>
                        <a:cs typeface="Arial" pitchFamily="34" charset="0"/>
                      </a:endParaRPr>
                    </a:p>
                  </a:txBody>
                  <a:tcPr anchor="ctr"/>
                </a:tc>
                <a:tc>
                  <a:txBody>
                    <a:bodyPr/>
                    <a:lstStyle/>
                    <a:p>
                      <a:pPr algn="l"/>
                      <a:r>
                        <a:rPr lang="en-US" sz="1100" b="0" dirty="0" smtClean="0">
                          <a:solidFill>
                            <a:schemeClr val="bg1"/>
                          </a:solidFill>
                          <a:latin typeface="Arial" pitchFamily="34" charset="0"/>
                          <a:cs typeface="Arial" pitchFamily="34" charset="0"/>
                        </a:rPr>
                        <a:t>2 days</a:t>
                      </a:r>
                      <a:endParaRPr lang="en-US" sz="1100" b="0" dirty="0">
                        <a:solidFill>
                          <a:schemeClr val="bg1"/>
                        </a:solidFill>
                        <a:latin typeface="Arial" pitchFamily="34" charset="0"/>
                        <a:cs typeface="Arial" pitchFamily="34" charset="0"/>
                      </a:endParaRPr>
                    </a:p>
                  </a:txBody>
                  <a:tcPr anchor="ctr">
                    <a:solidFill>
                      <a:srgbClr val="CC3300"/>
                    </a:solidFill>
                  </a:tcPr>
                </a:tc>
              </a:tr>
              <a:tr h="370840">
                <a:tc>
                  <a:txBody>
                    <a:bodyPr/>
                    <a:lstStyle/>
                    <a:p>
                      <a:pPr algn="l"/>
                      <a:r>
                        <a:rPr lang="en-US" sz="1100" b="0" dirty="0" smtClean="0">
                          <a:latin typeface="Arial" pitchFamily="34" charset="0"/>
                          <a:cs typeface="Arial" pitchFamily="34" charset="0"/>
                        </a:rPr>
                        <a:t>50</a:t>
                      </a:r>
                      <a:r>
                        <a:rPr lang="en-US" sz="1100" b="0" baseline="0" dirty="0" smtClean="0">
                          <a:latin typeface="Arial" pitchFamily="34" charset="0"/>
                          <a:cs typeface="Arial" pitchFamily="34" charset="0"/>
                        </a:rPr>
                        <a:t> Mbps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3 minutes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2 hours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9 hours</a:t>
                      </a:r>
                      <a:endParaRPr lang="en-US" sz="1100" b="0" dirty="0">
                        <a:latin typeface="Arial" pitchFamily="34" charset="0"/>
                        <a:cs typeface="Arial" pitchFamily="34" charset="0"/>
                      </a:endParaRPr>
                    </a:p>
                  </a:txBody>
                  <a:tcPr anchor="ctr"/>
                </a:tc>
              </a:tr>
              <a:tr h="370840">
                <a:tc>
                  <a:txBody>
                    <a:bodyPr/>
                    <a:lstStyle/>
                    <a:p>
                      <a:pPr algn="l"/>
                      <a:r>
                        <a:rPr lang="en-US" sz="1100" b="0" dirty="0" smtClean="0">
                          <a:latin typeface="Arial" pitchFamily="34" charset="0"/>
                          <a:cs typeface="Arial" pitchFamily="34" charset="0"/>
                        </a:rPr>
                        <a:t>150 Mbps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53 seconds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45 minutes</a:t>
                      </a:r>
                      <a:endParaRPr lang="en-US" sz="1100" b="0" dirty="0">
                        <a:latin typeface="Arial" pitchFamily="34" charset="0"/>
                        <a:cs typeface="Arial" pitchFamily="34" charset="0"/>
                      </a:endParaRPr>
                    </a:p>
                  </a:txBody>
                  <a:tcPr anchor="ctr"/>
                </a:tc>
                <a:tc>
                  <a:txBody>
                    <a:bodyPr/>
                    <a:lstStyle/>
                    <a:p>
                      <a:pPr algn="l"/>
                      <a:r>
                        <a:rPr lang="en-US" sz="1100" b="0" dirty="0" smtClean="0">
                          <a:latin typeface="Arial" pitchFamily="34" charset="0"/>
                          <a:cs typeface="Arial" pitchFamily="34" charset="0"/>
                        </a:rPr>
                        <a:t>3 hours</a:t>
                      </a:r>
                      <a:endParaRPr lang="en-US" sz="1100" b="0" dirty="0">
                        <a:latin typeface="Arial" pitchFamily="34" charset="0"/>
                        <a:cs typeface="Arial" pitchFamily="34" charset="0"/>
                      </a:endParaRPr>
                    </a:p>
                  </a:txBody>
                  <a:tcPr anchor="ctr"/>
                </a:tc>
              </a:tr>
            </a:tbl>
          </a:graphicData>
        </a:graphic>
      </p:graphicFrame>
      <p:sp>
        <p:nvSpPr>
          <p:cNvPr id="7" name="Rectangle 3"/>
          <p:cNvSpPr txBox="1">
            <a:spLocks noChangeArrowheads="1"/>
          </p:cNvSpPr>
          <p:nvPr/>
        </p:nvSpPr>
        <p:spPr>
          <a:xfrm>
            <a:off x="404814" y="4394200"/>
            <a:ext cx="5948362" cy="1819275"/>
          </a:xfrm>
          <a:prstGeom prst="rect">
            <a:avLst/>
          </a:prstGeom>
        </p:spPr>
        <p:txBody>
          <a:bodyPr/>
          <a:lstStyle/>
          <a:p>
            <a:pPr marL="228600" indent="-228600" eaLnBrk="0" hangingPunct="0">
              <a:spcBef>
                <a:spcPts val="0"/>
              </a:spcBef>
              <a:spcAft>
                <a:spcPts val="300"/>
              </a:spcAft>
              <a:buClr>
                <a:srgbClr val="800000"/>
              </a:buClr>
              <a:buFont typeface="Arial" pitchFamily="34" charset="0"/>
              <a:buChar char="•"/>
              <a:defRPr/>
            </a:pPr>
            <a:r>
              <a:rPr lang="en-US" sz="1600" b="0" i="0" kern="0" dirty="0">
                <a:solidFill>
                  <a:srgbClr val="000000"/>
                </a:solidFill>
                <a:latin typeface="Arial"/>
              </a:rPr>
              <a:t>Dedicated Storage Node </a:t>
            </a:r>
            <a:r>
              <a:rPr lang="en-US" sz="1600" b="0" i="0" kern="0" dirty="0" smtClean="0">
                <a:solidFill>
                  <a:srgbClr val="000000"/>
                </a:solidFill>
                <a:latin typeface="Arial"/>
              </a:rPr>
              <a:t>serves </a:t>
            </a:r>
            <a:r>
              <a:rPr lang="en-US" sz="1600" b="0" i="0" kern="0" dirty="0">
                <a:solidFill>
                  <a:srgbClr val="000000"/>
                </a:solidFill>
                <a:latin typeface="Arial"/>
              </a:rPr>
              <a:t>as a physical Login Node</a:t>
            </a:r>
          </a:p>
          <a:p>
            <a:pPr marL="228600" indent="-228600" eaLnBrk="0" hangingPunct="0">
              <a:spcBef>
                <a:spcPts val="0"/>
              </a:spcBef>
              <a:spcAft>
                <a:spcPts val="300"/>
              </a:spcAft>
              <a:buClr>
                <a:srgbClr val="800000"/>
              </a:buClr>
              <a:buFont typeface="Arial" pitchFamily="34" charset="0"/>
              <a:buChar char="•"/>
              <a:defRPr/>
            </a:pPr>
            <a:r>
              <a:rPr lang="en-US" sz="1600" b="0" i="0" kern="0" dirty="0">
                <a:solidFill>
                  <a:srgbClr val="000000"/>
                </a:solidFill>
                <a:latin typeface="Arial"/>
              </a:rPr>
              <a:t>User data transferred to POD on disks can be immediately available</a:t>
            </a:r>
          </a:p>
          <a:p>
            <a:pPr marL="228600" indent="-228600" eaLnBrk="0" hangingPunct="0">
              <a:spcBef>
                <a:spcPts val="0"/>
              </a:spcBef>
              <a:spcAft>
                <a:spcPts val="300"/>
              </a:spcAft>
              <a:buClr>
                <a:srgbClr val="800000"/>
              </a:buClr>
              <a:buFont typeface="Arial" pitchFamily="34" charset="0"/>
              <a:buChar char="•"/>
              <a:defRPr/>
            </a:pPr>
            <a:r>
              <a:rPr lang="en-US" sz="1600" b="0" i="0" kern="0" dirty="0">
                <a:solidFill>
                  <a:srgbClr val="000000"/>
                </a:solidFill>
                <a:latin typeface="Arial"/>
              </a:rPr>
              <a:t>User can have complete control over data transferred (software RAID, encryption, etc</a:t>
            </a:r>
            <a:r>
              <a:rPr lang="en-US" sz="1600" b="0" i="0" kern="0" dirty="0" smtClean="0">
                <a:solidFill>
                  <a:srgbClr val="000000"/>
                </a:solidFill>
                <a:latin typeface="Arial"/>
              </a:rPr>
              <a:t>.)</a:t>
            </a:r>
          </a:p>
          <a:p>
            <a:pPr marL="228600" indent="-228600" eaLnBrk="0" hangingPunct="0">
              <a:spcBef>
                <a:spcPts val="0"/>
              </a:spcBef>
              <a:spcAft>
                <a:spcPts val="300"/>
              </a:spcAft>
              <a:buClr>
                <a:srgbClr val="800000"/>
              </a:buClr>
              <a:buFont typeface="Arial" pitchFamily="34" charset="0"/>
              <a:buChar char="•"/>
              <a:defRPr/>
            </a:pPr>
            <a:r>
              <a:rPr lang="en-US" sz="1600" b="0" i="0" kern="0" dirty="0" smtClean="0">
                <a:solidFill>
                  <a:srgbClr val="000000"/>
                </a:solidFill>
                <a:latin typeface="Arial"/>
              </a:rPr>
              <a:t>Discounts apply to quarterly or yearly contracts</a:t>
            </a:r>
            <a:endParaRPr lang="en-US" sz="1600" b="0" i="0" kern="0" dirty="0">
              <a:solidFill>
                <a:srgbClr val="000000"/>
              </a:solidFill>
              <a:latin typeface="Arial"/>
            </a:endParaRPr>
          </a:p>
        </p:txBody>
      </p:sp>
      <p:pic>
        <p:nvPicPr>
          <p:cNvPr id="8" name="Picture 2" descr="C:\penguin\images\4724_transparent.gif"/>
          <p:cNvPicPr>
            <a:picLocks noChangeAspect="1" noChangeArrowheads="1"/>
          </p:cNvPicPr>
          <p:nvPr/>
        </p:nvPicPr>
        <p:blipFill>
          <a:blip r:embed="rId2" cstate="print"/>
          <a:srcRect/>
          <a:stretch>
            <a:fillRect/>
          </a:stretch>
        </p:blipFill>
        <p:spPr bwMode="auto">
          <a:xfrm>
            <a:off x="6150833" y="3851275"/>
            <a:ext cx="2788379" cy="237172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85000" lnSpcReduction="10000"/>
          </a:bodyPr>
          <a:lstStyle/>
          <a:p>
            <a:r>
              <a:rPr lang="en-US" i="1" dirty="0" smtClean="0"/>
              <a:t>Preparing your Application</a:t>
            </a:r>
          </a:p>
          <a:p>
            <a:pPr lvl="1"/>
            <a:r>
              <a:rPr lang="en-US" dirty="0" smtClean="0"/>
              <a:t>Upload (</a:t>
            </a:r>
            <a:r>
              <a:rPr lang="en-US" dirty="0" err="1" smtClean="0"/>
              <a:t>scp</a:t>
            </a:r>
            <a:r>
              <a:rPr lang="en-US" dirty="0" smtClean="0"/>
              <a:t>) your custom code or download (</a:t>
            </a:r>
            <a:r>
              <a:rPr lang="en-US" dirty="0" err="1" smtClean="0"/>
              <a:t>wget</a:t>
            </a:r>
            <a:r>
              <a:rPr lang="en-US" dirty="0" smtClean="0"/>
              <a:t>) </a:t>
            </a:r>
            <a:r>
              <a:rPr lang="en-US" dirty="0" err="1" smtClean="0"/>
              <a:t>OpenSource</a:t>
            </a:r>
            <a:r>
              <a:rPr lang="en-US" dirty="0" smtClean="0"/>
              <a:t> code</a:t>
            </a:r>
          </a:p>
          <a:p>
            <a:pPr lvl="1"/>
            <a:r>
              <a:rPr lang="en-US" dirty="0" smtClean="0"/>
              <a:t>Configure the code with PREFIX=$HOME/</a:t>
            </a:r>
            <a:r>
              <a:rPr lang="en-US" dirty="0" err="1" smtClean="0"/>
              <a:t>projectname</a:t>
            </a:r>
            <a:endParaRPr lang="en-US" dirty="0" smtClean="0"/>
          </a:p>
          <a:p>
            <a:pPr lvl="1"/>
            <a:r>
              <a:rPr lang="en-US" dirty="0" smtClean="0"/>
              <a:t>All $HOME paths are available on compute nodes</a:t>
            </a:r>
          </a:p>
          <a:p>
            <a:r>
              <a:rPr lang="en-US" i="1" dirty="0" smtClean="0"/>
              <a:t>Compiling your Application</a:t>
            </a:r>
          </a:p>
          <a:p>
            <a:pPr lvl="1"/>
            <a:r>
              <a:rPr lang="en-US" dirty="0" smtClean="0"/>
              <a:t>Use available </a:t>
            </a:r>
            <a:r>
              <a:rPr lang="en-US" dirty="0" err="1" smtClean="0"/>
              <a:t>env</a:t>
            </a:r>
            <a:r>
              <a:rPr lang="en-US" dirty="0" smtClean="0"/>
              <a:t>-modules to load libraries that might be necessary to compile (</a:t>
            </a:r>
            <a:r>
              <a:rPr lang="en-US" dirty="0" err="1" smtClean="0"/>
              <a:t>cuda</a:t>
            </a:r>
            <a:r>
              <a:rPr lang="en-US" dirty="0" smtClean="0"/>
              <a:t>, </a:t>
            </a:r>
            <a:r>
              <a:rPr lang="en-US" dirty="0" err="1" smtClean="0"/>
              <a:t>openmpi</a:t>
            </a:r>
            <a:r>
              <a:rPr lang="en-US" dirty="0" smtClean="0"/>
              <a:t>, etc)</a:t>
            </a:r>
          </a:p>
          <a:p>
            <a:pPr lvl="1"/>
            <a:r>
              <a:rPr lang="en-US" dirty="0" smtClean="0"/>
              <a:t>To see available modules: </a:t>
            </a:r>
            <a:r>
              <a:rPr lang="en-US" i="1" dirty="0" smtClean="0"/>
              <a:t>module avail</a:t>
            </a:r>
          </a:p>
          <a:p>
            <a:pPr lvl="1"/>
            <a:r>
              <a:rPr lang="en-US" dirty="0" smtClean="0"/>
              <a:t>To load an available module (example: GNU </a:t>
            </a:r>
            <a:r>
              <a:rPr lang="en-US" dirty="0" err="1" smtClean="0"/>
              <a:t>OpenMPI</a:t>
            </a:r>
            <a:r>
              <a:rPr lang="en-US" dirty="0" smtClean="0"/>
              <a:t>): </a:t>
            </a:r>
            <a:r>
              <a:rPr lang="en-US" i="1" dirty="0" smtClean="0"/>
              <a:t>module load </a:t>
            </a:r>
            <a:r>
              <a:rPr lang="en-US" i="1" dirty="0" err="1" smtClean="0"/>
              <a:t>openmpi</a:t>
            </a:r>
            <a:r>
              <a:rPr lang="en-US" i="1" dirty="0" smtClean="0"/>
              <a:t>/gnu</a:t>
            </a:r>
          </a:p>
          <a:p>
            <a:pPr lvl="1"/>
            <a:r>
              <a:rPr lang="en-US" dirty="0" err="1" smtClean="0"/>
              <a:t>Env</a:t>
            </a:r>
            <a:r>
              <a:rPr lang="en-US" dirty="0" smtClean="0"/>
              <a:t>-modules will automatically set PATH, LD_LIBRARY_PATH and MANPATH to load the proper locations.</a:t>
            </a:r>
          </a:p>
          <a:p>
            <a:pPr lvl="1"/>
            <a:r>
              <a:rPr lang="en-US" dirty="0" smtClean="0"/>
              <a:t>For instance, In the case of </a:t>
            </a:r>
            <a:r>
              <a:rPr lang="en-US" i="1" dirty="0" smtClean="0"/>
              <a:t>module load </a:t>
            </a:r>
            <a:r>
              <a:rPr lang="en-US" i="1" dirty="0" err="1" smtClean="0"/>
              <a:t>openmpi</a:t>
            </a:r>
            <a:r>
              <a:rPr lang="en-US" i="1" dirty="0" smtClean="0"/>
              <a:t>/gnu, </a:t>
            </a:r>
            <a:r>
              <a:rPr lang="en-US" dirty="0" smtClean="0"/>
              <a:t>you will be provided with </a:t>
            </a:r>
            <a:r>
              <a:rPr lang="en-US" dirty="0" err="1" smtClean="0"/>
              <a:t>OpenMPI's</a:t>
            </a:r>
            <a:r>
              <a:rPr lang="en-US" dirty="0" smtClean="0"/>
              <a:t> </a:t>
            </a:r>
            <a:r>
              <a:rPr lang="en-US" dirty="0" err="1" smtClean="0"/>
              <a:t>mpicc</a:t>
            </a:r>
            <a:r>
              <a:rPr lang="en-US" dirty="0" smtClean="0"/>
              <a:t>, mpif90, </a:t>
            </a:r>
            <a:r>
              <a:rPr lang="en-US" dirty="0" err="1" smtClean="0"/>
              <a:t>miprun</a:t>
            </a:r>
            <a:r>
              <a:rPr lang="en-US" dirty="0" smtClean="0"/>
              <a:t>, etc.</a:t>
            </a:r>
          </a:p>
          <a:p>
            <a:r>
              <a:rPr lang="en-US" i="1" dirty="0" smtClean="0"/>
              <a:t>Prepare a Job Script to Run your Application</a:t>
            </a:r>
          </a:p>
          <a:p>
            <a:pPr lvl="1"/>
            <a:r>
              <a:rPr lang="en-US" dirty="0" smtClean="0"/>
              <a:t>Write a PBS or SGE .sub file that will run your application</a:t>
            </a:r>
          </a:p>
          <a:p>
            <a:pPr lvl="1"/>
            <a:r>
              <a:rPr lang="en-US" dirty="0" smtClean="0"/>
              <a:t>Use </a:t>
            </a:r>
            <a:r>
              <a:rPr lang="en-US" dirty="0" err="1" smtClean="0"/>
              <a:t>env</a:t>
            </a:r>
            <a:r>
              <a:rPr lang="en-US" dirty="0" smtClean="0"/>
              <a:t>-module commands inside job scripts to load things like </a:t>
            </a:r>
            <a:r>
              <a:rPr lang="en-US" dirty="0" err="1" smtClean="0"/>
              <a:t>OpenMPI's</a:t>
            </a:r>
            <a:r>
              <a:rPr lang="en-US" dirty="0" smtClean="0"/>
              <a:t> </a:t>
            </a:r>
            <a:r>
              <a:rPr lang="en-US" dirty="0" err="1" smtClean="0"/>
              <a:t>mpirun</a:t>
            </a:r>
            <a:endParaRPr lang="en-US" dirty="0" smtClean="0"/>
          </a:p>
          <a:p>
            <a:pPr lvl="1"/>
            <a:r>
              <a:rPr lang="en-US" dirty="0" smtClean="0"/>
              <a:t>Job script examples are provided upon request</a:t>
            </a:r>
          </a:p>
          <a:p>
            <a:endParaRPr lang="en-US" dirty="0"/>
          </a:p>
        </p:txBody>
      </p:sp>
      <p:sp>
        <p:nvSpPr>
          <p:cNvPr id="3" name="Title 2"/>
          <p:cNvSpPr>
            <a:spLocks noGrp="1"/>
          </p:cNvSpPr>
          <p:nvPr>
            <p:ph type="title"/>
          </p:nvPr>
        </p:nvSpPr>
        <p:spPr/>
        <p:txBody>
          <a:bodyPr/>
          <a:lstStyle/>
          <a:p>
            <a:r>
              <a:rPr lang="en-US" dirty="0" smtClean="0"/>
              <a:t>Setting up your environment</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Autofit/>
          </a:bodyPr>
          <a:lstStyle/>
          <a:p>
            <a:r>
              <a:rPr lang="en-US" sz="1800" b="1" i="1" dirty="0" smtClean="0"/>
              <a:t>Submission: How to request nodes, connectivity, etc.</a:t>
            </a:r>
          </a:p>
          <a:p>
            <a:pPr lvl="1"/>
            <a:r>
              <a:rPr lang="en-US" sz="1600" dirty="0" smtClean="0"/>
              <a:t>To see node availability: </a:t>
            </a:r>
            <a:r>
              <a:rPr lang="en-US" sz="1600" dirty="0" err="1" smtClean="0"/>
              <a:t>pbsnodes</a:t>
            </a:r>
            <a:endParaRPr lang="en-US" sz="1600" dirty="0" smtClean="0"/>
          </a:p>
          <a:p>
            <a:pPr lvl="1"/>
            <a:r>
              <a:rPr lang="en-US" sz="1600" dirty="0" smtClean="0"/>
              <a:t>To see queue availability: </a:t>
            </a:r>
            <a:r>
              <a:rPr lang="en-US" sz="1600" dirty="0" err="1" smtClean="0"/>
              <a:t>qstat</a:t>
            </a:r>
            <a:r>
              <a:rPr lang="en-US" sz="1600" dirty="0" smtClean="0"/>
              <a:t> -q</a:t>
            </a:r>
          </a:p>
          <a:p>
            <a:r>
              <a:rPr lang="en-US" sz="1800" b="1" i="1" dirty="0" smtClean="0"/>
              <a:t>Submission: How to request notifications</a:t>
            </a:r>
          </a:p>
          <a:p>
            <a:pPr lvl="1"/>
            <a:r>
              <a:rPr lang="en-US" sz="1600" dirty="0" smtClean="0"/>
              <a:t>Either with </a:t>
            </a:r>
            <a:r>
              <a:rPr lang="en-US" sz="1600" dirty="0" err="1" smtClean="0"/>
              <a:t>qsub</a:t>
            </a:r>
            <a:r>
              <a:rPr lang="en-US" sz="1600" dirty="0" smtClean="0"/>
              <a:t> or inside the .sub script:</a:t>
            </a:r>
          </a:p>
          <a:p>
            <a:pPr lvl="1"/>
            <a:r>
              <a:rPr lang="en-US" sz="1600" dirty="0" smtClean="0"/>
              <a:t>#PBS -M </a:t>
            </a:r>
            <a:r>
              <a:rPr lang="en-US" sz="1600" dirty="0" smtClean="0">
                <a:hlinkClick r:id="rId2"/>
              </a:rPr>
              <a:t>emailaddress@yourdomain.com</a:t>
            </a:r>
            <a:endParaRPr lang="en-US" sz="1600" dirty="0" smtClean="0"/>
          </a:p>
          <a:p>
            <a:pPr lvl="1"/>
            <a:r>
              <a:rPr lang="en-US" sz="1600" dirty="0" smtClean="0"/>
              <a:t>#PBS -m </a:t>
            </a:r>
            <a:r>
              <a:rPr lang="en-US" sz="1600" dirty="0" err="1" smtClean="0"/>
              <a:t>abe</a:t>
            </a:r>
            <a:endParaRPr lang="en-US" sz="1600" dirty="0" smtClean="0"/>
          </a:p>
          <a:p>
            <a:r>
              <a:rPr lang="en-US" sz="1800" b="1" i="1" dirty="0" smtClean="0"/>
              <a:t>Submission: Specifying environment variables</a:t>
            </a:r>
          </a:p>
          <a:p>
            <a:pPr lvl="1"/>
            <a:r>
              <a:rPr lang="en-US" sz="1600" dirty="0" smtClean="0"/>
              <a:t>Not sure what you are looking for here - please explain.</a:t>
            </a:r>
          </a:p>
          <a:p>
            <a:r>
              <a:rPr lang="en-US" sz="1800" b="1" i="1" dirty="0" smtClean="0"/>
              <a:t>Submission: Setting dependencies</a:t>
            </a:r>
          </a:p>
          <a:p>
            <a:pPr lvl="1"/>
            <a:r>
              <a:rPr lang="en-US" sz="1600" dirty="0" smtClean="0"/>
              <a:t>Job dependencies are configured using </a:t>
            </a:r>
            <a:r>
              <a:rPr lang="en-US" sz="1600" dirty="0" err="1" smtClean="0"/>
              <a:t>qsub</a:t>
            </a:r>
            <a:r>
              <a:rPr lang="en-US" sz="1600" dirty="0" smtClean="0"/>
              <a:t> -W.  To make job 2 dependent on job 1:</a:t>
            </a:r>
          </a:p>
          <a:p>
            <a:pPr lvl="2"/>
            <a:r>
              <a:rPr lang="en-US" sz="1200" dirty="0" err="1" smtClean="0"/>
              <a:t>qsub</a:t>
            </a:r>
            <a:r>
              <a:rPr lang="en-US" sz="1200" dirty="0" smtClean="0"/>
              <a:t> job1.sub</a:t>
            </a:r>
          </a:p>
          <a:p>
            <a:pPr lvl="2"/>
            <a:r>
              <a:rPr lang="en-US" sz="1200" dirty="0" smtClean="0"/>
              <a:t>1.scyld</a:t>
            </a:r>
            <a:br>
              <a:rPr lang="en-US" sz="1200" dirty="0" smtClean="0"/>
            </a:br>
            <a:endParaRPr lang="en-US" sz="1200" dirty="0" smtClean="0"/>
          </a:p>
          <a:p>
            <a:pPr lvl="2"/>
            <a:r>
              <a:rPr lang="en-US" sz="1200" dirty="0" err="1" smtClean="0"/>
              <a:t>qsub</a:t>
            </a:r>
            <a:r>
              <a:rPr lang="en-US" sz="1200" dirty="0" smtClean="0"/>
              <a:t> -W depend=afterok:1.scyld job2.sub</a:t>
            </a:r>
          </a:p>
        </p:txBody>
      </p:sp>
      <p:sp>
        <p:nvSpPr>
          <p:cNvPr id="3" name="Title 2"/>
          <p:cNvSpPr>
            <a:spLocks noGrp="1"/>
          </p:cNvSpPr>
          <p:nvPr>
            <p:ph type="title"/>
          </p:nvPr>
        </p:nvSpPr>
        <p:spPr/>
        <p:txBody>
          <a:bodyPr/>
          <a:lstStyle/>
          <a:p>
            <a:r>
              <a:rPr lang="en-US" dirty="0" smtClean="0"/>
              <a:t>Running jobs</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Autofit/>
          </a:bodyPr>
          <a:lstStyle/>
          <a:p>
            <a:r>
              <a:rPr lang="en-US" sz="1800" b="1" i="1" dirty="0" smtClean="0"/>
              <a:t>Submission: Submitting your job</a:t>
            </a:r>
          </a:p>
          <a:p>
            <a:pPr lvl="1"/>
            <a:r>
              <a:rPr lang="en-US" sz="1600" dirty="0" smtClean="0"/>
              <a:t>Use </a:t>
            </a:r>
            <a:r>
              <a:rPr lang="en-US" sz="1600" dirty="0" err="1" smtClean="0"/>
              <a:t>qsub</a:t>
            </a:r>
            <a:r>
              <a:rPr lang="en-US" sz="1600" dirty="0" smtClean="0"/>
              <a:t> to submit your job script</a:t>
            </a:r>
          </a:p>
          <a:p>
            <a:pPr lvl="1"/>
            <a:r>
              <a:rPr lang="en-US" sz="1600" dirty="0" err="1" smtClean="0"/>
              <a:t>qsub</a:t>
            </a:r>
            <a:r>
              <a:rPr lang="en-US" sz="1600" dirty="0" smtClean="0"/>
              <a:t> &lt;jobscript.sub&gt;</a:t>
            </a:r>
          </a:p>
          <a:p>
            <a:r>
              <a:rPr lang="en-US" sz="1800" b="1" i="1" dirty="0" smtClean="0"/>
              <a:t>Runtime: Check job status</a:t>
            </a:r>
          </a:p>
          <a:p>
            <a:pPr lvl="1"/>
            <a:r>
              <a:rPr lang="en-US" sz="1600" dirty="0" smtClean="0"/>
              <a:t>Use </a:t>
            </a:r>
            <a:r>
              <a:rPr lang="en-US" sz="1600" dirty="0" err="1" smtClean="0"/>
              <a:t>qstat</a:t>
            </a:r>
            <a:r>
              <a:rPr lang="en-US" sz="1600" dirty="0" smtClean="0"/>
              <a:t> to check your job status.</a:t>
            </a:r>
          </a:p>
          <a:p>
            <a:pPr lvl="2"/>
            <a:r>
              <a:rPr lang="en-US" sz="1200" dirty="0" err="1" smtClean="0"/>
              <a:t>qstat</a:t>
            </a:r>
            <a:endParaRPr lang="en-US" sz="1200" dirty="0" smtClean="0"/>
          </a:p>
          <a:p>
            <a:pPr lvl="2"/>
            <a:r>
              <a:rPr lang="en-US" sz="1200" dirty="0" err="1" smtClean="0"/>
              <a:t>qstat</a:t>
            </a:r>
            <a:r>
              <a:rPr lang="en-US" sz="1200" dirty="0" smtClean="0"/>
              <a:t> –an</a:t>
            </a:r>
          </a:p>
          <a:p>
            <a:pPr lvl="2">
              <a:buNone/>
            </a:pPr>
            <a:r>
              <a:rPr lang="en-US" sz="1200" dirty="0" smtClean="0"/>
              <a:t>Using </a:t>
            </a:r>
            <a:r>
              <a:rPr lang="en-US" sz="1200" dirty="0" err="1" smtClean="0"/>
              <a:t>beostatus</a:t>
            </a:r>
            <a:r>
              <a:rPr lang="en-US" sz="1200" dirty="0" smtClean="0"/>
              <a:t> remote</a:t>
            </a:r>
            <a:endParaRPr lang="en-US" sz="2400" dirty="0" smtClean="0"/>
          </a:p>
          <a:p>
            <a:r>
              <a:rPr lang="en-US" sz="1800" b="1" i="1" dirty="0" smtClean="0"/>
              <a:t>Runtime: Deleting a job</a:t>
            </a:r>
          </a:p>
          <a:p>
            <a:pPr lvl="1"/>
            <a:r>
              <a:rPr lang="en-US" sz="1600" dirty="0" smtClean="0"/>
              <a:t>Use </a:t>
            </a:r>
            <a:r>
              <a:rPr lang="en-US" sz="1600" dirty="0" err="1" smtClean="0"/>
              <a:t>qdel</a:t>
            </a:r>
            <a:r>
              <a:rPr lang="en-US" sz="1600" dirty="0" smtClean="0"/>
              <a:t> to delete a job that is Running or in Queue</a:t>
            </a:r>
          </a:p>
          <a:p>
            <a:pPr lvl="1"/>
            <a:r>
              <a:rPr lang="en-US" sz="1600" dirty="0" err="1" smtClean="0"/>
              <a:t>qdel</a:t>
            </a:r>
            <a:r>
              <a:rPr lang="en-US" sz="1600" dirty="0" smtClean="0"/>
              <a:t> &lt;</a:t>
            </a:r>
            <a:r>
              <a:rPr lang="en-US" sz="1600" dirty="0" err="1" smtClean="0"/>
              <a:t>jobid</a:t>
            </a:r>
            <a:r>
              <a:rPr lang="en-US" sz="1600" dirty="0" smtClean="0"/>
              <a:t>&gt;</a:t>
            </a:r>
          </a:p>
        </p:txBody>
      </p:sp>
      <p:sp>
        <p:nvSpPr>
          <p:cNvPr id="3" name="Title 2"/>
          <p:cNvSpPr>
            <a:spLocks noGrp="1"/>
          </p:cNvSpPr>
          <p:nvPr>
            <p:ph type="title"/>
          </p:nvPr>
        </p:nvSpPr>
        <p:spPr/>
        <p:txBody>
          <a:bodyPr/>
          <a:lstStyle/>
          <a:p>
            <a:r>
              <a:rPr lang="en-US" dirty="0" smtClean="0"/>
              <a:t>Running jobs (continued)</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POD's CUDA-enabled nodes have </a:t>
            </a:r>
            <a:r>
              <a:rPr lang="en-US" dirty="0" err="1" smtClean="0"/>
              <a:t>NVidia</a:t>
            </a:r>
            <a:r>
              <a:rPr lang="en-US" dirty="0" smtClean="0"/>
              <a:t> C1060s (or later) installed.   To request a CUDA-enabled node, request your job with the  'C1060' PBS node attribute.  If any type of card is sufficient, you can use the '</a:t>
            </a:r>
            <a:r>
              <a:rPr lang="en-US" dirty="0" err="1" smtClean="0"/>
              <a:t>cuda</a:t>
            </a:r>
            <a:r>
              <a:rPr lang="en-US" dirty="0" smtClean="0"/>
              <a:t>' attribute.</a:t>
            </a:r>
          </a:p>
          <a:p>
            <a:r>
              <a:rPr lang="en-US" dirty="0" smtClean="0"/>
              <a:t>For instance:</a:t>
            </a:r>
          </a:p>
          <a:p>
            <a:pPr lvl="1"/>
            <a:r>
              <a:rPr lang="en-US" dirty="0" smtClean="0"/>
              <a:t>#PBS -l nodes=1:ppn=8:C1060</a:t>
            </a:r>
            <a:br>
              <a:rPr lang="en-US" dirty="0" smtClean="0"/>
            </a:br>
            <a:r>
              <a:rPr lang="en-US" dirty="0" smtClean="0"/>
              <a:t/>
            </a:r>
            <a:br>
              <a:rPr lang="en-US" dirty="0" smtClean="0"/>
            </a:br>
            <a:r>
              <a:rPr lang="en-US" dirty="0" smtClean="0"/>
              <a:t>Or:</a:t>
            </a:r>
            <a:br>
              <a:rPr lang="en-US" dirty="0" smtClean="0"/>
            </a:br>
            <a:endParaRPr lang="en-US" dirty="0" smtClean="0"/>
          </a:p>
          <a:p>
            <a:pPr lvl="1"/>
            <a:r>
              <a:rPr lang="en-US" dirty="0" err="1" smtClean="0"/>
              <a:t>qsub</a:t>
            </a:r>
            <a:r>
              <a:rPr lang="en-US" dirty="0" smtClean="0"/>
              <a:t> -l nodes=1:ppn=8:cuda</a:t>
            </a:r>
          </a:p>
          <a:p>
            <a:endParaRPr lang="en-US" dirty="0"/>
          </a:p>
        </p:txBody>
      </p:sp>
      <p:sp>
        <p:nvSpPr>
          <p:cNvPr id="3" name="Title 2"/>
          <p:cNvSpPr>
            <a:spLocks noGrp="1"/>
          </p:cNvSpPr>
          <p:nvPr>
            <p:ph type="title"/>
          </p:nvPr>
        </p:nvSpPr>
        <p:spPr/>
        <p:txBody>
          <a:bodyPr/>
          <a:lstStyle/>
          <a:p>
            <a:r>
              <a:rPr lang="en-US" dirty="0" smtClean="0"/>
              <a:t>GPU computing on POD</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92500"/>
          </a:bodyPr>
          <a:lstStyle/>
          <a:p>
            <a:r>
              <a:rPr lang="en-US" dirty="0" smtClean="0"/>
              <a:t>GCC, CUDA and </a:t>
            </a:r>
            <a:r>
              <a:rPr lang="en-US" dirty="0" err="1" smtClean="0"/>
              <a:t>OpenMPI</a:t>
            </a:r>
            <a:r>
              <a:rPr lang="en-US" dirty="0" smtClean="0"/>
              <a:t> compilers are provided in the POD environment so that customer can install applications in $HOME, which is shared out to the compute nodes.  For example, to load </a:t>
            </a:r>
            <a:r>
              <a:rPr lang="en-US" dirty="0" err="1" smtClean="0"/>
              <a:t>OpenMPI's</a:t>
            </a:r>
            <a:r>
              <a:rPr lang="en-US" dirty="0" smtClean="0"/>
              <a:t> </a:t>
            </a:r>
            <a:r>
              <a:rPr lang="en-US" dirty="0" err="1" smtClean="0"/>
              <a:t>mpicc</a:t>
            </a:r>
            <a:r>
              <a:rPr lang="en-US" dirty="0" smtClean="0"/>
              <a:t>, mpif90 and </a:t>
            </a:r>
            <a:r>
              <a:rPr lang="en-US" dirty="0" err="1" smtClean="0"/>
              <a:t>mpiCC</a:t>
            </a:r>
            <a:r>
              <a:rPr lang="en-US" dirty="0" smtClean="0"/>
              <a:t>, use the command: module load </a:t>
            </a:r>
            <a:r>
              <a:rPr lang="en-US" dirty="0" err="1" smtClean="0"/>
              <a:t>openmpi</a:t>
            </a:r>
            <a:r>
              <a:rPr lang="en-US" dirty="0" smtClean="0"/>
              <a:t>/gnu</a:t>
            </a:r>
          </a:p>
          <a:p>
            <a:r>
              <a:rPr lang="en-US" dirty="0" smtClean="0"/>
              <a:t>If applications need to be shared amongst multiple users, POD administrators can install the application in a shared /opt space, which is also mounted by compute nodes</a:t>
            </a:r>
          </a:p>
          <a:p>
            <a:r>
              <a:rPr lang="en-US" dirty="0" smtClean="0"/>
              <a:t>Applications installed in /opt for groups of users are loaded into your shell environment using the module load command.  For example: module load R</a:t>
            </a:r>
          </a:p>
          <a:p>
            <a:r>
              <a:rPr lang="en-US" dirty="0" smtClean="0"/>
              <a:t>Commercial applications like </a:t>
            </a:r>
            <a:r>
              <a:rPr lang="en-US" dirty="0" err="1" smtClean="0"/>
              <a:t>Matlab</a:t>
            </a:r>
            <a:r>
              <a:rPr lang="en-US" dirty="0" smtClean="0"/>
              <a:t> and </a:t>
            </a:r>
            <a:r>
              <a:rPr lang="en-US" dirty="0" err="1" smtClean="0"/>
              <a:t>Lumerical</a:t>
            </a:r>
            <a:r>
              <a:rPr lang="en-US" dirty="0" smtClean="0"/>
              <a:t> that require license servers can be configured to request licenses from your license server</a:t>
            </a:r>
          </a:p>
          <a:p>
            <a:r>
              <a:rPr lang="en-US" dirty="0" smtClean="0"/>
              <a:t>Alternatively, POD may also host your license server if permissible by the vendor's license agreements</a:t>
            </a:r>
          </a:p>
        </p:txBody>
      </p:sp>
      <p:sp>
        <p:nvSpPr>
          <p:cNvPr id="3" name="Title 2"/>
          <p:cNvSpPr>
            <a:spLocks noGrp="1"/>
          </p:cNvSpPr>
          <p:nvPr>
            <p:ph type="title"/>
          </p:nvPr>
        </p:nvSpPr>
        <p:spPr/>
        <p:txBody>
          <a:bodyPr/>
          <a:lstStyle/>
          <a:p>
            <a:r>
              <a:rPr lang="en-US" dirty="0" smtClean="0"/>
              <a:t>Running your own software</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19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US" sz="2400" dirty="0" smtClean="0"/>
              <a:t>(Brief) Introduction to Penguin Computing, Inc.</a:t>
            </a:r>
          </a:p>
          <a:p>
            <a:r>
              <a:rPr lang="en-US" sz="2400" dirty="0" smtClean="0"/>
              <a:t>Introduction to POD</a:t>
            </a:r>
          </a:p>
          <a:p>
            <a:r>
              <a:rPr lang="en-US" sz="2400" dirty="0" smtClean="0"/>
              <a:t>Case Studies</a:t>
            </a:r>
          </a:p>
          <a:p>
            <a:r>
              <a:rPr lang="en-US" sz="2400" dirty="0" smtClean="0"/>
              <a:t>POD Shell</a:t>
            </a:r>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Query core hour usage of completed jobs</a:t>
            </a:r>
          </a:p>
          <a:p>
            <a:r>
              <a:rPr lang="en-US" dirty="0" smtClean="0"/>
              <a:t>Query storage utilization</a:t>
            </a:r>
          </a:p>
          <a:p>
            <a:r>
              <a:rPr lang="en-US" dirty="0" smtClean="0"/>
              <a:t>Custom report dates</a:t>
            </a:r>
          </a:p>
          <a:p>
            <a:r>
              <a:rPr lang="en-US" dirty="0" smtClean="0"/>
              <a:t>Current billing-cycle</a:t>
            </a:r>
          </a:p>
          <a:p>
            <a:r>
              <a:rPr lang="en-US" dirty="0" smtClean="0"/>
              <a:t>Previous billing cycle</a:t>
            </a:r>
          </a:p>
          <a:p>
            <a:r>
              <a:rPr lang="en-US" dirty="0" smtClean="0"/>
              <a:t>Group reports</a:t>
            </a:r>
          </a:p>
        </p:txBody>
      </p:sp>
      <p:sp>
        <p:nvSpPr>
          <p:cNvPr id="3" name="Title 2"/>
          <p:cNvSpPr>
            <a:spLocks noGrp="1"/>
          </p:cNvSpPr>
          <p:nvPr>
            <p:ph type="title"/>
          </p:nvPr>
        </p:nvSpPr>
        <p:spPr/>
        <p:txBody>
          <a:bodyPr/>
          <a:lstStyle/>
          <a:p>
            <a:r>
              <a:rPr lang="en-US" dirty="0" smtClean="0"/>
              <a:t>Checking your usage and storage (</a:t>
            </a:r>
            <a:r>
              <a:rPr lang="en-US" dirty="0" err="1" smtClean="0"/>
              <a:t>PODReport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20</a:t>
            </a:fld>
            <a:endParaRPr lang="en-US" dirty="0"/>
          </a:p>
        </p:txBody>
      </p:sp>
      <p:pic>
        <p:nvPicPr>
          <p:cNvPr id="5" name="Picture 5"/>
          <p:cNvPicPr>
            <a:picLocks noChangeAspect="1" noChangeArrowheads="1"/>
          </p:cNvPicPr>
          <p:nvPr/>
        </p:nvPicPr>
        <p:blipFill>
          <a:blip r:embed="rId2" cstate="print"/>
          <a:srcRect/>
          <a:stretch>
            <a:fillRect/>
          </a:stretch>
        </p:blipFill>
        <p:spPr bwMode="auto">
          <a:xfrm>
            <a:off x="3094343" y="2226154"/>
            <a:ext cx="6027737" cy="4140200"/>
          </a:xfrm>
          <a:prstGeom prst="rect">
            <a:avLst/>
          </a:prstGeom>
          <a:noFill/>
          <a:ln w="9525">
            <a:noFill/>
            <a:round/>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POD Offerings and Prices</a:t>
            </a:r>
            <a:endParaRPr lang="en-US" dirty="0"/>
          </a:p>
        </p:txBody>
      </p:sp>
      <p:graphicFrame>
        <p:nvGraphicFramePr>
          <p:cNvPr id="8" name="Table 7"/>
          <p:cNvGraphicFramePr>
            <a:graphicFrameLocks noGrp="1"/>
          </p:cNvGraphicFramePr>
          <p:nvPr/>
        </p:nvGraphicFramePr>
        <p:xfrm>
          <a:off x="319088" y="1270000"/>
          <a:ext cx="8445192" cy="4673007"/>
        </p:xfrm>
        <a:graphic>
          <a:graphicData uri="http://schemas.openxmlformats.org/drawingml/2006/table">
            <a:tbl>
              <a:tblPr firstRow="1" bandRow="1">
                <a:tableStyleId>{E8034E78-7F5D-4C2E-B375-FC64B27BC917}</a:tableStyleId>
              </a:tblPr>
              <a:tblGrid>
                <a:gridCol w="3776547"/>
                <a:gridCol w="4668645"/>
              </a:tblGrid>
              <a:tr h="393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Service</a:t>
                      </a:r>
                    </a:p>
                  </a:txBody>
                  <a:tcPr marT="27432" marB="27432"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Fee</a:t>
                      </a:r>
                    </a:p>
                  </a:txBody>
                  <a:tcPr marT="27432" marB="27432" anchor="ctr"/>
                </a:tc>
              </a:tr>
              <a:tr h="393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Core hour rates</a:t>
                      </a:r>
                    </a:p>
                  </a:txBody>
                  <a:tcPr marT="27432" marB="27432"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$0.10 to $0.20 </a:t>
                      </a:r>
                      <a:r>
                        <a:rPr lang="en-US" sz="1600" dirty="0" err="1" smtClean="0">
                          <a:solidFill>
                            <a:schemeClr val="tx1"/>
                          </a:solidFill>
                          <a:latin typeface="Arial" pitchFamily="34" charset="0"/>
                          <a:cs typeface="Arial" pitchFamily="34" charset="0"/>
                        </a:rPr>
                        <a:t>pch</a:t>
                      </a:r>
                      <a:r>
                        <a:rPr lang="en-US" sz="1600" dirty="0" smtClean="0">
                          <a:solidFill>
                            <a:schemeClr val="tx1"/>
                          </a:solidFill>
                          <a:latin typeface="Arial" pitchFamily="34" charset="0"/>
                          <a:cs typeface="Arial" pitchFamily="34" charset="0"/>
                        </a:rPr>
                        <a:t> (plus application uplift)</a:t>
                      </a:r>
                    </a:p>
                  </a:txBody>
                  <a:tcPr marT="27432" marB="27432" anchor="ctr"/>
                </a:tc>
              </a:tr>
              <a:tr h="479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Dedicated servers</a:t>
                      </a:r>
                    </a:p>
                  </a:txBody>
                  <a:tcPr marT="27432" marB="27432"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$800 to $1,650 per month</a:t>
                      </a:r>
                    </a:p>
                  </a:txBody>
                  <a:tcPr marT="27432" marB="27432" anchor="ctr"/>
                </a:tc>
              </a:tr>
              <a:tr h="714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On-demand Storage and Fast-access Scratch Storage</a:t>
                      </a:r>
                    </a:p>
                  </a:txBody>
                  <a:tcPr marT="27432" marB="27432"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$200</a:t>
                      </a:r>
                      <a:r>
                        <a:rPr lang="en-US" sz="1600" baseline="0" dirty="0" smtClean="0">
                          <a:solidFill>
                            <a:schemeClr val="tx1"/>
                          </a:solidFill>
                          <a:latin typeface="Arial" pitchFamily="34" charset="0"/>
                          <a:cs typeface="Arial" pitchFamily="34" charset="0"/>
                        </a:rPr>
                        <a:t> per </a:t>
                      </a:r>
                      <a:r>
                        <a:rPr lang="en-US" sz="1600" dirty="0" smtClean="0">
                          <a:solidFill>
                            <a:schemeClr val="tx1"/>
                          </a:solidFill>
                          <a:latin typeface="Arial" pitchFamily="34" charset="0"/>
                          <a:cs typeface="Arial" pitchFamily="34" charset="0"/>
                        </a:rPr>
                        <a:t>TB-month</a:t>
                      </a:r>
                    </a:p>
                    <a:p>
                      <a:endParaRPr lang="en-US" sz="1600" dirty="0">
                        <a:solidFill>
                          <a:schemeClr val="tx1"/>
                        </a:solidFill>
                        <a:latin typeface="Arial" pitchFamily="34" charset="0"/>
                        <a:cs typeface="Arial" pitchFamily="34" charset="0"/>
                      </a:endParaRPr>
                    </a:p>
                  </a:txBody>
                  <a:tcPr marT="27432" marB="27432" anchor="ctr"/>
                </a:tc>
              </a:tr>
              <a:tr h="714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Combination Login/Storage Node</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(48TB raw)</a:t>
                      </a:r>
                    </a:p>
                  </a:txBody>
                  <a:tcPr marT="27432" marB="27432"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$1600/month (customer supplies disks)</a:t>
                      </a:r>
                    </a:p>
                  </a:txBody>
                  <a:tcPr marT="27432" marB="27432" anchor="ctr"/>
                </a:tc>
              </a:tr>
              <a:tr h="714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Persistent Login Node</a:t>
                      </a:r>
                    </a:p>
                  </a:txBody>
                  <a:tcPr marT="27432" marB="27432" anchor="ctr"/>
                </a:tc>
                <a:tc>
                  <a:txBody>
                    <a:bodyPr/>
                    <a:lstStyle/>
                    <a:p>
                      <a:pPr lvl="0">
                        <a:buFont typeface="Arial" pitchFamily="34" charset="0"/>
                        <a:buChar char="•"/>
                      </a:pPr>
                      <a:r>
                        <a:rPr lang="en-US" sz="1600" dirty="0" smtClean="0">
                          <a:solidFill>
                            <a:schemeClr val="tx1"/>
                          </a:solidFill>
                          <a:latin typeface="Arial" pitchFamily="34" charset="0"/>
                          <a:cs typeface="Arial" pitchFamily="34" charset="0"/>
                        </a:rPr>
                        <a:t> Virtual Machine - $79.95/month</a:t>
                      </a:r>
                    </a:p>
                    <a:p>
                      <a:pPr lvl="0">
                        <a:buFont typeface="Arial" pitchFamily="34" charset="0"/>
                        <a:buChar char="•"/>
                      </a:pPr>
                      <a:r>
                        <a:rPr lang="en-US" sz="1600" dirty="0" smtClean="0">
                          <a:solidFill>
                            <a:schemeClr val="tx1"/>
                          </a:solidFill>
                          <a:latin typeface="Arial" pitchFamily="34" charset="0"/>
                          <a:cs typeface="Arial" pitchFamily="34" charset="0"/>
                        </a:rPr>
                        <a:t> Physical Server - $290/month</a:t>
                      </a:r>
                    </a:p>
                  </a:txBody>
                  <a:tcPr marT="27432" marB="27432" anchor="ctr"/>
                </a:tc>
              </a:tr>
              <a:tr h="479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Bandwidth</a:t>
                      </a:r>
                    </a:p>
                  </a:txBody>
                  <a:tcPr marT="27432" marB="27432" anchor="ctr"/>
                </a:tc>
                <a:tc>
                  <a:txBody>
                    <a:bodyPr/>
                    <a:lstStyle/>
                    <a:p>
                      <a:pPr lvl="0">
                        <a:buFont typeface="Arial" pitchFamily="34" charset="0"/>
                        <a:buChar char="•"/>
                      </a:pPr>
                      <a:r>
                        <a:rPr lang="en-US" sz="1600" dirty="0" smtClean="0">
                          <a:solidFill>
                            <a:schemeClr val="tx1"/>
                          </a:solidFill>
                          <a:latin typeface="Arial" pitchFamily="34" charset="0"/>
                          <a:cs typeface="Arial" pitchFamily="34" charset="0"/>
                        </a:rPr>
                        <a:t> Included</a:t>
                      </a:r>
                    </a:p>
                  </a:txBody>
                  <a:tcPr marT="27432" marB="27432" anchor="ctr"/>
                </a:tc>
              </a:tr>
              <a:tr h="393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Support</a:t>
                      </a:r>
                    </a:p>
                  </a:txBody>
                  <a:tcPr marT="27432" marB="27432" anchor="ctr"/>
                </a:tc>
                <a:tc>
                  <a:txBody>
                    <a:bodyPr/>
                    <a:lstStyle/>
                    <a:p>
                      <a:pPr lvl="0">
                        <a:buFont typeface="Arial" pitchFamily="34" charset="0"/>
                        <a:buChar char="•"/>
                      </a:pPr>
                      <a:r>
                        <a:rPr lang="en-US" sz="1600" dirty="0" smtClean="0">
                          <a:solidFill>
                            <a:schemeClr val="tx1"/>
                          </a:solidFill>
                          <a:latin typeface="Arial" pitchFamily="34" charset="0"/>
                          <a:cs typeface="Arial" pitchFamily="34" charset="0"/>
                        </a:rPr>
                        <a:t> Included</a:t>
                      </a:r>
                    </a:p>
                  </a:txBody>
                  <a:tcPr marT="27432" marB="27432" anchor="ctr"/>
                </a:tc>
              </a:tr>
              <a:tr h="393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Disk transfers</a:t>
                      </a:r>
                    </a:p>
                  </a:txBody>
                  <a:tcPr marT="27432" marB="27432" anchor="ctr"/>
                </a:tc>
                <a:tc>
                  <a:txBody>
                    <a:bodyPr/>
                    <a:lstStyle/>
                    <a:p>
                      <a:pPr lvl="0">
                        <a:buFont typeface="Arial" pitchFamily="34" charset="0"/>
                        <a:buChar char="•"/>
                      </a:pPr>
                      <a:r>
                        <a:rPr lang="en-US" sz="1600" dirty="0" smtClean="0">
                          <a:solidFill>
                            <a:schemeClr val="tx1"/>
                          </a:solidFill>
                          <a:latin typeface="Arial" pitchFamily="34" charset="0"/>
                          <a:cs typeface="Arial" pitchFamily="34" charset="0"/>
                        </a:rPr>
                        <a:t> Included</a:t>
                      </a:r>
                    </a:p>
                  </a:txBody>
                  <a:tcPr marT="27432" marB="27432" anchor="ctr"/>
                </a:tc>
              </a:tr>
            </a:tbl>
          </a:graphicData>
        </a:graphic>
      </p:graphicFrame>
      <p:sp>
        <p:nvSpPr>
          <p:cNvPr id="7"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21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1"/>
          </p:nvPr>
        </p:nvSpPr>
        <p:spPr>
          <a:xfrm>
            <a:off x="475730" y="965200"/>
            <a:ext cx="6451052" cy="2857499"/>
          </a:xfrm>
          <a:noFill/>
          <a:ln>
            <a:noFill/>
          </a:ln>
        </p:spPr>
        <p:txBody>
          <a:bodyPr>
            <a:normAutofit lnSpcReduction="10000"/>
          </a:bodyPr>
          <a:lstStyle/>
          <a:p>
            <a:pPr>
              <a:lnSpc>
                <a:spcPct val="120000"/>
              </a:lnSpc>
              <a:spcBef>
                <a:spcPts val="0"/>
              </a:spcBef>
              <a:spcAft>
                <a:spcPts val="600"/>
              </a:spcAft>
            </a:pPr>
            <a:r>
              <a:rPr lang="en-US" sz="1600" dirty="0" smtClean="0"/>
              <a:t>Develop encoding IP</a:t>
            </a:r>
          </a:p>
          <a:p>
            <a:pPr lvl="1">
              <a:lnSpc>
                <a:spcPct val="120000"/>
              </a:lnSpc>
              <a:spcBef>
                <a:spcPts val="0"/>
              </a:spcBef>
              <a:spcAft>
                <a:spcPts val="600"/>
              </a:spcAft>
            </a:pPr>
            <a:r>
              <a:rPr lang="en-US" sz="1400" dirty="0" smtClean="0"/>
              <a:t>HDTV, </a:t>
            </a:r>
            <a:r>
              <a:rPr lang="en-US" sz="1400" dirty="0" err="1" smtClean="0"/>
              <a:t>Blu</a:t>
            </a:r>
            <a:r>
              <a:rPr lang="en-US" sz="1400" dirty="0" smtClean="0"/>
              <a:t> Ray etc.</a:t>
            </a:r>
          </a:p>
          <a:p>
            <a:pPr>
              <a:lnSpc>
                <a:spcPct val="120000"/>
              </a:lnSpc>
              <a:spcBef>
                <a:spcPts val="0"/>
              </a:spcBef>
              <a:spcAft>
                <a:spcPts val="600"/>
              </a:spcAft>
            </a:pPr>
            <a:r>
              <a:rPr lang="en-US" sz="1600" dirty="0" smtClean="0"/>
              <a:t>Scalable compute intensive algorithms</a:t>
            </a:r>
          </a:p>
          <a:p>
            <a:pPr>
              <a:lnSpc>
                <a:spcPct val="120000"/>
              </a:lnSpc>
              <a:spcBef>
                <a:spcPts val="0"/>
              </a:spcBef>
              <a:spcAft>
                <a:spcPts val="600"/>
              </a:spcAft>
            </a:pPr>
            <a:r>
              <a:rPr lang="en-US" sz="1600" dirty="0" smtClean="0"/>
              <a:t>Iterative development process</a:t>
            </a:r>
          </a:p>
          <a:p>
            <a:pPr lvl="1">
              <a:lnSpc>
                <a:spcPct val="120000"/>
              </a:lnSpc>
              <a:spcBef>
                <a:spcPts val="0"/>
              </a:spcBef>
              <a:spcAft>
                <a:spcPts val="600"/>
              </a:spcAft>
            </a:pPr>
            <a:r>
              <a:rPr lang="en-US" sz="1400" dirty="0" smtClean="0"/>
              <a:t>Faster turnaround of encoding jobs </a:t>
            </a:r>
            <a:r>
              <a:rPr lang="en-US" sz="1400" dirty="0" smtClean="0">
                <a:sym typeface="Symbol" pitchFamily="18" charset="2"/>
              </a:rPr>
              <a:t> Increased development efficiency</a:t>
            </a:r>
            <a:endParaRPr lang="en-US" sz="1200" dirty="0" smtClean="0">
              <a:sym typeface="Symbol" pitchFamily="18" charset="2"/>
            </a:endParaRPr>
          </a:p>
          <a:p>
            <a:pPr>
              <a:lnSpc>
                <a:spcPct val="120000"/>
              </a:lnSpc>
              <a:spcBef>
                <a:spcPts val="0"/>
              </a:spcBef>
              <a:spcAft>
                <a:spcPts val="600"/>
              </a:spcAft>
            </a:pPr>
            <a:r>
              <a:rPr lang="en-US" sz="1600" dirty="0" smtClean="0">
                <a:sym typeface="Symbol" pitchFamily="18" charset="2"/>
              </a:rPr>
              <a:t>Massive amounts of ‘raw’ data as encoding input</a:t>
            </a:r>
          </a:p>
          <a:p>
            <a:pPr>
              <a:lnSpc>
                <a:spcPct val="120000"/>
              </a:lnSpc>
              <a:spcBef>
                <a:spcPts val="0"/>
              </a:spcBef>
              <a:spcAft>
                <a:spcPts val="600"/>
              </a:spcAft>
            </a:pPr>
            <a:r>
              <a:rPr lang="en-US" sz="1600" dirty="0" smtClean="0">
                <a:sym typeface="Symbol" pitchFamily="18" charset="2"/>
              </a:rPr>
              <a:t>Limited ‘in-house’ resources and admin capabilities</a:t>
            </a:r>
          </a:p>
          <a:p>
            <a:pPr>
              <a:lnSpc>
                <a:spcPct val="120000"/>
              </a:lnSpc>
              <a:spcBef>
                <a:spcPts val="0"/>
              </a:spcBef>
              <a:spcAft>
                <a:spcPts val="600"/>
              </a:spcAft>
            </a:pPr>
            <a:r>
              <a:rPr lang="en-US" sz="1600" dirty="0" smtClean="0">
                <a:sym typeface="Symbol" pitchFamily="18" charset="2"/>
              </a:rPr>
              <a:t>Uneven workload over time</a:t>
            </a:r>
          </a:p>
        </p:txBody>
      </p:sp>
      <p:sp>
        <p:nvSpPr>
          <p:cNvPr id="4" name="Title 3"/>
          <p:cNvSpPr>
            <a:spLocks noGrp="1"/>
          </p:cNvSpPr>
          <p:nvPr>
            <p:ph type="title"/>
          </p:nvPr>
        </p:nvSpPr>
        <p:spPr/>
        <p:txBody>
          <a:bodyPr/>
          <a:lstStyle/>
          <a:p>
            <a:pPr>
              <a:defRPr/>
            </a:pPr>
            <a:r>
              <a:rPr lang="en-US" dirty="0" smtClean="0"/>
              <a:t>Case Study: Dolby Laboratories </a:t>
            </a:r>
            <a:endParaRPr lang="en-US" dirty="0"/>
          </a:p>
        </p:txBody>
      </p:sp>
      <p:sp>
        <p:nvSpPr>
          <p:cNvPr id="20484" name="Slide Number Placeholder 1"/>
          <p:cNvSpPr>
            <a:spLocks noGrp="1"/>
          </p:cNvSpPr>
          <p:nvPr>
            <p:ph type="sldNum" sz="quarter" idx="12"/>
          </p:nvPr>
        </p:nvSpPr>
        <p:spPr>
          <a:noFill/>
        </p:spPr>
        <p:txBody>
          <a:bodyPr/>
          <a:lstStyle/>
          <a:p>
            <a:fld id="{EAD5538A-B709-4F50-9573-E665758423FC}" type="slidenum">
              <a:rPr lang="en-US" smtClean="0">
                <a:ea typeface="ＭＳ Ｐゴシック" charset="-128"/>
              </a:rPr>
              <a:pPr/>
              <a:t>22</a:t>
            </a:fld>
            <a:endParaRPr lang="en-US" smtClean="0">
              <a:ea typeface="ＭＳ Ｐゴシック" charset="-128"/>
            </a:endParaRPr>
          </a:p>
        </p:txBody>
      </p:sp>
      <p:sp>
        <p:nvSpPr>
          <p:cNvPr id="6" name="Content Placeholder 1"/>
          <p:cNvSpPr txBox="1">
            <a:spLocks/>
          </p:cNvSpPr>
          <p:nvPr/>
        </p:nvSpPr>
        <p:spPr bwMode="auto">
          <a:xfrm>
            <a:off x="447675" y="4238316"/>
            <a:ext cx="6029325" cy="2035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20000"/>
              </a:lnSpc>
              <a:spcBef>
                <a:spcPts val="0"/>
              </a:spcBef>
              <a:spcAft>
                <a:spcPts val="60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Migration of scalable algorithms to POD</a:t>
            </a:r>
          </a:p>
          <a:p>
            <a:pPr marL="342900" marR="0" lvl="0" indent="-342900" algn="l" defTabSz="914400" rtl="0" eaLnBrk="0" fontAlgn="base" latinLnBrk="0" hangingPunct="0">
              <a:lnSpc>
                <a:spcPct val="120000"/>
              </a:lnSpc>
              <a:spcBef>
                <a:spcPts val="0"/>
              </a:spcBef>
              <a:spcAft>
                <a:spcPts val="60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Scale out to 100 cores per job</a:t>
            </a:r>
          </a:p>
          <a:p>
            <a:pPr marL="342900" marR="0" lvl="0" indent="-342900" algn="l" defTabSz="914400" rtl="0" eaLnBrk="0" fontAlgn="base" latinLnBrk="0" hangingPunct="0">
              <a:lnSpc>
                <a:spcPct val="120000"/>
              </a:lnSpc>
              <a:spcBef>
                <a:spcPts val="0"/>
              </a:spcBef>
              <a:spcAft>
                <a:spcPts val="60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Data management</a:t>
            </a:r>
          </a:p>
          <a:p>
            <a:pPr marL="742950" marR="0" lvl="1" indent="-285750" algn="l" defTabSz="914400" rtl="0" eaLnBrk="0" fontAlgn="base" latinLnBrk="0" hangingPunct="0">
              <a:lnSpc>
                <a:spcPct val="120000"/>
              </a:lnSpc>
              <a:spcBef>
                <a:spcPts val="0"/>
              </a:spcBef>
              <a:spcAft>
                <a:spcPts val="600"/>
              </a:spcAft>
              <a:buClrTx/>
              <a:buSzTx/>
              <a:buFont typeface="Arial" charset="0"/>
              <a:buChar char="–"/>
              <a:tabLst/>
              <a:defRPr/>
            </a:pPr>
            <a:r>
              <a:rPr kumimoji="0" lang="en-US" sz="14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‘Raw’ data upload through POD’s caddy service</a:t>
            </a:r>
          </a:p>
          <a:p>
            <a:pPr marL="742950" marR="0" lvl="1" indent="-285750" algn="l" defTabSz="914400" rtl="0" eaLnBrk="0" fontAlgn="base" latinLnBrk="0" hangingPunct="0">
              <a:lnSpc>
                <a:spcPct val="120000"/>
              </a:lnSpc>
              <a:spcBef>
                <a:spcPts val="0"/>
              </a:spcBef>
              <a:spcAft>
                <a:spcPts val="600"/>
              </a:spcAft>
              <a:buClrTx/>
              <a:buSzTx/>
              <a:buFont typeface="Arial" charset="0"/>
              <a:buChar char="–"/>
              <a:tabLst/>
              <a:defRPr/>
            </a:pPr>
            <a:r>
              <a:rPr kumimoji="0" lang="en-US" sz="14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Processed encoded data downloaded</a:t>
            </a:r>
          </a:p>
          <a:p>
            <a:pPr marL="342900" marR="0" lvl="0" indent="-342900" algn="l" defTabSz="914400" rtl="0" eaLnBrk="0" fontAlgn="base" latinLnBrk="0" hangingPunct="0">
              <a:lnSpc>
                <a:spcPct val="120000"/>
              </a:lnSpc>
              <a:spcBef>
                <a:spcPts val="0"/>
              </a:spcBef>
              <a:spcAft>
                <a:spcPts val="600"/>
              </a:spcAft>
              <a:buClr>
                <a:srgbClr val="800000"/>
              </a:buClr>
              <a:buSzTx/>
              <a:buFont typeface="Wingdings" pitchFamily="2" charset="2"/>
              <a:buChar char="§"/>
              <a:tabLst/>
              <a:defRPr/>
            </a:pPr>
            <a:r>
              <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Reduced job runtime from 2 days </a:t>
            </a:r>
            <a:r>
              <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sym typeface="Symbol" pitchFamily="18" charset="2"/>
              </a:rPr>
              <a:t></a:t>
            </a:r>
            <a:r>
              <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 2 hours</a:t>
            </a:r>
          </a:p>
          <a:p>
            <a:pPr marL="342900" marR="0" lvl="0" indent="-342900" algn="l" defTabSz="914400" rtl="0" eaLnBrk="0" fontAlgn="base" latinLnBrk="0" hangingPunct="0">
              <a:lnSpc>
                <a:spcPct val="120000"/>
              </a:lnSpc>
              <a:spcBef>
                <a:spcPts val="0"/>
              </a:spcBef>
              <a:spcAft>
                <a:spcPts val="600"/>
              </a:spcAft>
              <a:buClr>
                <a:srgbClr val="F9A507"/>
              </a:buClr>
              <a:buSzTx/>
              <a:buFont typeface="Wingdings" pitchFamily="2" charset="2"/>
              <a:buNone/>
              <a:tabLst/>
              <a:defRPr/>
            </a:pPr>
            <a:endPar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20000"/>
              </a:lnSpc>
              <a:spcBef>
                <a:spcPts val="0"/>
              </a:spcBef>
              <a:spcAft>
                <a:spcPts val="600"/>
              </a:spcAft>
              <a:buClr>
                <a:srgbClr val="F9A507"/>
              </a:buClr>
              <a:buSzTx/>
              <a:buFont typeface="Wingdings" pitchFamily="2" charset="2"/>
              <a:buChar char="§"/>
              <a:tabLst/>
              <a:defRPr/>
            </a:pPr>
            <a:endParaRPr kumimoji="0" lang="en-US" sz="16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sp>
        <p:nvSpPr>
          <p:cNvPr id="7" name="TextBox 6"/>
          <p:cNvSpPr txBox="1"/>
          <p:nvPr/>
        </p:nvSpPr>
        <p:spPr>
          <a:xfrm>
            <a:off x="6753226" y="3077668"/>
            <a:ext cx="2057400" cy="2902333"/>
          </a:xfrm>
          <a:prstGeom prst="rect">
            <a:avLst/>
          </a:prstGeom>
          <a:solidFill>
            <a:schemeClr val="bg1">
              <a:lumMod val="95000"/>
            </a:schemeClr>
          </a:solidFill>
        </p:spPr>
        <p:txBody>
          <a:bodyPr wrap="square" rtlCol="0">
            <a:spAutoFit/>
          </a:bodyPr>
          <a:lstStyle/>
          <a:p>
            <a:pPr lvl="0" algn="ctr" eaLnBrk="0" hangingPunct="0">
              <a:lnSpc>
                <a:spcPct val="120000"/>
              </a:lnSpc>
              <a:spcBef>
                <a:spcPts val="0"/>
              </a:spcBef>
              <a:spcAft>
                <a:spcPts val="600"/>
              </a:spcAft>
              <a:buClr>
                <a:srgbClr val="F9A507"/>
              </a:buClr>
              <a:defRPr/>
            </a:pPr>
            <a:r>
              <a:rPr lang="en-US" sz="1600" dirty="0" smtClean="0">
                <a:solidFill>
                  <a:schemeClr val="tx1">
                    <a:lumMod val="85000"/>
                    <a:lumOff val="15000"/>
                  </a:schemeClr>
                </a:solidFill>
                <a:latin typeface="Arial" pitchFamily="34" charset="0"/>
                <a:cs typeface="Arial" pitchFamily="34" charset="0"/>
              </a:rPr>
              <a:t>“The use of POD is</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contributing significantly</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to making our development</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process more efficient”</a:t>
            </a:r>
          </a:p>
          <a:p>
            <a:pPr lvl="0" algn="ctr" eaLnBrk="0" hangingPunct="0">
              <a:lnSpc>
                <a:spcPct val="120000"/>
              </a:lnSpc>
              <a:spcBef>
                <a:spcPts val="0"/>
              </a:spcBef>
              <a:spcAft>
                <a:spcPts val="600"/>
              </a:spcAft>
              <a:buClr>
                <a:srgbClr val="F9A507"/>
              </a:buClr>
              <a:defRPr/>
            </a:pPr>
            <a:r>
              <a:rPr lang="en-US" sz="1200" i="0" dirty="0" err="1" smtClean="0">
                <a:solidFill>
                  <a:schemeClr val="tx1">
                    <a:lumMod val="85000"/>
                    <a:lumOff val="15000"/>
                  </a:schemeClr>
                </a:solidFill>
                <a:latin typeface="Arial" pitchFamily="34" charset="0"/>
                <a:cs typeface="Arial" pitchFamily="34" charset="0"/>
              </a:rPr>
              <a:t>Gopi</a:t>
            </a:r>
            <a:r>
              <a:rPr lang="en-US" sz="1200" i="0" dirty="0" smtClean="0">
                <a:solidFill>
                  <a:schemeClr val="tx1">
                    <a:lumMod val="85000"/>
                    <a:lumOff val="15000"/>
                  </a:schemeClr>
                </a:solidFill>
                <a:latin typeface="Arial" pitchFamily="34" charset="0"/>
                <a:cs typeface="Arial" pitchFamily="34" charset="0"/>
              </a:rPr>
              <a:t> </a:t>
            </a:r>
            <a:r>
              <a:rPr lang="en-US" sz="1200" i="0" dirty="0" err="1" smtClean="0">
                <a:solidFill>
                  <a:schemeClr val="tx1">
                    <a:lumMod val="85000"/>
                    <a:lumOff val="15000"/>
                  </a:schemeClr>
                </a:solidFill>
                <a:latin typeface="Arial" pitchFamily="34" charset="0"/>
                <a:cs typeface="Arial" pitchFamily="34" charset="0"/>
              </a:rPr>
              <a:t>Lakshminarayanan</a:t>
            </a:r>
            <a:r>
              <a:rPr lang="en-US" sz="1200" i="0" dirty="0" smtClean="0">
                <a:solidFill>
                  <a:schemeClr val="tx1">
                    <a:lumMod val="85000"/>
                    <a:lumOff val="15000"/>
                  </a:schemeClr>
                </a:solidFill>
                <a:latin typeface="Arial" pitchFamily="34" charset="0"/>
                <a:cs typeface="Arial" pitchFamily="34" charset="0"/>
              </a:rPr>
              <a:t>,</a:t>
            </a:r>
            <a:br>
              <a:rPr lang="en-US" sz="1200" i="0" dirty="0" smtClean="0">
                <a:solidFill>
                  <a:schemeClr val="tx1">
                    <a:lumMod val="85000"/>
                    <a:lumOff val="15000"/>
                  </a:schemeClr>
                </a:solidFill>
                <a:latin typeface="Arial" pitchFamily="34" charset="0"/>
                <a:cs typeface="Arial" pitchFamily="34" charset="0"/>
              </a:rPr>
            </a:br>
            <a:r>
              <a:rPr lang="en-US" sz="1200" i="0" dirty="0" smtClean="0">
                <a:solidFill>
                  <a:schemeClr val="tx1">
                    <a:lumMod val="85000"/>
                    <a:lumOff val="15000"/>
                  </a:schemeClr>
                </a:solidFill>
                <a:latin typeface="Arial" pitchFamily="34" charset="0"/>
                <a:cs typeface="Arial" pitchFamily="34" charset="0"/>
              </a:rPr>
              <a:t>Director of Software Development</a:t>
            </a:r>
            <a:endParaRPr lang="en-US" sz="1600" dirty="0"/>
          </a:p>
        </p:txBody>
      </p:sp>
      <p:pic>
        <p:nvPicPr>
          <p:cNvPr id="20485" name="Picture 5"/>
          <p:cNvPicPr>
            <a:picLocks noChangeAspect="1" noChangeArrowheads="1"/>
          </p:cNvPicPr>
          <p:nvPr/>
        </p:nvPicPr>
        <p:blipFill>
          <a:blip r:embed="rId2" cstate="print"/>
          <a:srcRect/>
          <a:stretch>
            <a:fillRect/>
          </a:stretch>
        </p:blipFill>
        <p:spPr bwMode="auto">
          <a:xfrm>
            <a:off x="7180263" y="2522043"/>
            <a:ext cx="1244600" cy="458788"/>
          </a:xfrm>
          <a:prstGeom prst="rect">
            <a:avLst/>
          </a:prstGeom>
          <a:noFill/>
          <a:ln w="9525">
            <a:noFill/>
            <a:miter lim="800000"/>
            <a:headEnd/>
            <a:tailEnd/>
          </a:ln>
        </p:spPr>
      </p:pic>
      <p:sp>
        <p:nvSpPr>
          <p:cNvPr id="9" name="TextBox 8"/>
          <p:cNvSpPr txBox="1"/>
          <p:nvPr/>
        </p:nvSpPr>
        <p:spPr>
          <a:xfrm>
            <a:off x="476250" y="3879205"/>
            <a:ext cx="2364750" cy="400110"/>
          </a:xfrm>
          <a:prstGeom prst="rect">
            <a:avLst/>
          </a:prstGeom>
          <a:solidFill>
            <a:schemeClr val="bg1"/>
          </a:solidFill>
        </p:spPr>
        <p:txBody>
          <a:bodyPr wrap="none" rtlCol="0">
            <a:spAutoFit/>
          </a:bodyPr>
          <a:lstStyle/>
          <a:p>
            <a:r>
              <a:rPr lang="en-US" dirty="0" smtClean="0"/>
              <a:t>The POD Solution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1"/>
          </p:nvPr>
        </p:nvSpPr>
        <p:spPr>
          <a:xfrm>
            <a:off x="475730" y="950976"/>
            <a:ext cx="5471916" cy="4930445"/>
          </a:xfrm>
          <a:noFill/>
        </p:spPr>
        <p:txBody>
          <a:bodyPr/>
          <a:lstStyle/>
          <a:p>
            <a:pPr>
              <a:spcBef>
                <a:spcPts val="0"/>
              </a:spcBef>
              <a:spcAft>
                <a:spcPts val="600"/>
              </a:spcAft>
            </a:pPr>
            <a:r>
              <a:rPr lang="en-US" sz="1600" dirty="0" smtClean="0"/>
              <a:t>Specialized in 3D street level imagery</a:t>
            </a:r>
          </a:p>
          <a:p>
            <a:pPr>
              <a:spcBef>
                <a:spcPts val="0"/>
              </a:spcBef>
              <a:spcAft>
                <a:spcPts val="600"/>
              </a:spcAft>
            </a:pPr>
            <a:r>
              <a:rPr lang="en-US" sz="1600" dirty="0" smtClean="0"/>
              <a:t>Library of 3D street level data/API’s for web applications</a:t>
            </a:r>
          </a:p>
          <a:p>
            <a:pPr lvl="1">
              <a:spcBef>
                <a:spcPts val="0"/>
              </a:spcBef>
              <a:spcAft>
                <a:spcPts val="600"/>
              </a:spcAft>
            </a:pPr>
            <a:r>
              <a:rPr lang="en-US" sz="1400" dirty="0" smtClean="0"/>
              <a:t>Allows for application integration of interactive street level maps</a:t>
            </a:r>
          </a:p>
          <a:p>
            <a:pPr lvl="1">
              <a:spcBef>
                <a:spcPts val="0"/>
              </a:spcBef>
              <a:spcAft>
                <a:spcPts val="600"/>
              </a:spcAft>
            </a:pPr>
            <a:r>
              <a:rPr lang="en-US" sz="1400" dirty="0" smtClean="0"/>
              <a:t>Images spatially accurate</a:t>
            </a:r>
          </a:p>
          <a:p>
            <a:pPr>
              <a:spcBef>
                <a:spcPts val="0"/>
              </a:spcBef>
              <a:spcAft>
                <a:spcPts val="600"/>
              </a:spcAft>
            </a:pPr>
            <a:r>
              <a:rPr lang="en-US" sz="1600" dirty="0" smtClean="0"/>
              <a:t>Eight 2D images per location need to be processed to create accurate 3D ‘image’</a:t>
            </a:r>
          </a:p>
          <a:p>
            <a:pPr lvl="1">
              <a:spcBef>
                <a:spcPts val="0"/>
              </a:spcBef>
              <a:spcAft>
                <a:spcPts val="600"/>
              </a:spcAft>
            </a:pPr>
            <a:r>
              <a:rPr lang="en-US" sz="1400" dirty="0" smtClean="0"/>
              <a:t>Image processing computationally expensive</a:t>
            </a:r>
          </a:p>
          <a:p>
            <a:pPr lvl="1">
              <a:spcBef>
                <a:spcPts val="0"/>
              </a:spcBef>
              <a:spcAft>
                <a:spcPts val="600"/>
              </a:spcAft>
            </a:pPr>
            <a:r>
              <a:rPr lang="en-US" sz="1400" dirty="0" smtClean="0"/>
              <a:t>Uneven workload dependent on # of data collection vehicles</a:t>
            </a:r>
          </a:p>
          <a:p>
            <a:pPr lvl="1">
              <a:spcBef>
                <a:spcPts val="0"/>
              </a:spcBef>
              <a:spcAft>
                <a:spcPts val="600"/>
              </a:spcAft>
            </a:pPr>
            <a:r>
              <a:rPr lang="en-US" sz="1400" dirty="0" smtClean="0"/>
              <a:t>Limited in-house resources for data processing</a:t>
            </a:r>
          </a:p>
        </p:txBody>
      </p:sp>
      <p:sp>
        <p:nvSpPr>
          <p:cNvPr id="3" name="Title 2"/>
          <p:cNvSpPr>
            <a:spLocks noGrp="1"/>
          </p:cNvSpPr>
          <p:nvPr>
            <p:ph type="title"/>
          </p:nvPr>
        </p:nvSpPr>
        <p:spPr/>
        <p:txBody>
          <a:bodyPr/>
          <a:lstStyle/>
          <a:p>
            <a:pPr>
              <a:defRPr/>
            </a:pPr>
            <a:r>
              <a:rPr lang="en-US" dirty="0" smtClean="0"/>
              <a:t>Case Study: </a:t>
            </a:r>
            <a:r>
              <a:rPr lang="en-US" dirty="0" err="1" smtClean="0"/>
              <a:t>Earthmine</a:t>
            </a:r>
            <a:r>
              <a:rPr lang="en-US" dirty="0" smtClean="0"/>
              <a:t> Inc. </a:t>
            </a:r>
            <a:endParaRPr lang="en-US" dirty="0"/>
          </a:p>
        </p:txBody>
      </p:sp>
      <p:sp>
        <p:nvSpPr>
          <p:cNvPr id="22532" name="Slide Number Placeholder 3"/>
          <p:cNvSpPr>
            <a:spLocks noGrp="1"/>
          </p:cNvSpPr>
          <p:nvPr>
            <p:ph type="sldNum" sz="quarter" idx="12"/>
          </p:nvPr>
        </p:nvSpPr>
        <p:spPr>
          <a:noFill/>
        </p:spPr>
        <p:txBody>
          <a:bodyPr/>
          <a:lstStyle/>
          <a:p>
            <a:fld id="{6E930DDD-1782-4FB9-B36B-3B50A171D951}" type="slidenum">
              <a:rPr lang="en-US" smtClean="0">
                <a:ea typeface="ＭＳ Ｐゴシック" charset="-128"/>
              </a:rPr>
              <a:pPr/>
              <a:t>23</a:t>
            </a:fld>
            <a:endParaRPr lang="en-US" smtClean="0">
              <a:ea typeface="ＭＳ Ｐゴシック" charset="-128"/>
            </a:endParaRPr>
          </a:p>
        </p:txBody>
      </p:sp>
      <p:pic>
        <p:nvPicPr>
          <p:cNvPr id="22533" name="Picture 5"/>
          <p:cNvPicPr>
            <a:picLocks noChangeAspect="1" noChangeArrowheads="1"/>
          </p:cNvPicPr>
          <p:nvPr/>
        </p:nvPicPr>
        <p:blipFill>
          <a:blip r:embed="rId2" cstate="print"/>
          <a:srcRect/>
          <a:stretch>
            <a:fillRect/>
          </a:stretch>
        </p:blipFill>
        <p:spPr bwMode="auto">
          <a:xfrm>
            <a:off x="6210300" y="958931"/>
            <a:ext cx="2114550" cy="396875"/>
          </a:xfrm>
          <a:prstGeom prst="rect">
            <a:avLst/>
          </a:prstGeom>
          <a:noFill/>
          <a:ln w="9525">
            <a:noFill/>
            <a:miter lim="800000"/>
            <a:headEnd/>
            <a:tailEnd/>
          </a:ln>
        </p:spPr>
      </p:pic>
      <p:sp>
        <p:nvSpPr>
          <p:cNvPr id="6" name="Content Placeholder 1"/>
          <p:cNvSpPr txBox="1">
            <a:spLocks/>
          </p:cNvSpPr>
          <p:nvPr/>
        </p:nvSpPr>
        <p:spPr bwMode="auto">
          <a:xfrm>
            <a:off x="6115050" y="1390731"/>
            <a:ext cx="2362200" cy="402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ct val="0"/>
              </a:spcAft>
              <a:buClr>
                <a:srgbClr val="F9A507"/>
              </a:buClr>
              <a:buSzTx/>
              <a:buFont typeface="Wingdings" pitchFamily="2" charset="2"/>
              <a:buNone/>
              <a:tabLst/>
              <a:defRPr/>
            </a:pPr>
            <a:r>
              <a:rPr kumimoji="0" lang="en-US" sz="1400" b="0" i="1"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“Overall, the experience has been</a:t>
            </a:r>
            <a:r>
              <a:rPr kumimoji="0" lang="en-US" sz="1400" b="0" i="1" u="none" strike="noStrike" kern="1200" cap="none" spc="0" normalizeH="0" noProof="0" dirty="0" smtClean="0">
                <a:ln>
                  <a:noFill/>
                </a:ln>
                <a:solidFill>
                  <a:schemeClr val="tx1">
                    <a:lumMod val="85000"/>
                    <a:lumOff val="15000"/>
                  </a:schemeClr>
                </a:solidFill>
                <a:effectLst/>
                <a:uLnTx/>
                <a:uFillTx/>
                <a:latin typeface="Arial" pitchFamily="34" charset="0"/>
                <a:ea typeface="+mn-ea"/>
                <a:cs typeface="Arial" pitchFamily="34" charset="0"/>
              </a:rPr>
              <a:t> </a:t>
            </a:r>
            <a:r>
              <a:rPr kumimoji="0" lang="en-US" sz="1400" b="0" i="1"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great. POD is fast, reliable, and works as described. In particular, POD has </a:t>
            </a:r>
            <a:r>
              <a:rPr kumimoji="0" lang="en-US" sz="1200" b="0" i="1"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provided</a:t>
            </a:r>
            <a:r>
              <a:rPr kumimoji="0" lang="en-US" sz="1400" b="0" i="1"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 excellent support and Penguin has gone out of its way many  times to accommodate our requests for technical help and to meet our fast-changing needs.“ </a:t>
            </a:r>
          </a:p>
          <a:p>
            <a:pPr marR="0" lvl="0" algn="ctr" defTabSz="914400" rtl="0" eaLnBrk="0" fontAlgn="base" latinLnBrk="0" hangingPunct="0">
              <a:lnSpc>
                <a:spcPct val="100000"/>
              </a:lnSpc>
              <a:spcBef>
                <a:spcPct val="0"/>
              </a:spcBef>
              <a:spcAft>
                <a:spcPct val="0"/>
              </a:spcAft>
              <a:buClr>
                <a:srgbClr val="F9A507"/>
              </a:buClr>
              <a:buSzTx/>
              <a:buFont typeface="Wingdings" pitchFamily="2" charset="2"/>
              <a:buNone/>
              <a:tabLst/>
              <a:defRPr/>
            </a:pPr>
            <a:endParaRPr kumimoji="0" lang="en-US"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a:p>
            <a:pPr marR="0" lvl="0" algn="ctr" defTabSz="914400" rtl="0" eaLnBrk="0" fontAlgn="base" latinLnBrk="0" hangingPunct="0">
              <a:lnSpc>
                <a:spcPct val="100000"/>
              </a:lnSpc>
              <a:spcBef>
                <a:spcPct val="0"/>
              </a:spcBef>
              <a:spcAft>
                <a:spcPct val="0"/>
              </a:spcAft>
              <a:buClr>
                <a:srgbClr val="F9A507"/>
              </a:buClr>
              <a:buSzTx/>
              <a:buFont typeface="Wingdings" pitchFamily="2" charset="2"/>
              <a:buNone/>
              <a:tabLst/>
              <a:defRPr/>
            </a:pPr>
            <a:r>
              <a:rPr kumimoji="0" lang="en-US"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John </a:t>
            </a:r>
            <a:r>
              <a:rPr kumimoji="0" lang="en-US" sz="1100" b="0" i="0" u="none" strike="noStrike" kern="1200" cap="none" spc="0" normalizeH="0" baseline="0" noProof="0" dirty="0" err="1" smtClean="0">
                <a:ln>
                  <a:noFill/>
                </a:ln>
                <a:solidFill>
                  <a:schemeClr val="tx1">
                    <a:lumMod val="85000"/>
                    <a:lumOff val="15000"/>
                  </a:schemeClr>
                </a:solidFill>
                <a:effectLst/>
                <a:uLnTx/>
                <a:uFillTx/>
                <a:latin typeface="Arial" pitchFamily="34" charset="0"/>
                <a:ea typeface="+mn-ea"/>
                <a:cs typeface="Arial" pitchFamily="34" charset="0"/>
              </a:rPr>
              <a:t>Ristevski</a:t>
            </a:r>
            <a:r>
              <a:rPr kumimoji="0" lang="en-US"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a:t>
            </a:r>
          </a:p>
          <a:p>
            <a:pPr marR="0" lvl="0" algn="ctr" defTabSz="914400" rtl="0" eaLnBrk="0" fontAlgn="base" latinLnBrk="0" hangingPunct="0">
              <a:lnSpc>
                <a:spcPct val="100000"/>
              </a:lnSpc>
              <a:spcBef>
                <a:spcPct val="0"/>
              </a:spcBef>
              <a:spcAft>
                <a:spcPct val="0"/>
              </a:spcAft>
              <a:buClr>
                <a:srgbClr val="F9A507"/>
              </a:buClr>
              <a:buSzTx/>
              <a:buFont typeface="Wingdings" pitchFamily="2" charset="2"/>
              <a:buNone/>
              <a:tabLst/>
              <a:defRPr/>
            </a:pPr>
            <a:r>
              <a:rPr kumimoji="0" lang="en-US"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CTO </a:t>
            </a:r>
            <a:r>
              <a:rPr kumimoji="0" lang="en-US" sz="1100" b="0" i="0" u="none" strike="noStrike" kern="1200" cap="none" spc="0" normalizeH="0" baseline="0" noProof="0" dirty="0" err="1" smtClean="0">
                <a:ln>
                  <a:noFill/>
                </a:ln>
                <a:solidFill>
                  <a:schemeClr val="tx1">
                    <a:lumMod val="85000"/>
                    <a:lumOff val="15000"/>
                  </a:schemeClr>
                </a:solidFill>
                <a:effectLst/>
                <a:uLnTx/>
                <a:uFillTx/>
                <a:latin typeface="Arial" pitchFamily="34" charset="0"/>
                <a:ea typeface="+mn-ea"/>
                <a:cs typeface="Arial" pitchFamily="34" charset="0"/>
              </a:rPr>
              <a:t>Earthmine</a:t>
            </a:r>
            <a:endParaRPr kumimoji="0" lang="en-US" sz="1100" b="0" i="1"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a:p>
            <a:pPr marR="0" lvl="0" algn="l" defTabSz="914400" rtl="0" eaLnBrk="0" fontAlgn="base" latinLnBrk="0" hangingPunct="0">
              <a:lnSpc>
                <a:spcPct val="100000"/>
              </a:lnSpc>
              <a:spcBef>
                <a:spcPct val="20000"/>
              </a:spcBef>
              <a:spcAft>
                <a:spcPct val="0"/>
              </a:spcAft>
              <a:buClr>
                <a:srgbClr val="F9A507"/>
              </a:buClr>
              <a:buSzTx/>
              <a:buFont typeface="Wingdings" pitchFamily="2" charset="2"/>
              <a:buChar char="§"/>
              <a:tabLst/>
              <a:defRPr/>
            </a:pPr>
            <a:endParaRPr kumimoji="0" lang="en-US" sz="14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sp>
        <p:nvSpPr>
          <p:cNvPr id="7" name="Content Placeholder 1"/>
          <p:cNvSpPr txBox="1">
            <a:spLocks/>
          </p:cNvSpPr>
          <p:nvPr/>
        </p:nvSpPr>
        <p:spPr bwMode="auto">
          <a:xfrm>
            <a:off x="457201" y="4323508"/>
            <a:ext cx="4591050" cy="1989138"/>
          </a:xfrm>
          <a:prstGeom prst="rect">
            <a:avLst/>
          </a:prstGeom>
          <a:noFill/>
          <a:ln w="9525">
            <a:noFill/>
            <a:miter lim="800000"/>
            <a:headEnd/>
            <a:tailEnd/>
          </a:ln>
        </p:spPr>
        <p:txBody>
          <a:bodyPr/>
          <a:lstStyle/>
          <a:p>
            <a:pPr marL="228600" indent="-228600" eaLnBrk="0" hangingPunct="0">
              <a:spcBef>
                <a:spcPts val="600"/>
              </a:spcBef>
              <a:spcAft>
                <a:spcPts val="600"/>
              </a:spcAft>
              <a:buClr>
                <a:srgbClr val="800000"/>
              </a:buClr>
              <a:buFont typeface="Wingdings" pitchFamily="2" charset="2"/>
              <a:buChar char="§"/>
              <a:defRPr/>
            </a:pPr>
            <a:r>
              <a:rPr lang="en-US" sz="1600" b="0" i="0" kern="0" dirty="0">
                <a:latin typeface="Arial" pitchFamily="34" charset="0"/>
                <a:ea typeface="+mn-ea"/>
                <a:cs typeface="Arial" pitchFamily="34" charset="0"/>
              </a:rPr>
              <a:t>POD provides ‘overflow’ capacity</a:t>
            </a:r>
          </a:p>
          <a:p>
            <a:pPr marL="228600" indent="-228600" eaLnBrk="0" hangingPunct="0">
              <a:spcBef>
                <a:spcPts val="600"/>
              </a:spcBef>
              <a:spcAft>
                <a:spcPts val="600"/>
              </a:spcAft>
              <a:buClr>
                <a:srgbClr val="800000"/>
              </a:buClr>
              <a:buFont typeface="Wingdings" pitchFamily="2" charset="2"/>
              <a:buChar char="§"/>
              <a:defRPr/>
            </a:pPr>
            <a:r>
              <a:rPr lang="en-US" sz="1600" b="0" i="0" kern="0" dirty="0">
                <a:latin typeface="Arial" pitchFamily="34" charset="0"/>
                <a:ea typeface="+mn-ea"/>
                <a:cs typeface="Arial" pitchFamily="34" charset="0"/>
              </a:rPr>
              <a:t>Submission of up to 40,000 jobs per day, 300,000 per month</a:t>
            </a:r>
          </a:p>
          <a:p>
            <a:pPr marL="228600" indent="-228600" eaLnBrk="0" hangingPunct="0">
              <a:spcBef>
                <a:spcPts val="600"/>
              </a:spcBef>
              <a:spcAft>
                <a:spcPts val="600"/>
              </a:spcAft>
              <a:buClr>
                <a:srgbClr val="800000"/>
              </a:buClr>
              <a:buFont typeface="Wingdings" pitchFamily="2" charset="2"/>
              <a:buChar char="§"/>
              <a:defRPr/>
            </a:pPr>
            <a:r>
              <a:rPr lang="en-US" sz="1600" b="0" i="0" kern="0" dirty="0">
                <a:latin typeface="Arial" pitchFamily="34" charset="0"/>
                <a:ea typeface="+mn-ea"/>
                <a:cs typeface="Arial" pitchFamily="34" charset="0"/>
              </a:rPr>
              <a:t>Integration with Amazon EC2 for </a:t>
            </a:r>
            <a:r>
              <a:rPr lang="en-US" sz="1600" b="0" i="0" kern="0" dirty="0" err="1">
                <a:latin typeface="Arial" pitchFamily="34" charset="0"/>
                <a:ea typeface="+mn-ea"/>
                <a:cs typeface="Arial" pitchFamily="34" charset="0"/>
              </a:rPr>
              <a:t>Earthmine</a:t>
            </a:r>
            <a:r>
              <a:rPr lang="en-US" sz="1600" b="0" i="0" kern="0" dirty="0">
                <a:latin typeface="Arial" pitchFamily="34" charset="0"/>
                <a:ea typeface="+mn-ea"/>
                <a:cs typeface="Arial" pitchFamily="34" charset="0"/>
              </a:rPr>
              <a:t> cloud services</a:t>
            </a:r>
            <a:endParaRPr lang="en-US" sz="1400" b="0" i="0" kern="0" dirty="0">
              <a:latin typeface="Arial" pitchFamily="34" charset="0"/>
              <a:ea typeface="+mn-ea"/>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138365" y="4598380"/>
            <a:ext cx="2403972" cy="1706563"/>
          </a:xfrm>
          <a:prstGeom prst="rect">
            <a:avLst/>
          </a:prstGeom>
          <a:noFill/>
          <a:ln w="9525">
            <a:noFill/>
            <a:miter lim="800000"/>
            <a:headEnd/>
            <a:tailEnd/>
          </a:ln>
        </p:spPr>
      </p:pic>
      <p:sp>
        <p:nvSpPr>
          <p:cNvPr id="10" name="TextBox 9"/>
          <p:cNvSpPr txBox="1"/>
          <p:nvPr/>
        </p:nvSpPr>
        <p:spPr>
          <a:xfrm>
            <a:off x="476250" y="3879205"/>
            <a:ext cx="2364750" cy="400110"/>
          </a:xfrm>
          <a:prstGeom prst="rect">
            <a:avLst/>
          </a:prstGeom>
          <a:solidFill>
            <a:schemeClr val="bg1"/>
          </a:solidFill>
        </p:spPr>
        <p:txBody>
          <a:bodyPr wrap="none" rtlCol="0">
            <a:spAutoFit/>
          </a:bodyPr>
          <a:lstStyle/>
          <a:p>
            <a:r>
              <a:rPr lang="en-US" dirty="0" smtClean="0"/>
              <a:t>The POD Solution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Case Study: Cofactor Genomics</a:t>
            </a:r>
            <a:endParaRPr lang="en-US" dirty="0"/>
          </a:p>
        </p:txBody>
      </p:sp>
      <p:pic>
        <p:nvPicPr>
          <p:cNvPr id="16388" name="Picture 25"/>
          <p:cNvPicPr>
            <a:picLocks noChangeAspect="1" noChangeArrowheads="1"/>
          </p:cNvPicPr>
          <p:nvPr/>
        </p:nvPicPr>
        <p:blipFill>
          <a:blip r:embed="rId3" cstate="print"/>
          <a:srcRect/>
          <a:stretch>
            <a:fillRect/>
          </a:stretch>
        </p:blipFill>
        <p:spPr bwMode="auto">
          <a:xfrm>
            <a:off x="7716838" y="188913"/>
            <a:ext cx="622300" cy="561975"/>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855663" y="963613"/>
            <a:ext cx="7319962" cy="5068887"/>
          </a:xfrm>
          <a:prstGeom prst="rect">
            <a:avLst/>
          </a:prstGeom>
          <a:noFill/>
          <a:ln w="9525">
            <a:noFill/>
            <a:miter lim="800000"/>
            <a:headEnd/>
            <a:tailEnd/>
          </a:ln>
        </p:spPr>
      </p:pic>
      <p:sp>
        <p:nvSpPr>
          <p:cNvPr id="6"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24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sz="quarter" idx="11"/>
          </p:nvPr>
        </p:nvSpPr>
        <p:spPr>
          <a:prstGeom prst="rect">
            <a:avLst/>
          </a:prstGeom>
          <a:noFill/>
        </p:spPr>
        <p:txBody>
          <a:bodyPr/>
          <a:lstStyle/>
          <a:p>
            <a:r>
              <a:rPr lang="en-US" smtClean="0"/>
              <a:t>Ozzy Osbournes genome analyzed on SOLiD 4</a:t>
            </a:r>
          </a:p>
          <a:p>
            <a:r>
              <a:rPr lang="en-US" smtClean="0"/>
              <a:t>Cofactor generated 39 Gigabases (13 x coverage)</a:t>
            </a:r>
          </a:p>
          <a:p>
            <a:r>
              <a:rPr lang="en-US" smtClean="0"/>
              <a:t>Full sequence data shipped to POD on hard drive</a:t>
            </a:r>
          </a:p>
          <a:p>
            <a:r>
              <a:rPr lang="en-US" smtClean="0"/>
              <a:t>Secondary Analysis: Bioscope mapping-pairing engine on POD  used for mapping sequence to reference (HG18)</a:t>
            </a:r>
          </a:p>
          <a:p>
            <a:r>
              <a:rPr lang="en-US" smtClean="0"/>
              <a:t>Tertiary Analysis: SNPs and small indels identified and analyzed by Bioscope pipeline and analyzed by Knome</a:t>
            </a:r>
          </a:p>
          <a:p>
            <a:r>
              <a:rPr lang="en-US" smtClean="0"/>
              <a:t>Results</a:t>
            </a:r>
          </a:p>
          <a:p>
            <a:pPr lvl="1"/>
            <a:r>
              <a:rPr lang="en-US" smtClean="0"/>
              <a:t>Novel variant in the </a:t>
            </a:r>
            <a:r>
              <a:rPr lang="en-US" i="1" smtClean="0"/>
              <a:t>ADH4</a:t>
            </a:r>
            <a:r>
              <a:rPr lang="en-US" smtClean="0"/>
              <a:t> alcohol metabolizing gene</a:t>
            </a:r>
          </a:p>
          <a:p>
            <a:pPr lvl="1"/>
            <a:r>
              <a:rPr lang="en-US" smtClean="0"/>
              <a:t>Variant for caffeine sensitivity</a:t>
            </a:r>
          </a:p>
          <a:p>
            <a:pPr lvl="1"/>
            <a:r>
              <a:rPr lang="en-US" smtClean="0"/>
              <a:t>variants in </a:t>
            </a:r>
            <a:r>
              <a:rPr lang="en-US" i="1" smtClean="0"/>
              <a:t>TTN</a:t>
            </a:r>
            <a:r>
              <a:rPr lang="en-US" smtClean="0"/>
              <a:t> (deafness and Parkinsonism) and </a:t>
            </a:r>
            <a:r>
              <a:rPr lang="en-US" i="1" smtClean="0"/>
              <a:t>CLTCL1</a:t>
            </a:r>
            <a:r>
              <a:rPr lang="en-US" smtClean="0"/>
              <a:t> (brain chemistry)</a:t>
            </a:r>
          </a:p>
          <a:p>
            <a:r>
              <a:rPr lang="en-US" smtClean="0"/>
              <a:t>Detailed coverage at </a:t>
            </a:r>
            <a:r>
              <a:rPr lang="en-US" smtClean="0">
                <a:hlinkClick r:id="rId3"/>
              </a:rPr>
              <a:t>http://www.bio-itworld.com</a:t>
            </a:r>
            <a:endParaRPr lang="en-US" smtClean="0"/>
          </a:p>
        </p:txBody>
      </p:sp>
      <p:sp>
        <p:nvSpPr>
          <p:cNvPr id="3" name="Title 2"/>
          <p:cNvSpPr>
            <a:spLocks noGrp="1"/>
          </p:cNvSpPr>
          <p:nvPr>
            <p:ph type="title"/>
          </p:nvPr>
        </p:nvSpPr>
        <p:spPr/>
        <p:txBody>
          <a:bodyPr/>
          <a:lstStyle/>
          <a:p>
            <a:pPr>
              <a:defRPr/>
            </a:pPr>
            <a:r>
              <a:rPr lang="en-US" dirty="0" smtClean="0"/>
              <a:t>Hard Rock, Life Science and POD</a:t>
            </a:r>
            <a:endParaRPr lang="en-US" dirty="0"/>
          </a:p>
        </p:txBody>
      </p:sp>
      <p:sp>
        <p:nvSpPr>
          <p:cNvPr id="17412" name="Slide Number Placeholder 3"/>
          <p:cNvSpPr>
            <a:spLocks noGrp="1"/>
          </p:cNvSpPr>
          <p:nvPr>
            <p:ph type="sldNum" sz="quarter" idx="12"/>
          </p:nvPr>
        </p:nvSpPr>
        <p:spPr>
          <a:prstGeom prst="rect">
            <a:avLst/>
          </a:prstGeom>
          <a:noFill/>
        </p:spPr>
        <p:txBody>
          <a:bodyPr/>
          <a:lstStyle/>
          <a:p>
            <a:fld id="{1AD8A338-A9DA-4CE4-B93E-404693FD0AC1}" type="slidenum">
              <a:rPr lang="en-US" smtClean="0">
                <a:ea typeface="ＭＳ Ｐゴシック" pitchFamily="34" charset="-128"/>
              </a:rPr>
              <a:pPr/>
              <a:t>25</a:t>
            </a:fld>
            <a:endParaRPr lang="en-US" smtClean="0">
              <a:ea typeface="ＭＳ Ｐゴシック" pitchFamily="34" charset="-128"/>
            </a:endParaRPr>
          </a:p>
        </p:txBody>
      </p:sp>
      <p:pic>
        <p:nvPicPr>
          <p:cNvPr id="17413" name="Picture 25"/>
          <p:cNvPicPr>
            <a:picLocks noChangeAspect="1" noChangeArrowheads="1"/>
          </p:cNvPicPr>
          <p:nvPr/>
        </p:nvPicPr>
        <p:blipFill>
          <a:blip r:embed="rId4" cstate="print"/>
          <a:srcRect/>
          <a:stretch>
            <a:fillRect/>
          </a:stretch>
        </p:blipFill>
        <p:spPr bwMode="auto">
          <a:xfrm>
            <a:off x="7716838" y="188913"/>
            <a:ext cx="622300" cy="5619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defRPr/>
            </a:pPr>
            <a:r>
              <a:rPr lang="en-US" dirty="0" smtClean="0"/>
              <a:t>Case Study</a:t>
            </a:r>
            <a:endParaRPr lang="en-US" dirty="0"/>
          </a:p>
        </p:txBody>
      </p:sp>
      <p:sp>
        <p:nvSpPr>
          <p:cNvPr id="4098" name="Slide Number Placeholder 3"/>
          <p:cNvSpPr>
            <a:spLocks noGrp="1"/>
          </p:cNvSpPr>
          <p:nvPr>
            <p:ph type="sldNum" sz="quarter" idx="12"/>
          </p:nvPr>
        </p:nvSpPr>
        <p:spPr>
          <a:prstGeom prst="rect">
            <a:avLst/>
          </a:prstGeom>
          <a:noFill/>
        </p:spPr>
        <p:txBody>
          <a:bodyPr/>
          <a:lstStyle/>
          <a:p>
            <a:fld id="{C352074F-EBD6-4CDC-8443-8549AECA415C}" type="slidenum">
              <a:rPr lang="en-US" smtClean="0">
                <a:latin typeface="Arial" pitchFamily="34" charset="0"/>
                <a:ea typeface="ＭＳ Ｐゴシック" pitchFamily="34" charset="-128"/>
              </a:rPr>
              <a:pPr/>
              <a:t>26</a:t>
            </a:fld>
            <a:endParaRPr lang="en-US" smtClean="0">
              <a:latin typeface="Arial" pitchFamily="34" charset="0"/>
              <a:ea typeface="ＭＳ Ｐゴシック" pitchFamily="34" charset="-128"/>
            </a:endParaRPr>
          </a:p>
        </p:txBody>
      </p:sp>
      <p:sp>
        <p:nvSpPr>
          <p:cNvPr id="5" name="Rectangle 4"/>
          <p:cNvSpPr txBox="1">
            <a:spLocks noChangeArrowheads="1"/>
          </p:cNvSpPr>
          <p:nvPr/>
        </p:nvSpPr>
        <p:spPr bwMode="auto">
          <a:xfrm>
            <a:off x="341313" y="2852738"/>
            <a:ext cx="5818187" cy="3054350"/>
          </a:xfrm>
          <a:prstGeom prst="rect">
            <a:avLst/>
          </a:prstGeom>
          <a:noFill/>
          <a:ln w="9525">
            <a:noFill/>
            <a:miter lim="800000"/>
            <a:headEnd/>
            <a:tailEnd/>
          </a:ln>
        </p:spPr>
        <p:txBody>
          <a:bodyPr/>
          <a:lstStyle/>
          <a:p>
            <a:pPr marL="228600" indent="-228600" eaLnBrk="0" hangingPunct="0">
              <a:spcBef>
                <a:spcPts val="0"/>
              </a:spcBef>
              <a:spcAft>
                <a:spcPts val="600"/>
              </a:spcAft>
              <a:buClr>
                <a:srgbClr val="800000"/>
              </a:buClr>
              <a:buFont typeface="Wingdings" pitchFamily="2" charset="2"/>
              <a:buChar char="§"/>
              <a:defRPr/>
            </a:pPr>
            <a:r>
              <a:rPr lang="en-CA" sz="1600" i="0" kern="0" dirty="0">
                <a:latin typeface="Arial" pitchFamily="34" charset="0"/>
                <a:ea typeface="+mn-ea"/>
                <a:cs typeface="Arial" pitchFamily="34" charset="0"/>
              </a:rPr>
              <a:t>Life Technologies is a world leader in gene sequencing systems with 250 customers world-wide, growing at 100% per year</a:t>
            </a:r>
          </a:p>
          <a:p>
            <a:pPr marL="228600" indent="-228600" eaLnBrk="0" hangingPunct="0">
              <a:spcBef>
                <a:spcPts val="0"/>
              </a:spcBef>
              <a:spcAft>
                <a:spcPts val="600"/>
              </a:spcAft>
              <a:buClr>
                <a:srgbClr val="800000"/>
              </a:buClr>
              <a:buFont typeface="Wingdings" pitchFamily="2" charset="2"/>
              <a:buChar char="§"/>
              <a:defRPr/>
            </a:pPr>
            <a:r>
              <a:rPr lang="en-CA" sz="1600" i="0" kern="0" dirty="0" smtClean="0">
                <a:latin typeface="Arial" pitchFamily="34" charset="0"/>
                <a:ea typeface="+mn-ea"/>
                <a:cs typeface="Arial" pitchFamily="34" charset="0"/>
              </a:rPr>
              <a:t>Life </a:t>
            </a:r>
            <a:r>
              <a:rPr lang="en-CA" sz="1600" i="0" kern="0" dirty="0">
                <a:latin typeface="Arial" pitchFamily="34" charset="0"/>
                <a:ea typeface="+mn-ea"/>
                <a:cs typeface="Arial" pitchFamily="34" charset="0"/>
              </a:rPr>
              <a:t>Tech’s on-demand </a:t>
            </a:r>
            <a:r>
              <a:rPr lang="en-CA" sz="1600" i="0" kern="0" dirty="0" err="1">
                <a:latin typeface="Arial" pitchFamily="34" charset="0"/>
                <a:ea typeface="+mn-ea"/>
                <a:cs typeface="Arial" pitchFamily="34" charset="0"/>
              </a:rPr>
              <a:t>SaaS</a:t>
            </a:r>
            <a:r>
              <a:rPr lang="en-CA" sz="1600" i="0" kern="0" dirty="0">
                <a:latin typeface="Arial" pitchFamily="34" charset="0"/>
                <a:ea typeface="+mn-ea"/>
                <a:cs typeface="Arial" pitchFamily="34" charset="0"/>
              </a:rPr>
              <a:t> solution </a:t>
            </a:r>
            <a:r>
              <a:rPr lang="en-CA" sz="1600" i="0" kern="0" dirty="0" smtClean="0">
                <a:latin typeface="Arial" pitchFamily="34" charset="0"/>
                <a:ea typeface="+mn-ea"/>
                <a:cs typeface="Arial" pitchFamily="34" charset="0"/>
              </a:rPr>
              <a:t>LifeScopeCloud.com is hosted on </a:t>
            </a:r>
            <a:r>
              <a:rPr lang="en-CA" sz="1600" i="0" kern="0" dirty="0">
                <a:latin typeface="Arial" pitchFamily="34" charset="0"/>
                <a:ea typeface="+mn-ea"/>
                <a:cs typeface="Arial" pitchFamily="34" charset="0"/>
              </a:rPr>
              <a:t>POD</a:t>
            </a:r>
          </a:p>
          <a:p>
            <a:pPr marL="228600" indent="-228600" eaLnBrk="0" hangingPunct="0">
              <a:spcBef>
                <a:spcPts val="0"/>
              </a:spcBef>
              <a:spcAft>
                <a:spcPts val="600"/>
              </a:spcAft>
              <a:buClr>
                <a:srgbClr val="800000"/>
              </a:buClr>
              <a:buFont typeface="Wingdings" pitchFamily="2" charset="2"/>
              <a:buChar char="§"/>
              <a:defRPr/>
            </a:pPr>
            <a:r>
              <a:rPr lang="en-CA" sz="1600" i="0" kern="0" dirty="0" smtClean="0">
                <a:latin typeface="Arial" pitchFamily="34" charset="0"/>
                <a:ea typeface="+mn-ea"/>
                <a:cs typeface="Arial" pitchFamily="34" charset="0"/>
              </a:rPr>
              <a:t>Penguin </a:t>
            </a:r>
            <a:r>
              <a:rPr lang="en-CA" sz="1600" i="0" kern="0" dirty="0">
                <a:latin typeface="Arial" pitchFamily="34" charset="0"/>
                <a:ea typeface="+mn-ea"/>
                <a:cs typeface="Arial" pitchFamily="34" charset="0"/>
              </a:rPr>
              <a:t>provides the first CE Mark certified </a:t>
            </a:r>
            <a:r>
              <a:rPr lang="en-CA" sz="1600" i="0" kern="0" dirty="0" err="1">
                <a:latin typeface="Arial" pitchFamily="34" charset="0"/>
                <a:ea typeface="+mn-ea"/>
                <a:cs typeface="Arial" pitchFamily="34" charset="0"/>
              </a:rPr>
              <a:t>BioScope</a:t>
            </a:r>
            <a:r>
              <a:rPr lang="en-CA" sz="1600" i="0" kern="0" dirty="0">
                <a:latin typeface="Arial" pitchFamily="34" charset="0"/>
                <a:ea typeface="+mn-ea"/>
                <a:cs typeface="Arial" pitchFamily="34" charset="0"/>
              </a:rPr>
              <a:t> cluster appliance world-wide</a:t>
            </a:r>
          </a:p>
          <a:p>
            <a:pPr marL="228600" indent="-228600" eaLnBrk="0" hangingPunct="0">
              <a:spcBef>
                <a:spcPts val="0"/>
              </a:spcBef>
              <a:spcAft>
                <a:spcPts val="600"/>
              </a:spcAft>
              <a:buClr>
                <a:srgbClr val="800000"/>
              </a:buClr>
              <a:buFont typeface="Wingdings" pitchFamily="2" charset="2"/>
              <a:buChar char="§"/>
              <a:defRPr/>
            </a:pPr>
            <a:r>
              <a:rPr lang="en-CA" sz="1600" i="0" kern="0" dirty="0" smtClean="0">
                <a:latin typeface="Arial" pitchFamily="34" charset="0"/>
                <a:ea typeface="+mn-ea"/>
                <a:cs typeface="Arial" pitchFamily="34" charset="0"/>
              </a:rPr>
              <a:t>Each Life Technologies customer </a:t>
            </a:r>
            <a:r>
              <a:rPr lang="en-CA" sz="1600" i="0" kern="0" dirty="0">
                <a:latin typeface="Arial" pitchFamily="34" charset="0"/>
                <a:ea typeface="+mn-ea"/>
                <a:cs typeface="Arial" pitchFamily="34" charset="0"/>
              </a:rPr>
              <a:t>can generate 1TB of gene sequencing data per week per machine.</a:t>
            </a:r>
          </a:p>
          <a:p>
            <a:pPr marL="228600" indent="-228600" eaLnBrk="0" hangingPunct="0">
              <a:spcBef>
                <a:spcPts val="0"/>
              </a:spcBef>
              <a:spcAft>
                <a:spcPts val="600"/>
              </a:spcAft>
              <a:buClr>
                <a:srgbClr val="800000"/>
              </a:buClr>
              <a:buFont typeface="Wingdings" pitchFamily="2" charset="2"/>
              <a:buChar char="§"/>
              <a:defRPr/>
            </a:pPr>
            <a:endParaRPr lang="en-CA" sz="1600" i="0" kern="0" dirty="0">
              <a:latin typeface="Arial" pitchFamily="34" charset="0"/>
              <a:ea typeface="+mn-ea"/>
              <a:cs typeface="Arial" pitchFamily="34" charset="0"/>
            </a:endParaRPr>
          </a:p>
        </p:txBody>
      </p:sp>
      <p:sp>
        <p:nvSpPr>
          <p:cNvPr id="7" name="Text Box 6"/>
          <p:cNvSpPr txBox="1">
            <a:spLocks noChangeArrowheads="1"/>
          </p:cNvSpPr>
          <p:nvPr/>
        </p:nvSpPr>
        <p:spPr bwMode="auto">
          <a:xfrm>
            <a:off x="2311400" y="1141413"/>
            <a:ext cx="4572000" cy="1066800"/>
          </a:xfrm>
          <a:prstGeom prst="rect">
            <a:avLst/>
          </a:prstGeom>
          <a:noFill/>
          <a:ln w="9525" algn="ctr">
            <a:noFill/>
            <a:miter lim="800000"/>
            <a:headEnd/>
            <a:tailEnd/>
          </a:ln>
        </p:spPr>
        <p:txBody>
          <a:bodyPr lIns="82058" tIns="41029" rIns="82058" bIns="41029">
            <a:spAutoFit/>
          </a:bodyPr>
          <a:lstStyle/>
          <a:p>
            <a:pPr algn="r">
              <a:spcAft>
                <a:spcPts val="600"/>
              </a:spcAft>
              <a:defRPr/>
            </a:pPr>
            <a:r>
              <a:rPr lang="en-CA" sz="1500" b="1" dirty="0">
                <a:solidFill>
                  <a:schemeClr val="accent2">
                    <a:lumMod val="75000"/>
                  </a:schemeClr>
                </a:solidFill>
                <a:latin typeface="Arial" charset="0"/>
              </a:rPr>
              <a:t>“Penguin provides the cluster management technology and expertise to support our next generation gene sequencer”</a:t>
            </a:r>
          </a:p>
          <a:p>
            <a:pPr algn="r">
              <a:defRPr/>
            </a:pPr>
            <a:r>
              <a:rPr lang="en-CA" sz="1400" dirty="0">
                <a:solidFill>
                  <a:srgbClr val="333333"/>
                </a:solidFill>
                <a:latin typeface="Arial" charset="0"/>
              </a:rPr>
              <a:t>- Tim </a:t>
            </a:r>
            <a:r>
              <a:rPr lang="en-CA" sz="1400" dirty="0" err="1">
                <a:solidFill>
                  <a:srgbClr val="333333"/>
                </a:solidFill>
                <a:latin typeface="Arial" charset="0"/>
              </a:rPr>
              <a:t>Burcham</a:t>
            </a:r>
            <a:r>
              <a:rPr lang="en-CA" sz="1400" dirty="0">
                <a:solidFill>
                  <a:srgbClr val="333333"/>
                </a:solidFill>
                <a:latin typeface="Arial" charset="0"/>
              </a:rPr>
              <a:t>, Vice President</a:t>
            </a:r>
          </a:p>
        </p:txBody>
      </p:sp>
      <p:grpSp>
        <p:nvGrpSpPr>
          <p:cNvPr id="2" name="Group 15"/>
          <p:cNvGrpSpPr>
            <a:grpSpLocks/>
          </p:cNvGrpSpPr>
          <p:nvPr/>
        </p:nvGrpSpPr>
        <p:grpSpPr bwMode="auto">
          <a:xfrm>
            <a:off x="352425" y="2473325"/>
            <a:ext cx="8418513" cy="334963"/>
            <a:chOff x="430" y="974"/>
            <a:chExt cx="2590" cy="230"/>
          </a:xfrm>
        </p:grpSpPr>
        <p:sp>
          <p:nvSpPr>
            <p:cNvPr id="4107" name="AutoShape 16"/>
            <p:cNvSpPr>
              <a:spLocks noChangeArrowheads="1"/>
            </p:cNvSpPr>
            <p:nvPr/>
          </p:nvSpPr>
          <p:spPr bwMode="gray">
            <a:xfrm>
              <a:off x="430" y="974"/>
              <a:ext cx="2579" cy="230"/>
            </a:xfrm>
            <a:prstGeom prst="roundRect">
              <a:avLst>
                <a:gd name="adj" fmla="val 0"/>
              </a:avLst>
            </a:prstGeom>
            <a:noFill/>
            <a:ln w="9525">
              <a:noFill/>
              <a:round/>
              <a:headEnd/>
              <a:tailEnd/>
            </a:ln>
          </p:spPr>
          <p:txBody>
            <a:bodyPr lIns="45715" tIns="47282" rIns="94565" bIns="47282" anchor="ctr"/>
            <a:lstStyle/>
            <a:p>
              <a:pPr defTabSz="847725"/>
              <a:r>
                <a:rPr lang="en-US" sz="1100" b="1"/>
                <a:t>Solution Provided</a:t>
              </a:r>
            </a:p>
          </p:txBody>
        </p:sp>
        <p:grpSp>
          <p:nvGrpSpPr>
            <p:cNvPr id="3" name="Group 17"/>
            <p:cNvGrpSpPr>
              <a:grpSpLocks/>
            </p:cNvGrpSpPr>
            <p:nvPr/>
          </p:nvGrpSpPr>
          <p:grpSpPr bwMode="auto">
            <a:xfrm>
              <a:off x="430" y="982"/>
              <a:ext cx="2590" cy="202"/>
              <a:chOff x="440" y="982"/>
              <a:chExt cx="2590" cy="202"/>
            </a:xfrm>
          </p:grpSpPr>
          <p:sp>
            <p:nvSpPr>
              <p:cNvPr id="4109" name="Line 18"/>
              <p:cNvSpPr>
                <a:spLocks noChangeShapeType="1"/>
              </p:cNvSpPr>
              <p:nvPr/>
            </p:nvSpPr>
            <p:spPr bwMode="gray">
              <a:xfrm>
                <a:off x="440" y="1184"/>
                <a:ext cx="2590" cy="0"/>
              </a:xfrm>
              <a:prstGeom prst="line">
                <a:avLst/>
              </a:prstGeom>
              <a:noFill/>
              <a:ln w="6350">
                <a:solidFill>
                  <a:schemeClr val="tx1"/>
                </a:solidFill>
                <a:round/>
                <a:headEnd/>
                <a:tailEnd/>
              </a:ln>
            </p:spPr>
            <p:txBody>
              <a:bodyPr lIns="0" tIns="0" rIns="0" bIns="0">
                <a:spAutoFit/>
              </a:bodyPr>
              <a:lstStyle/>
              <a:p>
                <a:endParaRPr lang="en-US"/>
              </a:p>
            </p:txBody>
          </p:sp>
          <p:sp>
            <p:nvSpPr>
              <p:cNvPr id="4110" name="Line 19"/>
              <p:cNvSpPr>
                <a:spLocks noChangeShapeType="1"/>
              </p:cNvSpPr>
              <p:nvPr/>
            </p:nvSpPr>
            <p:spPr bwMode="gray">
              <a:xfrm>
                <a:off x="440" y="982"/>
                <a:ext cx="2590" cy="0"/>
              </a:xfrm>
              <a:prstGeom prst="line">
                <a:avLst/>
              </a:prstGeom>
              <a:noFill/>
              <a:ln w="19050">
                <a:solidFill>
                  <a:schemeClr val="tx1"/>
                </a:solidFill>
                <a:round/>
                <a:headEnd/>
                <a:tailEnd/>
              </a:ln>
            </p:spPr>
            <p:txBody>
              <a:bodyPr lIns="0" tIns="0" rIns="0" bIns="0">
                <a:spAutoFit/>
              </a:bodyPr>
              <a:lstStyle/>
              <a:p>
                <a:endParaRPr lang="en-US"/>
              </a:p>
            </p:txBody>
          </p:sp>
        </p:grpSp>
      </p:grpSp>
      <p:pic>
        <p:nvPicPr>
          <p:cNvPr id="4103" name="Picture 3" descr="C:\penguin\images\LT_logo.JPG"/>
          <p:cNvPicPr>
            <a:picLocks noChangeAspect="1" noChangeArrowheads="1"/>
          </p:cNvPicPr>
          <p:nvPr/>
        </p:nvPicPr>
        <p:blipFill>
          <a:blip r:embed="rId2" cstate="print"/>
          <a:srcRect/>
          <a:stretch>
            <a:fillRect/>
          </a:stretch>
        </p:blipFill>
        <p:spPr bwMode="auto">
          <a:xfrm>
            <a:off x="363538" y="1119188"/>
            <a:ext cx="2232025" cy="1023937"/>
          </a:xfrm>
          <a:prstGeom prst="rect">
            <a:avLst/>
          </a:prstGeom>
          <a:noFill/>
          <a:ln w="9525">
            <a:noFill/>
            <a:miter lim="800000"/>
            <a:headEnd/>
            <a:tailEnd/>
          </a:ln>
        </p:spPr>
      </p:pic>
      <p:pic>
        <p:nvPicPr>
          <p:cNvPr id="12292" name="Picture 4" descr="C:\penguin\images\solid_bioscope_com.jpg"/>
          <p:cNvPicPr>
            <a:picLocks noChangeAspect="1" noChangeArrowheads="1"/>
          </p:cNvPicPr>
          <p:nvPr/>
        </p:nvPicPr>
        <p:blipFill>
          <a:blip r:embed="rId3" cstate="print"/>
          <a:srcRect/>
          <a:stretch>
            <a:fillRect/>
          </a:stretch>
        </p:blipFill>
        <p:spPr bwMode="auto">
          <a:xfrm>
            <a:off x="6210300" y="2911475"/>
            <a:ext cx="2566988" cy="1790700"/>
          </a:xfrm>
          <a:prstGeom prst="rect">
            <a:avLst/>
          </a:prstGeom>
          <a:noFill/>
          <a:ln>
            <a:solidFill>
              <a:schemeClr val="tx1"/>
            </a:solidFill>
          </a:ln>
          <a:effectLst>
            <a:outerShdw blurRad="50800" dist="38100" dir="2700000" algn="tl" rotWithShape="0">
              <a:prstClr val="black">
                <a:alpha val="40000"/>
              </a:prstClr>
            </a:outerShdw>
          </a:effectLst>
        </p:spPr>
      </p:pic>
      <p:pic>
        <p:nvPicPr>
          <p:cNvPr id="12293" name="Picture 5" descr="C:\penguin\images\BioScope_24U_cluster_banner.gif"/>
          <p:cNvPicPr>
            <a:picLocks noChangeAspect="1" noChangeArrowheads="1"/>
          </p:cNvPicPr>
          <p:nvPr/>
        </p:nvPicPr>
        <p:blipFill>
          <a:blip r:embed="rId4" cstate="print"/>
          <a:srcRect/>
          <a:stretch>
            <a:fillRect/>
          </a:stretch>
        </p:blipFill>
        <p:spPr bwMode="auto">
          <a:xfrm>
            <a:off x="6788150" y="4002088"/>
            <a:ext cx="1658938" cy="2432050"/>
          </a:xfrm>
          <a:prstGeom prst="rect">
            <a:avLst/>
          </a:prstGeom>
          <a:noFill/>
          <a:effectLst>
            <a:outerShdw blurRad="50800" dist="38100" dir="2700000" algn="tl" rotWithShape="0">
              <a:prstClr val="black">
                <a:alpha val="40000"/>
              </a:prstClr>
            </a:outerShdw>
          </a:effectLst>
        </p:spPr>
      </p:pic>
      <p:pic>
        <p:nvPicPr>
          <p:cNvPr id="4106" name="Picture 6"/>
          <p:cNvPicPr>
            <a:picLocks noChangeAspect="1" noChangeArrowheads="1"/>
          </p:cNvPicPr>
          <p:nvPr/>
        </p:nvPicPr>
        <p:blipFill>
          <a:blip r:embed="rId5" cstate="print"/>
          <a:srcRect/>
          <a:stretch>
            <a:fillRect/>
          </a:stretch>
        </p:blipFill>
        <p:spPr bwMode="auto">
          <a:xfrm>
            <a:off x="7123113" y="1038225"/>
            <a:ext cx="1338262" cy="1371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What is POD Shell</a:t>
            </a:r>
          </a:p>
          <a:p>
            <a:r>
              <a:rPr lang="en-US" dirty="0" smtClean="0"/>
              <a:t>How it is set up at Caltech</a:t>
            </a:r>
          </a:p>
          <a:p>
            <a:r>
              <a:rPr lang="en-US" dirty="0" smtClean="0"/>
              <a:t>Submitting Jobs</a:t>
            </a:r>
          </a:p>
          <a:p>
            <a:r>
              <a:rPr lang="en-US" dirty="0" smtClean="0"/>
              <a:t>Switching between TORQUE and SGE</a:t>
            </a:r>
          </a:p>
          <a:p>
            <a:r>
              <a:rPr lang="en-US" dirty="0" smtClean="0"/>
              <a:t>Data Staging</a:t>
            </a:r>
          </a:p>
          <a:p>
            <a:r>
              <a:rPr lang="en-US" dirty="0" smtClean="0"/>
              <a:t>Scripting / workflow</a:t>
            </a:r>
          </a:p>
          <a:p>
            <a:r>
              <a:rPr lang="en-US" dirty="0" smtClean="0"/>
              <a:t>Security</a:t>
            </a:r>
          </a:p>
          <a:p>
            <a:r>
              <a:rPr lang="en-US" dirty="0" smtClean="0"/>
              <a:t>Report examples</a:t>
            </a:r>
          </a:p>
          <a:p>
            <a:endParaRPr lang="en-US" dirty="0"/>
          </a:p>
        </p:txBody>
      </p:sp>
      <p:sp>
        <p:nvSpPr>
          <p:cNvPr id="3" name="Title 2"/>
          <p:cNvSpPr>
            <a:spLocks noGrp="1"/>
          </p:cNvSpPr>
          <p:nvPr>
            <p:ph type="title"/>
          </p:nvPr>
        </p:nvSpPr>
        <p:spPr/>
        <p:txBody>
          <a:bodyPr/>
          <a:lstStyle/>
          <a:p>
            <a:r>
              <a:rPr lang="en-US" dirty="0" err="1" smtClean="0"/>
              <a:t>PODShell</a:t>
            </a:r>
            <a:r>
              <a:rPr lang="en-US" dirty="0" smtClean="0"/>
              <a:t> (live demonstrations)</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27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76250" y="950913"/>
            <a:ext cx="8294688" cy="4930775"/>
          </a:xfrm>
          <a:prstGeom prst="rect">
            <a:avLst/>
          </a:prstGeom>
          <a:noFill/>
          <a:ln w="9360">
            <a:noFill/>
            <a:miter lim="800000"/>
            <a:headEnd/>
            <a:tailEnd/>
          </a:ln>
          <a:effectLst/>
        </p:spPr>
        <p:txBody>
          <a:bodyPr wrap="none" anchor="ctr"/>
          <a:lstStyle/>
          <a:p>
            <a:endParaRPr lang="en-US"/>
          </a:p>
        </p:txBody>
      </p:sp>
      <p:pic>
        <p:nvPicPr>
          <p:cNvPr id="5125" name="Picture 5"/>
          <p:cNvPicPr>
            <a:picLocks noChangeAspect="1" noChangeArrowheads="1"/>
          </p:cNvPicPr>
          <p:nvPr/>
        </p:nvPicPr>
        <p:blipFill>
          <a:blip r:embed="rId3" cstate="print"/>
          <a:srcRect/>
          <a:stretch>
            <a:fillRect/>
          </a:stretch>
        </p:blipFill>
        <p:spPr bwMode="auto">
          <a:xfrm>
            <a:off x="1600200" y="2484014"/>
            <a:ext cx="6142038" cy="3536950"/>
          </a:xfrm>
          <a:prstGeom prst="rect">
            <a:avLst/>
          </a:prstGeom>
          <a:noFill/>
          <a:ln w="9525">
            <a:noFill/>
            <a:round/>
            <a:headEnd/>
            <a:tailEnd/>
          </a:ln>
          <a:effectLst/>
        </p:spPr>
      </p:pic>
      <p:sp>
        <p:nvSpPr>
          <p:cNvPr id="7" name="Title 6"/>
          <p:cNvSpPr>
            <a:spLocks noGrp="1"/>
          </p:cNvSpPr>
          <p:nvPr>
            <p:ph type="title"/>
          </p:nvPr>
        </p:nvSpPr>
        <p:spPr/>
        <p:txBody>
          <a:bodyPr/>
          <a:lstStyle/>
          <a:p>
            <a:r>
              <a:rPr lang="en-US" dirty="0" err="1" smtClean="0"/>
              <a:t>PODShell</a:t>
            </a:r>
            <a:r>
              <a:rPr lang="en-US" dirty="0" smtClean="0"/>
              <a:t> – overview</a:t>
            </a:r>
            <a:endParaRPr lang="en-US" dirty="0"/>
          </a:p>
        </p:txBody>
      </p:sp>
      <p:sp>
        <p:nvSpPr>
          <p:cNvPr id="8" name="Content Placeholder 7"/>
          <p:cNvSpPr>
            <a:spLocks noGrp="1"/>
          </p:cNvSpPr>
          <p:nvPr>
            <p:ph sz="quarter" idx="11"/>
          </p:nvPr>
        </p:nvSpPr>
        <p:spPr/>
        <p:txBody>
          <a:bodyPr/>
          <a:lstStyle/>
          <a:p>
            <a:r>
              <a:rPr lang="en-US" dirty="0" smtClean="0"/>
              <a:t>Secure, remote access to POD</a:t>
            </a:r>
          </a:p>
          <a:p>
            <a:pPr lvl="1"/>
            <a:r>
              <a:rPr lang="en-US" dirty="0" smtClean="0"/>
              <a:t>Submit jobs directly to POD without SSH/SCP</a:t>
            </a:r>
          </a:p>
          <a:p>
            <a:pPr lvl="1"/>
            <a:r>
              <a:rPr lang="en-US" dirty="0" smtClean="0"/>
              <a:t>Copy data to/from POD, either as part of a compute job or independent (data staging)</a:t>
            </a:r>
          </a:p>
          <a:p>
            <a:endParaRPr lang="en-US" dirty="0"/>
          </a:p>
        </p:txBody>
      </p:sp>
      <p:sp>
        <p:nvSpPr>
          <p:cNvPr id="9"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28</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75730" y="950977"/>
            <a:ext cx="8294890" cy="1589024"/>
          </a:xfrm>
        </p:spPr>
        <p:txBody>
          <a:bodyPr/>
          <a:lstStyle/>
          <a:p>
            <a:r>
              <a:rPr lang="en-US" dirty="0" smtClean="0"/>
              <a:t>Dedicated submission host with same libraries and compilation environment as POD</a:t>
            </a:r>
          </a:p>
          <a:p>
            <a:pPr lvl="1"/>
            <a:r>
              <a:rPr lang="en-US" dirty="0" smtClean="0"/>
              <a:t>Enables upload of binary compatible executables</a:t>
            </a:r>
          </a:p>
          <a:p>
            <a:r>
              <a:rPr lang="en-US" dirty="0" smtClean="0"/>
              <a:t>Automated user creation based on LDAP attributes-</a:t>
            </a:r>
          </a:p>
          <a:p>
            <a:r>
              <a:rPr lang="en-US" dirty="0" smtClean="0"/>
              <a:t>Caltech/Penguin jointly managed</a:t>
            </a:r>
            <a:endParaRPr lang="en-US" dirty="0"/>
          </a:p>
        </p:txBody>
      </p:sp>
      <p:sp>
        <p:nvSpPr>
          <p:cNvPr id="3" name="Title 2"/>
          <p:cNvSpPr>
            <a:spLocks noGrp="1"/>
          </p:cNvSpPr>
          <p:nvPr>
            <p:ph type="title"/>
          </p:nvPr>
        </p:nvSpPr>
        <p:spPr/>
        <p:txBody>
          <a:bodyPr/>
          <a:lstStyle/>
          <a:p>
            <a:r>
              <a:rPr lang="en-US" dirty="0" smtClean="0"/>
              <a:t>How </a:t>
            </a:r>
            <a:r>
              <a:rPr lang="en-US" dirty="0" err="1" smtClean="0"/>
              <a:t>PODShell</a:t>
            </a:r>
            <a:r>
              <a:rPr lang="en-US" dirty="0" smtClean="0"/>
              <a:t> is set up at Caltech</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29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62088" y="3170238"/>
            <a:ext cx="5915025" cy="29813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1"/>
          <p:cNvSpPr>
            <a:spLocks noGrp="1" noChangeArrowheads="1"/>
          </p:cNvSpPr>
          <p:nvPr>
            <p:ph idx="4294967295"/>
          </p:nvPr>
        </p:nvSpPr>
        <p:spPr>
          <a:xfrm>
            <a:off x="2770188" y="3644900"/>
            <a:ext cx="1851025" cy="1911350"/>
          </a:xfrm>
          <a:prstGeom prst="rect">
            <a:avLst/>
          </a:prstGeom>
          <a:noFill/>
        </p:spPr>
        <p:txBody>
          <a:bodyPr/>
          <a:lstStyle/>
          <a:p>
            <a:r>
              <a:rPr lang="en-CA" sz="1300" smtClean="0"/>
              <a:t>Scyld ClusterWare™</a:t>
            </a:r>
          </a:p>
          <a:p>
            <a:r>
              <a:rPr lang="en-CA" sz="1300" smtClean="0"/>
              <a:t>Scyld TaskMaster™</a:t>
            </a:r>
          </a:p>
          <a:p>
            <a:r>
              <a:rPr lang="en-CA" sz="1300" smtClean="0"/>
              <a:t>Enterprise Linux</a:t>
            </a:r>
          </a:p>
          <a:p>
            <a:r>
              <a:rPr lang="en-CA" sz="1300" smtClean="0"/>
              <a:t>Compilers &amp; Tools</a:t>
            </a:r>
          </a:p>
        </p:txBody>
      </p:sp>
      <p:sp>
        <p:nvSpPr>
          <p:cNvPr id="1906692" name="Rectangle 4"/>
          <p:cNvSpPr>
            <a:spLocks noGrp="1" noChangeArrowheads="1"/>
          </p:cNvSpPr>
          <p:nvPr>
            <p:ph type="title"/>
          </p:nvPr>
        </p:nvSpPr>
        <p:spPr/>
        <p:txBody>
          <a:bodyPr/>
          <a:lstStyle/>
          <a:p>
            <a:pPr>
              <a:defRPr/>
            </a:pPr>
            <a:r>
              <a:rPr lang="en-CA" dirty="0" smtClean="0"/>
              <a:t>Penguin provides Linux HPC Solutions</a:t>
            </a:r>
            <a:endParaRPr lang="en-CA" dirty="0"/>
          </a:p>
        </p:txBody>
      </p:sp>
      <p:sp>
        <p:nvSpPr>
          <p:cNvPr id="7173" name="Line 2"/>
          <p:cNvSpPr>
            <a:spLocks noChangeShapeType="1"/>
          </p:cNvSpPr>
          <p:nvPr/>
        </p:nvSpPr>
        <p:spPr bwMode="auto">
          <a:xfrm>
            <a:off x="4694238" y="898525"/>
            <a:ext cx="0" cy="4437063"/>
          </a:xfrm>
          <a:prstGeom prst="line">
            <a:avLst/>
          </a:prstGeom>
          <a:noFill/>
          <a:ln w="9525" cap="rnd">
            <a:solidFill>
              <a:schemeClr val="bg2"/>
            </a:solidFill>
            <a:prstDash val="sysDot"/>
            <a:round/>
            <a:headEnd/>
            <a:tailEnd/>
          </a:ln>
        </p:spPr>
        <p:txBody>
          <a:bodyPr wrap="none" lIns="82058" tIns="41029" rIns="82058" bIns="41029" anchor="ctr"/>
          <a:lstStyle/>
          <a:p>
            <a:endParaRPr lang="en-US"/>
          </a:p>
        </p:txBody>
      </p:sp>
      <p:sp>
        <p:nvSpPr>
          <p:cNvPr id="7174" name="Line 3"/>
          <p:cNvSpPr>
            <a:spLocks noChangeShapeType="1"/>
          </p:cNvSpPr>
          <p:nvPr/>
        </p:nvSpPr>
        <p:spPr bwMode="auto">
          <a:xfrm>
            <a:off x="2689225" y="898525"/>
            <a:ext cx="0" cy="4437063"/>
          </a:xfrm>
          <a:prstGeom prst="line">
            <a:avLst/>
          </a:prstGeom>
          <a:noFill/>
          <a:ln w="9525" cap="rnd">
            <a:solidFill>
              <a:schemeClr val="bg2"/>
            </a:solidFill>
            <a:prstDash val="sysDot"/>
            <a:round/>
            <a:headEnd/>
            <a:tailEnd/>
          </a:ln>
        </p:spPr>
        <p:txBody>
          <a:bodyPr wrap="none" lIns="82058" tIns="41029" rIns="82058" bIns="41029" anchor="ctr"/>
          <a:lstStyle/>
          <a:p>
            <a:endParaRPr lang="en-US"/>
          </a:p>
        </p:txBody>
      </p:sp>
      <p:sp>
        <p:nvSpPr>
          <p:cNvPr id="1906694" name="Text Box 6"/>
          <p:cNvSpPr txBox="1">
            <a:spLocks noChangeArrowheads="1"/>
          </p:cNvSpPr>
          <p:nvPr/>
        </p:nvSpPr>
        <p:spPr bwMode="auto">
          <a:xfrm>
            <a:off x="6835775" y="882650"/>
            <a:ext cx="1731963" cy="820738"/>
          </a:xfrm>
          <a:prstGeom prst="rect">
            <a:avLst/>
          </a:prstGeom>
          <a:noFill/>
          <a:ln w="9525">
            <a:noFill/>
            <a:miter lim="800000"/>
            <a:headEnd/>
            <a:tailEnd/>
          </a:ln>
          <a:effectLst/>
        </p:spPr>
        <p:txBody>
          <a:bodyPr lIns="82058" tIns="41029" rIns="82058" bIns="41029">
            <a:spAutoFit/>
          </a:bodyPr>
          <a:lstStyle/>
          <a:p>
            <a:pPr>
              <a:defRPr/>
            </a:pPr>
            <a:r>
              <a:rPr lang="en-US" sz="1600" b="1" dirty="0">
                <a:solidFill>
                  <a:srgbClr val="990000"/>
                </a:solidFill>
                <a:effectLst>
                  <a:outerShdw blurRad="38100" dist="38100" dir="2700000" algn="tl">
                    <a:srgbClr val="C0C0C0"/>
                  </a:outerShdw>
                </a:effectLst>
                <a:latin typeface="Trebuchet MS" pitchFamily="34" charset="0"/>
                <a:ea typeface="ＭＳ Ｐゴシック"/>
                <a:cs typeface="ＭＳ Ｐゴシック"/>
              </a:rPr>
              <a:t>Professional Services and Engineering</a:t>
            </a:r>
            <a:r>
              <a:rPr lang="en-US" sz="1100" dirty="0">
                <a:latin typeface="Trebuchet MS" pitchFamily="34" charset="0"/>
                <a:ea typeface="ＭＳ Ｐゴシック"/>
                <a:cs typeface="ＭＳ Ｐゴシック"/>
              </a:rPr>
              <a:t> </a:t>
            </a:r>
          </a:p>
        </p:txBody>
      </p:sp>
      <p:sp>
        <p:nvSpPr>
          <p:cNvPr id="1906696" name="Text Box 8"/>
          <p:cNvSpPr txBox="1">
            <a:spLocks noChangeArrowheads="1"/>
          </p:cNvSpPr>
          <p:nvPr/>
        </p:nvSpPr>
        <p:spPr bwMode="auto">
          <a:xfrm>
            <a:off x="2741613" y="898525"/>
            <a:ext cx="2078037" cy="822325"/>
          </a:xfrm>
          <a:prstGeom prst="rect">
            <a:avLst/>
          </a:prstGeom>
          <a:noFill/>
          <a:ln w="9525">
            <a:noFill/>
            <a:miter lim="800000"/>
            <a:headEnd/>
            <a:tailEnd/>
          </a:ln>
          <a:effectLst/>
        </p:spPr>
        <p:txBody>
          <a:bodyPr lIns="82058" tIns="41029" rIns="82058" bIns="41029">
            <a:spAutoFit/>
          </a:bodyPr>
          <a:lstStyle/>
          <a:p>
            <a:pPr algn="ctr">
              <a:defRPr/>
            </a:pPr>
            <a:r>
              <a:rPr lang="en-US" sz="1600" b="1" dirty="0">
                <a:solidFill>
                  <a:srgbClr val="990000"/>
                </a:solidFill>
                <a:effectLst>
                  <a:outerShdw blurRad="38100" dist="38100" dir="2700000" algn="tl">
                    <a:srgbClr val="C0C0C0"/>
                  </a:outerShdw>
                </a:effectLst>
                <a:latin typeface="Trebuchet MS" pitchFamily="34" charset="0"/>
                <a:ea typeface="ＭＳ Ｐゴシック"/>
                <a:cs typeface="ＭＳ Ｐゴシック"/>
              </a:rPr>
              <a:t>Cluster </a:t>
            </a:r>
          </a:p>
          <a:p>
            <a:pPr algn="ctr">
              <a:defRPr/>
            </a:pPr>
            <a:r>
              <a:rPr lang="en-US" sz="1600" b="1" dirty="0">
                <a:solidFill>
                  <a:srgbClr val="990000"/>
                </a:solidFill>
                <a:effectLst>
                  <a:outerShdw blurRad="38100" dist="38100" dir="2700000" algn="tl">
                    <a:srgbClr val="C0C0C0"/>
                  </a:outerShdw>
                </a:effectLst>
                <a:latin typeface="Trebuchet MS" pitchFamily="34" charset="0"/>
                <a:ea typeface="ＭＳ Ｐゴシック"/>
                <a:cs typeface="ＭＳ Ｐゴシック"/>
              </a:rPr>
              <a:t>Management Software</a:t>
            </a:r>
            <a:r>
              <a:rPr lang="en-US" sz="1100" dirty="0">
                <a:solidFill>
                  <a:srgbClr val="990000"/>
                </a:solidFill>
                <a:latin typeface="Trebuchet MS" pitchFamily="34" charset="0"/>
                <a:ea typeface="ＭＳ Ｐゴシック"/>
                <a:cs typeface="ＭＳ Ｐゴシック"/>
              </a:rPr>
              <a:t> </a:t>
            </a:r>
          </a:p>
        </p:txBody>
      </p:sp>
      <p:pic>
        <p:nvPicPr>
          <p:cNvPr id="7177" name="Picture 2272298" descr="S8Picture 2272298"/>
          <p:cNvPicPr>
            <a:picLocks noChangeAspect="1" noChangeArrowheads="1"/>
          </p:cNvPicPr>
          <p:nvPr>
            <p:custDataLst>
              <p:tags r:id="rId1"/>
            </p:custDataLst>
          </p:nvPr>
        </p:nvPicPr>
        <p:blipFill>
          <a:blip r:embed="rId4" cstate="print"/>
          <a:srcRect/>
          <a:stretch>
            <a:fillRect/>
          </a:stretch>
        </p:blipFill>
        <p:spPr bwMode="auto">
          <a:xfrm>
            <a:off x="3040063" y="2054225"/>
            <a:ext cx="1441450" cy="606425"/>
          </a:xfrm>
          <a:prstGeom prst="rect">
            <a:avLst/>
          </a:prstGeom>
          <a:noFill/>
          <a:ln w="9525">
            <a:noFill/>
            <a:miter lim="800000"/>
            <a:headEnd/>
            <a:tailEnd/>
          </a:ln>
        </p:spPr>
      </p:pic>
      <p:pic>
        <p:nvPicPr>
          <p:cNvPr id="7178" name="Picture 10"/>
          <p:cNvPicPr>
            <a:picLocks noChangeAspect="1" noChangeArrowheads="1"/>
          </p:cNvPicPr>
          <p:nvPr/>
        </p:nvPicPr>
        <p:blipFill>
          <a:blip r:embed="rId5" cstate="print"/>
          <a:srcRect/>
          <a:stretch>
            <a:fillRect/>
          </a:stretch>
        </p:blipFill>
        <p:spPr bwMode="auto">
          <a:xfrm>
            <a:off x="6862763" y="1816100"/>
            <a:ext cx="1316037" cy="1165225"/>
          </a:xfrm>
          <a:prstGeom prst="rect">
            <a:avLst/>
          </a:prstGeom>
          <a:noFill/>
          <a:ln w="9525">
            <a:noFill/>
            <a:miter lim="800000"/>
            <a:headEnd/>
            <a:tailEnd/>
          </a:ln>
        </p:spPr>
      </p:pic>
      <p:sp>
        <p:nvSpPr>
          <p:cNvPr id="7179" name="Line 11"/>
          <p:cNvSpPr>
            <a:spLocks noChangeShapeType="1"/>
          </p:cNvSpPr>
          <p:nvPr/>
        </p:nvSpPr>
        <p:spPr bwMode="auto">
          <a:xfrm>
            <a:off x="6567488" y="898525"/>
            <a:ext cx="0" cy="4438650"/>
          </a:xfrm>
          <a:prstGeom prst="line">
            <a:avLst/>
          </a:prstGeom>
          <a:noFill/>
          <a:ln w="9525" cap="rnd">
            <a:solidFill>
              <a:schemeClr val="bg2"/>
            </a:solidFill>
            <a:prstDash val="sysDot"/>
            <a:round/>
            <a:headEnd/>
            <a:tailEnd/>
          </a:ln>
        </p:spPr>
        <p:txBody>
          <a:bodyPr wrap="none" lIns="82058" tIns="41029" rIns="82058" bIns="41029" anchor="ctr"/>
          <a:lstStyle/>
          <a:p>
            <a:endParaRPr lang="en-US"/>
          </a:p>
        </p:txBody>
      </p:sp>
      <p:sp>
        <p:nvSpPr>
          <p:cNvPr id="1906702" name="Text Box 14"/>
          <p:cNvSpPr txBox="1">
            <a:spLocks noChangeArrowheads="1"/>
          </p:cNvSpPr>
          <p:nvPr/>
        </p:nvSpPr>
        <p:spPr bwMode="auto">
          <a:xfrm>
            <a:off x="881063" y="898525"/>
            <a:ext cx="1870075" cy="328613"/>
          </a:xfrm>
          <a:prstGeom prst="rect">
            <a:avLst/>
          </a:prstGeom>
          <a:noFill/>
          <a:ln w="9525">
            <a:noFill/>
            <a:miter lim="800000"/>
            <a:headEnd/>
            <a:tailEnd/>
          </a:ln>
          <a:effectLst/>
        </p:spPr>
        <p:txBody>
          <a:bodyPr lIns="82058" tIns="41029" rIns="82058" bIns="41029">
            <a:spAutoFit/>
          </a:bodyPr>
          <a:lstStyle/>
          <a:p>
            <a:pPr>
              <a:defRPr/>
            </a:pPr>
            <a:r>
              <a:rPr lang="en-US" sz="1600" b="1" dirty="0">
                <a:solidFill>
                  <a:srgbClr val="990000"/>
                </a:solidFill>
                <a:effectLst>
                  <a:outerShdw blurRad="38100" dist="38100" dir="2700000" algn="tl">
                    <a:srgbClr val="C0C0C0"/>
                  </a:outerShdw>
                </a:effectLst>
                <a:latin typeface="Trebuchet MS" pitchFamily="34" charset="0"/>
                <a:ea typeface="ＭＳ Ｐゴシック"/>
                <a:cs typeface="ＭＳ Ｐゴシック"/>
              </a:rPr>
              <a:t>Linux Systems</a:t>
            </a:r>
          </a:p>
        </p:txBody>
      </p:sp>
      <p:pic>
        <p:nvPicPr>
          <p:cNvPr id="7181" name="Picture 15"/>
          <p:cNvPicPr>
            <a:picLocks noChangeAspect="1" noChangeArrowheads="1"/>
          </p:cNvPicPr>
          <p:nvPr/>
        </p:nvPicPr>
        <p:blipFill>
          <a:blip r:embed="rId6" cstate="print"/>
          <a:srcRect/>
          <a:stretch>
            <a:fillRect/>
          </a:stretch>
        </p:blipFill>
        <p:spPr bwMode="auto">
          <a:xfrm>
            <a:off x="1824038" y="1503363"/>
            <a:ext cx="773112" cy="674687"/>
          </a:xfrm>
          <a:prstGeom prst="rect">
            <a:avLst/>
          </a:prstGeom>
          <a:noFill/>
          <a:ln w="9525">
            <a:noFill/>
            <a:miter lim="800000"/>
            <a:headEnd/>
            <a:tailEnd/>
          </a:ln>
        </p:spPr>
      </p:pic>
      <p:sp>
        <p:nvSpPr>
          <p:cNvPr id="7182" name="Text Box 16"/>
          <p:cNvSpPr txBox="1">
            <a:spLocks noChangeArrowheads="1"/>
          </p:cNvSpPr>
          <p:nvPr/>
        </p:nvSpPr>
        <p:spPr bwMode="auto">
          <a:xfrm>
            <a:off x="1976438" y="2357438"/>
            <a:ext cx="479425" cy="188912"/>
          </a:xfrm>
          <a:prstGeom prst="rect">
            <a:avLst/>
          </a:prstGeom>
          <a:noFill/>
          <a:ln w="9525">
            <a:noFill/>
            <a:miter lim="800000"/>
            <a:headEnd/>
            <a:tailEnd/>
          </a:ln>
        </p:spPr>
        <p:txBody>
          <a:bodyPr wrap="none" lIns="82058" tIns="41029" rIns="82058" bIns="41029">
            <a:spAutoFit/>
          </a:bodyPr>
          <a:lstStyle/>
          <a:p>
            <a:pPr algn="r" eaLnBrk="0" hangingPunct="0"/>
            <a:r>
              <a:rPr lang="en-US" sz="700">
                <a:solidFill>
                  <a:srgbClr val="AC151C"/>
                </a:solidFill>
                <a:latin typeface="Trebuchet MS" pitchFamily="34" charset="0"/>
              </a:rPr>
              <a:t>Storage</a:t>
            </a:r>
          </a:p>
        </p:txBody>
      </p:sp>
      <p:sp>
        <p:nvSpPr>
          <p:cNvPr id="7183" name="Text Box 17"/>
          <p:cNvSpPr txBox="1">
            <a:spLocks noChangeArrowheads="1"/>
          </p:cNvSpPr>
          <p:nvPr/>
        </p:nvSpPr>
        <p:spPr bwMode="auto">
          <a:xfrm>
            <a:off x="1816100" y="1335088"/>
            <a:ext cx="700088" cy="188912"/>
          </a:xfrm>
          <a:prstGeom prst="rect">
            <a:avLst/>
          </a:prstGeom>
          <a:noFill/>
          <a:ln w="9525">
            <a:noFill/>
            <a:miter lim="800000"/>
            <a:headEnd/>
            <a:tailEnd/>
          </a:ln>
        </p:spPr>
        <p:txBody>
          <a:bodyPr wrap="none" lIns="82058" tIns="41029" rIns="82058" bIns="41029">
            <a:spAutoFit/>
          </a:bodyPr>
          <a:lstStyle/>
          <a:p>
            <a:pPr algn="r" eaLnBrk="0" hangingPunct="0"/>
            <a:r>
              <a:rPr lang="en-US" sz="700">
                <a:solidFill>
                  <a:srgbClr val="AC151C"/>
                </a:solidFill>
                <a:latin typeface="Trebuchet MS" pitchFamily="34" charset="0"/>
              </a:rPr>
              <a:t>Workstations</a:t>
            </a:r>
          </a:p>
        </p:txBody>
      </p:sp>
      <p:sp>
        <p:nvSpPr>
          <p:cNvPr id="7184" name="Text Box 18"/>
          <p:cNvSpPr txBox="1">
            <a:spLocks noChangeArrowheads="1"/>
          </p:cNvSpPr>
          <p:nvPr/>
        </p:nvSpPr>
        <p:spPr bwMode="auto">
          <a:xfrm>
            <a:off x="973138" y="1379538"/>
            <a:ext cx="466725" cy="188912"/>
          </a:xfrm>
          <a:prstGeom prst="rect">
            <a:avLst/>
          </a:prstGeom>
          <a:noFill/>
          <a:ln w="9525">
            <a:noFill/>
            <a:miter lim="800000"/>
            <a:headEnd/>
            <a:tailEnd/>
          </a:ln>
        </p:spPr>
        <p:txBody>
          <a:bodyPr wrap="none" lIns="82058" tIns="41029" rIns="82058" bIns="41029">
            <a:spAutoFit/>
          </a:bodyPr>
          <a:lstStyle/>
          <a:p>
            <a:pPr algn="r" eaLnBrk="0" hangingPunct="0"/>
            <a:r>
              <a:rPr lang="en-US" sz="700">
                <a:solidFill>
                  <a:srgbClr val="AC151C"/>
                </a:solidFill>
                <a:latin typeface="Trebuchet MS" pitchFamily="34" charset="0"/>
              </a:rPr>
              <a:t>Servers</a:t>
            </a:r>
          </a:p>
        </p:txBody>
      </p:sp>
      <p:pic>
        <p:nvPicPr>
          <p:cNvPr id="7185" name="Picture 19"/>
          <p:cNvPicPr>
            <a:picLocks noChangeAspect="1" noChangeArrowheads="1"/>
          </p:cNvPicPr>
          <p:nvPr/>
        </p:nvPicPr>
        <p:blipFill>
          <a:blip r:embed="rId7" cstate="print"/>
          <a:srcRect r="17606"/>
          <a:stretch>
            <a:fillRect/>
          </a:stretch>
        </p:blipFill>
        <p:spPr bwMode="auto">
          <a:xfrm>
            <a:off x="923925" y="2271713"/>
            <a:ext cx="512763" cy="958850"/>
          </a:xfrm>
          <a:prstGeom prst="rect">
            <a:avLst/>
          </a:prstGeom>
          <a:noFill/>
          <a:ln w="9525">
            <a:noFill/>
            <a:miter lim="800000"/>
            <a:headEnd/>
            <a:tailEnd/>
          </a:ln>
        </p:spPr>
      </p:pic>
      <p:pic>
        <p:nvPicPr>
          <p:cNvPr id="7186" name="Picture 20" descr="altus_1702"/>
          <p:cNvPicPr>
            <a:picLocks noChangeAspect="1" noChangeArrowheads="1"/>
          </p:cNvPicPr>
          <p:nvPr/>
        </p:nvPicPr>
        <p:blipFill>
          <a:blip r:embed="rId8" cstate="print"/>
          <a:srcRect/>
          <a:stretch>
            <a:fillRect/>
          </a:stretch>
        </p:blipFill>
        <p:spPr bwMode="auto">
          <a:xfrm>
            <a:off x="782638" y="1584325"/>
            <a:ext cx="892175" cy="333375"/>
          </a:xfrm>
          <a:prstGeom prst="rect">
            <a:avLst/>
          </a:prstGeom>
          <a:noFill/>
          <a:ln w="9525">
            <a:noFill/>
            <a:miter lim="800000"/>
            <a:headEnd/>
            <a:tailEnd/>
          </a:ln>
        </p:spPr>
      </p:pic>
      <p:sp>
        <p:nvSpPr>
          <p:cNvPr id="7187" name="Text Box 21"/>
          <p:cNvSpPr txBox="1">
            <a:spLocks noChangeArrowheads="1"/>
          </p:cNvSpPr>
          <p:nvPr/>
        </p:nvSpPr>
        <p:spPr bwMode="auto">
          <a:xfrm>
            <a:off x="828675" y="2060575"/>
            <a:ext cx="692150" cy="188913"/>
          </a:xfrm>
          <a:prstGeom prst="rect">
            <a:avLst/>
          </a:prstGeom>
          <a:noFill/>
          <a:ln w="9525">
            <a:noFill/>
            <a:miter lim="800000"/>
            <a:headEnd/>
            <a:tailEnd/>
          </a:ln>
        </p:spPr>
        <p:txBody>
          <a:bodyPr wrap="none" lIns="82058" tIns="41029" rIns="82058" bIns="41029">
            <a:spAutoFit/>
          </a:bodyPr>
          <a:lstStyle/>
          <a:p>
            <a:pPr algn="r" eaLnBrk="0" hangingPunct="0"/>
            <a:r>
              <a:rPr lang="en-US" sz="700">
                <a:solidFill>
                  <a:srgbClr val="AC151C"/>
                </a:solidFill>
                <a:latin typeface="Trebuchet MS" pitchFamily="34" charset="0"/>
              </a:rPr>
              <a:t>HPC Clusters</a:t>
            </a:r>
          </a:p>
        </p:txBody>
      </p:sp>
      <p:pic>
        <p:nvPicPr>
          <p:cNvPr id="7188" name="Picture 22" descr="panasas_AS3000"/>
          <p:cNvPicPr>
            <a:picLocks noChangeAspect="1" noChangeArrowheads="1"/>
          </p:cNvPicPr>
          <p:nvPr/>
        </p:nvPicPr>
        <p:blipFill>
          <a:blip r:embed="rId9" cstate="print"/>
          <a:srcRect/>
          <a:stretch>
            <a:fillRect/>
          </a:stretch>
        </p:blipFill>
        <p:spPr bwMode="auto">
          <a:xfrm>
            <a:off x="1835150" y="2633663"/>
            <a:ext cx="742950" cy="365125"/>
          </a:xfrm>
          <a:prstGeom prst="rect">
            <a:avLst/>
          </a:prstGeom>
          <a:noFill/>
          <a:ln w="9525">
            <a:noFill/>
            <a:miter lim="800000"/>
            <a:headEnd/>
            <a:tailEnd/>
          </a:ln>
        </p:spPr>
      </p:pic>
      <p:sp>
        <p:nvSpPr>
          <p:cNvPr id="1906711" name="Text Box 23"/>
          <p:cNvSpPr txBox="1">
            <a:spLocks noChangeArrowheads="1"/>
          </p:cNvSpPr>
          <p:nvPr/>
        </p:nvSpPr>
        <p:spPr bwMode="auto">
          <a:xfrm>
            <a:off x="4600575" y="915988"/>
            <a:ext cx="2019300" cy="820737"/>
          </a:xfrm>
          <a:prstGeom prst="rect">
            <a:avLst/>
          </a:prstGeom>
          <a:noFill/>
          <a:ln w="9525">
            <a:noFill/>
            <a:miter lim="800000"/>
            <a:headEnd/>
            <a:tailEnd/>
          </a:ln>
          <a:effectLst/>
        </p:spPr>
        <p:txBody>
          <a:bodyPr lIns="82058" tIns="41029" rIns="82058" bIns="41029">
            <a:spAutoFit/>
          </a:bodyPr>
          <a:lstStyle/>
          <a:p>
            <a:pPr algn="ctr">
              <a:defRPr/>
            </a:pPr>
            <a:r>
              <a:rPr lang="en-US" sz="1600" b="1" dirty="0">
                <a:solidFill>
                  <a:srgbClr val="990000"/>
                </a:solidFill>
                <a:effectLst>
                  <a:outerShdw blurRad="38100" dist="38100" dir="2700000" algn="tl">
                    <a:srgbClr val="C0C0C0"/>
                  </a:outerShdw>
                </a:effectLst>
                <a:latin typeface="Trebuchet MS" pitchFamily="34" charset="0"/>
                <a:ea typeface="ＭＳ Ｐゴシック"/>
                <a:cs typeface="ＭＳ Ｐゴシック"/>
              </a:rPr>
              <a:t>HPC as a Service - Penguin on Demand</a:t>
            </a:r>
            <a:endParaRPr lang="en-US" sz="1100" dirty="0">
              <a:latin typeface="Trebuchet MS" pitchFamily="34" charset="0"/>
              <a:ea typeface="ＭＳ Ｐゴシック"/>
              <a:cs typeface="ＭＳ Ｐゴシック"/>
            </a:endParaRPr>
          </a:p>
        </p:txBody>
      </p:sp>
      <p:grpSp>
        <p:nvGrpSpPr>
          <p:cNvPr id="2" name="Group 37"/>
          <p:cNvGrpSpPr>
            <a:grpSpLocks/>
          </p:cNvGrpSpPr>
          <p:nvPr/>
        </p:nvGrpSpPr>
        <p:grpSpPr bwMode="auto">
          <a:xfrm>
            <a:off x="627063" y="3273425"/>
            <a:ext cx="1906587" cy="336550"/>
            <a:chOff x="430" y="974"/>
            <a:chExt cx="2590" cy="230"/>
          </a:xfrm>
        </p:grpSpPr>
        <p:sp>
          <p:nvSpPr>
            <p:cNvPr id="7210" name="AutoShape 38"/>
            <p:cNvSpPr>
              <a:spLocks noChangeArrowheads="1"/>
            </p:cNvSpPr>
            <p:nvPr/>
          </p:nvSpPr>
          <p:spPr bwMode="gray">
            <a:xfrm>
              <a:off x="430" y="974"/>
              <a:ext cx="2579" cy="230"/>
            </a:xfrm>
            <a:prstGeom prst="roundRect">
              <a:avLst>
                <a:gd name="adj" fmla="val 0"/>
              </a:avLst>
            </a:prstGeom>
            <a:noFill/>
            <a:ln w="9525">
              <a:noFill/>
              <a:round/>
              <a:headEnd/>
              <a:tailEnd/>
            </a:ln>
          </p:spPr>
          <p:txBody>
            <a:bodyPr lIns="45715" tIns="47282" rIns="94565" bIns="47282" anchor="ctr"/>
            <a:lstStyle/>
            <a:p>
              <a:pPr algn="ctr" defTabSz="847725"/>
              <a:r>
                <a:rPr lang="en-US" sz="1100" b="1"/>
                <a:t>Optimized for Linux</a:t>
              </a:r>
            </a:p>
          </p:txBody>
        </p:sp>
        <p:grpSp>
          <p:nvGrpSpPr>
            <p:cNvPr id="3" name="Group 39"/>
            <p:cNvGrpSpPr>
              <a:grpSpLocks/>
            </p:cNvGrpSpPr>
            <p:nvPr/>
          </p:nvGrpSpPr>
          <p:grpSpPr bwMode="auto">
            <a:xfrm>
              <a:off x="430" y="982"/>
              <a:ext cx="2590" cy="202"/>
              <a:chOff x="440" y="982"/>
              <a:chExt cx="2590" cy="202"/>
            </a:xfrm>
          </p:grpSpPr>
          <p:sp>
            <p:nvSpPr>
              <p:cNvPr id="7212" name="Line 40"/>
              <p:cNvSpPr>
                <a:spLocks noChangeShapeType="1"/>
              </p:cNvSpPr>
              <p:nvPr/>
            </p:nvSpPr>
            <p:spPr bwMode="gray">
              <a:xfrm>
                <a:off x="440" y="1184"/>
                <a:ext cx="2590" cy="0"/>
              </a:xfrm>
              <a:prstGeom prst="line">
                <a:avLst/>
              </a:prstGeom>
              <a:noFill/>
              <a:ln w="6350">
                <a:solidFill>
                  <a:schemeClr val="tx1"/>
                </a:solidFill>
                <a:round/>
                <a:headEnd/>
                <a:tailEnd/>
              </a:ln>
            </p:spPr>
            <p:txBody>
              <a:bodyPr lIns="0" tIns="0" rIns="0" bIns="0">
                <a:spAutoFit/>
              </a:bodyPr>
              <a:lstStyle/>
              <a:p>
                <a:endParaRPr lang="en-US"/>
              </a:p>
            </p:txBody>
          </p:sp>
          <p:sp>
            <p:nvSpPr>
              <p:cNvPr id="7213" name="Line 41"/>
              <p:cNvSpPr>
                <a:spLocks noChangeShapeType="1"/>
              </p:cNvSpPr>
              <p:nvPr/>
            </p:nvSpPr>
            <p:spPr bwMode="gray">
              <a:xfrm>
                <a:off x="440" y="982"/>
                <a:ext cx="2590" cy="0"/>
              </a:xfrm>
              <a:prstGeom prst="line">
                <a:avLst/>
              </a:prstGeom>
              <a:noFill/>
              <a:ln w="19050">
                <a:solidFill>
                  <a:schemeClr val="tx1"/>
                </a:solidFill>
                <a:round/>
                <a:headEnd/>
                <a:tailEnd/>
              </a:ln>
            </p:spPr>
            <p:txBody>
              <a:bodyPr lIns="0" tIns="0" rIns="0" bIns="0">
                <a:spAutoFit/>
              </a:bodyPr>
              <a:lstStyle/>
              <a:p>
                <a:endParaRPr lang="en-US"/>
              </a:p>
            </p:txBody>
          </p:sp>
        </p:grpSp>
      </p:grpSp>
      <p:grpSp>
        <p:nvGrpSpPr>
          <p:cNvPr id="4" name="Group 45"/>
          <p:cNvGrpSpPr>
            <a:grpSpLocks/>
          </p:cNvGrpSpPr>
          <p:nvPr/>
        </p:nvGrpSpPr>
        <p:grpSpPr bwMode="auto">
          <a:xfrm>
            <a:off x="2805113" y="3278188"/>
            <a:ext cx="1774825" cy="298450"/>
            <a:chOff x="2280" y="2539"/>
            <a:chExt cx="1847" cy="219"/>
          </a:xfrm>
        </p:grpSpPr>
        <p:sp>
          <p:nvSpPr>
            <p:cNvPr id="7206" name="AutoShape 46"/>
            <p:cNvSpPr>
              <a:spLocks noChangeArrowheads="1"/>
            </p:cNvSpPr>
            <p:nvPr/>
          </p:nvSpPr>
          <p:spPr bwMode="gray">
            <a:xfrm>
              <a:off x="2280" y="2555"/>
              <a:ext cx="1839" cy="200"/>
            </a:xfrm>
            <a:prstGeom prst="roundRect">
              <a:avLst>
                <a:gd name="adj" fmla="val 0"/>
              </a:avLst>
            </a:prstGeom>
            <a:noFill/>
            <a:ln w="9525">
              <a:noFill/>
              <a:round/>
              <a:headEnd/>
              <a:tailEnd/>
            </a:ln>
          </p:spPr>
          <p:txBody>
            <a:bodyPr lIns="45715" tIns="47282" rIns="94565" bIns="47282" anchor="ctr"/>
            <a:lstStyle/>
            <a:p>
              <a:pPr algn="ctr" defTabSz="847725"/>
              <a:r>
                <a:rPr lang="en-US" sz="1100" b="1"/>
                <a:t>Ease of Management</a:t>
              </a:r>
            </a:p>
          </p:txBody>
        </p:sp>
        <p:grpSp>
          <p:nvGrpSpPr>
            <p:cNvPr id="5" name="Group 47"/>
            <p:cNvGrpSpPr>
              <a:grpSpLocks/>
            </p:cNvGrpSpPr>
            <p:nvPr/>
          </p:nvGrpSpPr>
          <p:grpSpPr bwMode="auto">
            <a:xfrm>
              <a:off x="2280" y="2539"/>
              <a:ext cx="1847" cy="219"/>
              <a:chOff x="2280" y="2539"/>
              <a:chExt cx="1847" cy="219"/>
            </a:xfrm>
          </p:grpSpPr>
          <p:sp>
            <p:nvSpPr>
              <p:cNvPr id="7208" name="Line 48"/>
              <p:cNvSpPr>
                <a:spLocks noChangeShapeType="1"/>
              </p:cNvSpPr>
              <p:nvPr/>
            </p:nvSpPr>
            <p:spPr bwMode="gray">
              <a:xfrm>
                <a:off x="2280" y="2758"/>
                <a:ext cx="1847" cy="0"/>
              </a:xfrm>
              <a:prstGeom prst="line">
                <a:avLst/>
              </a:prstGeom>
              <a:noFill/>
              <a:ln w="6350">
                <a:solidFill>
                  <a:schemeClr val="tx1"/>
                </a:solidFill>
                <a:round/>
                <a:headEnd/>
                <a:tailEnd/>
              </a:ln>
            </p:spPr>
            <p:txBody>
              <a:bodyPr lIns="0" tIns="0" rIns="0" bIns="0">
                <a:spAutoFit/>
              </a:bodyPr>
              <a:lstStyle/>
              <a:p>
                <a:endParaRPr lang="en-US"/>
              </a:p>
            </p:txBody>
          </p:sp>
          <p:sp>
            <p:nvSpPr>
              <p:cNvPr id="7209" name="Line 49"/>
              <p:cNvSpPr>
                <a:spLocks noChangeShapeType="1"/>
              </p:cNvSpPr>
              <p:nvPr/>
            </p:nvSpPr>
            <p:spPr bwMode="gray">
              <a:xfrm>
                <a:off x="2280" y="2539"/>
                <a:ext cx="1847" cy="0"/>
              </a:xfrm>
              <a:prstGeom prst="line">
                <a:avLst/>
              </a:prstGeom>
              <a:noFill/>
              <a:ln w="19050">
                <a:solidFill>
                  <a:schemeClr val="tx1"/>
                </a:solidFill>
                <a:round/>
                <a:headEnd/>
                <a:tailEnd/>
              </a:ln>
            </p:spPr>
            <p:txBody>
              <a:bodyPr lIns="0" tIns="0" rIns="0" bIns="0">
                <a:spAutoFit/>
              </a:bodyPr>
              <a:lstStyle/>
              <a:p>
                <a:endParaRPr lang="en-US"/>
              </a:p>
            </p:txBody>
          </p:sp>
        </p:grpSp>
      </p:grpSp>
      <p:grpSp>
        <p:nvGrpSpPr>
          <p:cNvPr id="6" name="Group 50"/>
          <p:cNvGrpSpPr>
            <a:grpSpLocks/>
          </p:cNvGrpSpPr>
          <p:nvPr/>
        </p:nvGrpSpPr>
        <p:grpSpPr bwMode="auto">
          <a:xfrm>
            <a:off x="4737100" y="3278188"/>
            <a:ext cx="1730375" cy="298450"/>
            <a:chOff x="2280" y="2539"/>
            <a:chExt cx="1847" cy="219"/>
          </a:xfrm>
        </p:grpSpPr>
        <p:sp>
          <p:nvSpPr>
            <p:cNvPr id="7202" name="AutoShape 51"/>
            <p:cNvSpPr>
              <a:spLocks noChangeArrowheads="1"/>
            </p:cNvSpPr>
            <p:nvPr/>
          </p:nvSpPr>
          <p:spPr bwMode="gray">
            <a:xfrm>
              <a:off x="2280" y="2555"/>
              <a:ext cx="1839" cy="200"/>
            </a:xfrm>
            <a:prstGeom prst="roundRect">
              <a:avLst>
                <a:gd name="adj" fmla="val 0"/>
              </a:avLst>
            </a:prstGeom>
            <a:noFill/>
            <a:ln w="9525">
              <a:noFill/>
              <a:round/>
              <a:headEnd/>
              <a:tailEnd/>
            </a:ln>
          </p:spPr>
          <p:txBody>
            <a:bodyPr lIns="45715" tIns="47282" rIns="94565" bIns="47282" anchor="ctr"/>
            <a:lstStyle/>
            <a:p>
              <a:pPr algn="ctr" defTabSz="847725"/>
              <a:r>
                <a:rPr lang="en-US" sz="1100" b="1"/>
                <a:t>Elastic Computing</a:t>
              </a:r>
            </a:p>
          </p:txBody>
        </p:sp>
        <p:grpSp>
          <p:nvGrpSpPr>
            <p:cNvPr id="7" name="Group 52"/>
            <p:cNvGrpSpPr>
              <a:grpSpLocks/>
            </p:cNvGrpSpPr>
            <p:nvPr/>
          </p:nvGrpSpPr>
          <p:grpSpPr bwMode="auto">
            <a:xfrm>
              <a:off x="2280" y="2539"/>
              <a:ext cx="1847" cy="219"/>
              <a:chOff x="2280" y="2539"/>
              <a:chExt cx="1847" cy="219"/>
            </a:xfrm>
          </p:grpSpPr>
          <p:sp>
            <p:nvSpPr>
              <p:cNvPr id="7204" name="Line 53"/>
              <p:cNvSpPr>
                <a:spLocks noChangeShapeType="1"/>
              </p:cNvSpPr>
              <p:nvPr/>
            </p:nvSpPr>
            <p:spPr bwMode="gray">
              <a:xfrm>
                <a:off x="2280" y="2758"/>
                <a:ext cx="1847" cy="0"/>
              </a:xfrm>
              <a:prstGeom prst="line">
                <a:avLst/>
              </a:prstGeom>
              <a:noFill/>
              <a:ln w="6350">
                <a:solidFill>
                  <a:schemeClr val="tx1"/>
                </a:solidFill>
                <a:round/>
                <a:headEnd/>
                <a:tailEnd/>
              </a:ln>
            </p:spPr>
            <p:txBody>
              <a:bodyPr lIns="0" tIns="0" rIns="0" bIns="0">
                <a:spAutoFit/>
              </a:bodyPr>
              <a:lstStyle/>
              <a:p>
                <a:endParaRPr lang="en-US"/>
              </a:p>
            </p:txBody>
          </p:sp>
          <p:sp>
            <p:nvSpPr>
              <p:cNvPr id="7205" name="Line 54"/>
              <p:cNvSpPr>
                <a:spLocks noChangeShapeType="1"/>
              </p:cNvSpPr>
              <p:nvPr/>
            </p:nvSpPr>
            <p:spPr bwMode="gray">
              <a:xfrm>
                <a:off x="2280" y="2539"/>
                <a:ext cx="1847" cy="0"/>
              </a:xfrm>
              <a:prstGeom prst="line">
                <a:avLst/>
              </a:prstGeom>
              <a:noFill/>
              <a:ln w="19050">
                <a:solidFill>
                  <a:schemeClr val="tx1"/>
                </a:solidFill>
                <a:round/>
                <a:headEnd/>
                <a:tailEnd/>
              </a:ln>
            </p:spPr>
            <p:txBody>
              <a:bodyPr lIns="0" tIns="0" rIns="0" bIns="0">
                <a:spAutoFit/>
              </a:bodyPr>
              <a:lstStyle/>
              <a:p>
                <a:endParaRPr lang="en-US"/>
              </a:p>
            </p:txBody>
          </p:sp>
        </p:grpSp>
      </p:grpSp>
      <p:grpSp>
        <p:nvGrpSpPr>
          <p:cNvPr id="8" name="Group 55"/>
          <p:cNvGrpSpPr>
            <a:grpSpLocks/>
          </p:cNvGrpSpPr>
          <p:nvPr/>
        </p:nvGrpSpPr>
        <p:grpSpPr bwMode="auto">
          <a:xfrm>
            <a:off x="6616700" y="3259138"/>
            <a:ext cx="2032000" cy="336550"/>
            <a:chOff x="430" y="974"/>
            <a:chExt cx="2751" cy="230"/>
          </a:xfrm>
        </p:grpSpPr>
        <p:sp>
          <p:nvSpPr>
            <p:cNvPr id="7198" name="AutoShape 56"/>
            <p:cNvSpPr>
              <a:spLocks noChangeArrowheads="1"/>
            </p:cNvSpPr>
            <p:nvPr/>
          </p:nvSpPr>
          <p:spPr bwMode="gray">
            <a:xfrm>
              <a:off x="430" y="974"/>
              <a:ext cx="2751" cy="230"/>
            </a:xfrm>
            <a:prstGeom prst="roundRect">
              <a:avLst>
                <a:gd name="adj" fmla="val 0"/>
              </a:avLst>
            </a:prstGeom>
            <a:noFill/>
            <a:ln w="9525">
              <a:noFill/>
              <a:round/>
              <a:headEnd/>
              <a:tailEnd/>
            </a:ln>
          </p:spPr>
          <p:txBody>
            <a:bodyPr lIns="45715" tIns="47282" rIns="94565" bIns="47282" anchor="ctr"/>
            <a:lstStyle/>
            <a:p>
              <a:pPr defTabSz="847725"/>
              <a:r>
                <a:rPr lang="en-US" sz="1100" b="1"/>
                <a:t>Linux and Cluster Expertise</a:t>
              </a:r>
            </a:p>
          </p:txBody>
        </p:sp>
        <p:grpSp>
          <p:nvGrpSpPr>
            <p:cNvPr id="9" name="Group 57"/>
            <p:cNvGrpSpPr>
              <a:grpSpLocks/>
            </p:cNvGrpSpPr>
            <p:nvPr/>
          </p:nvGrpSpPr>
          <p:grpSpPr bwMode="auto">
            <a:xfrm>
              <a:off x="430" y="982"/>
              <a:ext cx="2590" cy="202"/>
              <a:chOff x="440" y="982"/>
              <a:chExt cx="2590" cy="202"/>
            </a:xfrm>
          </p:grpSpPr>
          <p:sp>
            <p:nvSpPr>
              <p:cNvPr id="7200" name="Line 58"/>
              <p:cNvSpPr>
                <a:spLocks noChangeShapeType="1"/>
              </p:cNvSpPr>
              <p:nvPr/>
            </p:nvSpPr>
            <p:spPr bwMode="gray">
              <a:xfrm>
                <a:off x="440" y="1184"/>
                <a:ext cx="2590" cy="0"/>
              </a:xfrm>
              <a:prstGeom prst="line">
                <a:avLst/>
              </a:prstGeom>
              <a:noFill/>
              <a:ln w="6350">
                <a:solidFill>
                  <a:schemeClr val="tx1"/>
                </a:solidFill>
                <a:round/>
                <a:headEnd/>
                <a:tailEnd/>
              </a:ln>
            </p:spPr>
            <p:txBody>
              <a:bodyPr lIns="0" tIns="0" rIns="0" bIns="0">
                <a:spAutoFit/>
              </a:bodyPr>
              <a:lstStyle/>
              <a:p>
                <a:endParaRPr lang="en-US"/>
              </a:p>
            </p:txBody>
          </p:sp>
          <p:sp>
            <p:nvSpPr>
              <p:cNvPr id="7201" name="Line 59"/>
              <p:cNvSpPr>
                <a:spLocks noChangeShapeType="1"/>
              </p:cNvSpPr>
              <p:nvPr/>
            </p:nvSpPr>
            <p:spPr bwMode="gray">
              <a:xfrm>
                <a:off x="440" y="982"/>
                <a:ext cx="2590" cy="0"/>
              </a:xfrm>
              <a:prstGeom prst="line">
                <a:avLst/>
              </a:prstGeom>
              <a:noFill/>
              <a:ln w="19050">
                <a:solidFill>
                  <a:schemeClr val="tx1"/>
                </a:solidFill>
                <a:round/>
                <a:headEnd/>
                <a:tailEnd/>
              </a:ln>
            </p:spPr>
            <p:txBody>
              <a:bodyPr lIns="0" tIns="0" rIns="0" bIns="0">
                <a:spAutoFit/>
              </a:bodyPr>
              <a:lstStyle/>
              <a:p>
                <a:endParaRPr lang="en-US"/>
              </a:p>
            </p:txBody>
          </p:sp>
        </p:grpSp>
      </p:grpSp>
      <p:sp>
        <p:nvSpPr>
          <p:cNvPr id="7194" name="Rectangle 60"/>
          <p:cNvSpPr>
            <a:spLocks noChangeArrowheads="1"/>
          </p:cNvSpPr>
          <p:nvPr/>
        </p:nvSpPr>
        <p:spPr bwMode="gray">
          <a:xfrm>
            <a:off x="619125" y="3492500"/>
            <a:ext cx="1914525" cy="2544763"/>
          </a:xfrm>
          <a:prstGeom prst="rect">
            <a:avLst/>
          </a:prstGeom>
          <a:noFill/>
          <a:ln w="9525">
            <a:noFill/>
            <a:miter lim="800000"/>
            <a:headEnd/>
            <a:tailEnd/>
          </a:ln>
        </p:spPr>
        <p:txBody>
          <a:bodyPr lIns="41029" tIns="180528" rIns="41029" bIns="41029"/>
          <a:lstStyle/>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Intel® &amp; AMD® Rackmount</a:t>
            </a:r>
            <a:br>
              <a:rPr lang="en-US" sz="1300" i="0">
                <a:solidFill>
                  <a:srgbClr val="1C1C1C"/>
                </a:solidFill>
              </a:rPr>
            </a:br>
            <a:r>
              <a:rPr lang="en-US" sz="1300" i="0">
                <a:solidFill>
                  <a:srgbClr val="1C1C1C"/>
                </a:solidFill>
              </a:rPr>
              <a:t>Servers</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Storage</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Networking</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Infrastructure</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GPGPUs</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Professional Workstations </a:t>
            </a:r>
          </a:p>
        </p:txBody>
      </p:sp>
      <p:sp>
        <p:nvSpPr>
          <p:cNvPr id="7195" name="Rectangle 62"/>
          <p:cNvSpPr>
            <a:spLocks noChangeArrowheads="1"/>
          </p:cNvSpPr>
          <p:nvPr/>
        </p:nvSpPr>
        <p:spPr bwMode="gray">
          <a:xfrm>
            <a:off x="6624638" y="3468688"/>
            <a:ext cx="1930400" cy="2189162"/>
          </a:xfrm>
          <a:prstGeom prst="rect">
            <a:avLst/>
          </a:prstGeom>
          <a:noFill/>
          <a:ln w="9525">
            <a:noFill/>
            <a:miter lim="800000"/>
            <a:headEnd/>
            <a:tailEnd/>
          </a:ln>
        </p:spPr>
        <p:txBody>
          <a:bodyPr lIns="41029" tIns="180528" rIns="41029" bIns="41029"/>
          <a:lstStyle/>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Factory Integration</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Onsite Installation</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Training</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Product Support</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Software Support</a:t>
            </a:r>
          </a:p>
          <a:p>
            <a:pPr marL="169863" indent="-169863" defTabSz="919163" eaLnBrk="0" hangingPunct="0">
              <a:spcBef>
                <a:spcPts val="600"/>
              </a:spcBef>
              <a:spcAft>
                <a:spcPts val="300"/>
              </a:spcAft>
              <a:buClr>
                <a:srgbClr val="993300"/>
              </a:buClr>
              <a:buSzPct val="100000"/>
              <a:buFont typeface="Wingdings" pitchFamily="2" charset="2"/>
              <a:buChar char="§"/>
            </a:pPr>
            <a:r>
              <a:rPr lang="en-US" sz="1300" i="0">
                <a:solidFill>
                  <a:srgbClr val="1C1C1C"/>
                </a:solidFill>
              </a:rPr>
              <a:t>Customized Service Engagements</a:t>
            </a:r>
            <a:endParaRPr lang="en-CA" sz="1300" i="0">
              <a:solidFill>
                <a:srgbClr val="1C1C1C"/>
              </a:solidFill>
            </a:endParaRPr>
          </a:p>
        </p:txBody>
      </p:sp>
      <p:sp>
        <p:nvSpPr>
          <p:cNvPr id="7196" name="Rectangle 63"/>
          <p:cNvSpPr>
            <a:spLocks noChangeArrowheads="1"/>
          </p:cNvSpPr>
          <p:nvPr/>
        </p:nvSpPr>
        <p:spPr bwMode="gray">
          <a:xfrm>
            <a:off x="4832350" y="3502025"/>
            <a:ext cx="1660525" cy="2565400"/>
          </a:xfrm>
          <a:prstGeom prst="rect">
            <a:avLst/>
          </a:prstGeom>
          <a:noFill/>
          <a:ln w="9525">
            <a:noFill/>
            <a:miter lim="800000"/>
            <a:headEnd/>
            <a:tailEnd/>
          </a:ln>
        </p:spPr>
        <p:txBody>
          <a:bodyPr lIns="41029" tIns="180528" rIns="41029" bIns="41029"/>
          <a:lstStyle/>
          <a:p>
            <a:pPr marL="169863" indent="-169863" defTabSz="919163" eaLnBrk="0" hangingPunct="0">
              <a:spcBef>
                <a:spcPts val="600"/>
              </a:spcBef>
              <a:spcAft>
                <a:spcPts val="300"/>
              </a:spcAft>
              <a:buClr>
                <a:srgbClr val="993300"/>
              </a:buClr>
              <a:buSzPct val="100000"/>
              <a:buFont typeface="Wingdings" pitchFamily="2" charset="2"/>
              <a:buChar char="§"/>
            </a:pPr>
            <a:r>
              <a:rPr lang="en-CA" sz="1300" i="0">
                <a:solidFill>
                  <a:srgbClr val="1C1C1C"/>
                </a:solidFill>
              </a:rPr>
              <a:t>On-demand environment</a:t>
            </a:r>
          </a:p>
          <a:p>
            <a:pPr marL="169863" indent="-169863" defTabSz="919163" eaLnBrk="0" hangingPunct="0">
              <a:spcBef>
                <a:spcPts val="600"/>
              </a:spcBef>
              <a:spcAft>
                <a:spcPts val="300"/>
              </a:spcAft>
              <a:buClr>
                <a:srgbClr val="993300"/>
              </a:buClr>
              <a:buSzPct val="100000"/>
              <a:buFont typeface="Wingdings" pitchFamily="2" charset="2"/>
              <a:buChar char="§"/>
            </a:pPr>
            <a:r>
              <a:rPr lang="en-CA" sz="1300" i="0">
                <a:solidFill>
                  <a:srgbClr val="1C1C1C"/>
                </a:solidFill>
              </a:rPr>
              <a:t>HPC ‘optimized’</a:t>
            </a:r>
          </a:p>
          <a:p>
            <a:pPr marL="169863" indent="-169863" defTabSz="919163" eaLnBrk="0" hangingPunct="0">
              <a:spcBef>
                <a:spcPts val="600"/>
              </a:spcBef>
              <a:spcAft>
                <a:spcPts val="300"/>
              </a:spcAft>
              <a:buClr>
                <a:srgbClr val="993300"/>
              </a:buClr>
              <a:buSzPct val="100000"/>
              <a:buFont typeface="Wingdings" pitchFamily="2" charset="2"/>
              <a:buChar char="§"/>
            </a:pPr>
            <a:r>
              <a:rPr lang="en-CA" sz="1300" i="0">
                <a:solidFill>
                  <a:srgbClr val="1C1C1C"/>
                </a:solidFill>
              </a:rPr>
              <a:t>Tiered ‘Pay-as-you-go’ pricing</a:t>
            </a:r>
          </a:p>
          <a:p>
            <a:pPr marL="169863" indent="-169863" defTabSz="919163" eaLnBrk="0" hangingPunct="0">
              <a:spcBef>
                <a:spcPts val="600"/>
              </a:spcBef>
              <a:spcAft>
                <a:spcPts val="300"/>
              </a:spcAft>
              <a:buClr>
                <a:srgbClr val="993300"/>
              </a:buClr>
              <a:buSzPct val="100000"/>
              <a:buFont typeface="Wingdings" pitchFamily="2" charset="2"/>
              <a:buChar char="§"/>
            </a:pPr>
            <a:r>
              <a:rPr lang="en-CA" sz="1300" i="0">
                <a:solidFill>
                  <a:srgbClr val="1C1C1C"/>
                </a:solidFill>
              </a:rPr>
              <a:t>Premium set-up and support services</a:t>
            </a:r>
          </a:p>
        </p:txBody>
      </p:sp>
      <p:pic>
        <p:nvPicPr>
          <p:cNvPr id="7197" name="Picture 46" descr="PCOD_Logo.jpg"/>
          <p:cNvPicPr>
            <a:picLocks noChangeAspect="1"/>
          </p:cNvPicPr>
          <p:nvPr/>
        </p:nvPicPr>
        <p:blipFill>
          <a:blip r:embed="rId10" cstate="print"/>
          <a:srcRect/>
          <a:stretch>
            <a:fillRect/>
          </a:stretch>
        </p:blipFill>
        <p:spPr bwMode="auto">
          <a:xfrm>
            <a:off x="4873625" y="1933575"/>
            <a:ext cx="1403350" cy="879475"/>
          </a:xfrm>
          <a:prstGeom prst="rect">
            <a:avLst/>
          </a:prstGeom>
          <a:noFill/>
          <a:ln w="9525">
            <a:noFill/>
            <a:miter lim="800000"/>
            <a:headEnd/>
            <a:tailEnd/>
          </a:ln>
        </p:spPr>
      </p:pic>
      <p:sp>
        <p:nvSpPr>
          <p:cNvPr id="46"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err="1" smtClean="0"/>
              <a:t>PODShell</a:t>
            </a:r>
            <a:r>
              <a:rPr lang="en-US" dirty="0" smtClean="0"/>
              <a:t> is installable on RHEL4 or RHEL5 systems (or </a:t>
            </a:r>
            <a:r>
              <a:rPr lang="en-US" dirty="0" err="1" smtClean="0"/>
              <a:t>CentOS</a:t>
            </a:r>
            <a:r>
              <a:rPr lang="en-US" dirty="0" smtClean="0"/>
              <a:t>)</a:t>
            </a:r>
          </a:p>
          <a:p>
            <a:r>
              <a:rPr lang="en-US" dirty="0" smtClean="0"/>
              <a:t>We distribute RPMs for:</a:t>
            </a:r>
          </a:p>
          <a:p>
            <a:pPr lvl="1"/>
            <a:r>
              <a:rPr lang="en-US" dirty="0" err="1" smtClean="0"/>
              <a:t>PODTools</a:t>
            </a:r>
            <a:r>
              <a:rPr lang="en-US" dirty="0" smtClean="0"/>
              <a:t> (includes </a:t>
            </a:r>
            <a:r>
              <a:rPr lang="en-US" dirty="0" err="1" smtClean="0"/>
              <a:t>PODShell</a:t>
            </a:r>
            <a:r>
              <a:rPr lang="en-US" dirty="0" smtClean="0"/>
              <a:t> and </a:t>
            </a:r>
            <a:r>
              <a:rPr lang="en-US" dirty="0" err="1" smtClean="0"/>
              <a:t>PODReport</a:t>
            </a:r>
            <a:r>
              <a:rPr lang="en-US" dirty="0" smtClean="0"/>
              <a:t>)</a:t>
            </a:r>
          </a:p>
          <a:p>
            <a:pPr lvl="1"/>
            <a:r>
              <a:rPr lang="en-US" dirty="0" smtClean="0"/>
              <a:t>Python 2.6.5</a:t>
            </a:r>
          </a:p>
          <a:p>
            <a:pPr lvl="1"/>
            <a:r>
              <a:rPr lang="en-US" dirty="0" smtClean="0"/>
              <a:t>Python libraries/utilities</a:t>
            </a:r>
          </a:p>
          <a:p>
            <a:r>
              <a:rPr lang="en-US" dirty="0" smtClean="0"/>
              <a:t>RHEL6 support in Q3 2011</a:t>
            </a:r>
          </a:p>
          <a:p>
            <a:r>
              <a:rPr lang="en-US" dirty="0" smtClean="0"/>
              <a:t>Internet access</a:t>
            </a:r>
          </a:p>
          <a:p>
            <a:r>
              <a:rPr lang="en-US" dirty="0" smtClean="0"/>
              <a:t>Firewall open to ports 5000, 10000-10100</a:t>
            </a:r>
          </a:p>
        </p:txBody>
      </p:sp>
      <p:sp>
        <p:nvSpPr>
          <p:cNvPr id="3" name="Title 2"/>
          <p:cNvSpPr>
            <a:spLocks noGrp="1"/>
          </p:cNvSpPr>
          <p:nvPr>
            <p:ph type="title"/>
          </p:nvPr>
        </p:nvSpPr>
        <p:spPr/>
        <p:txBody>
          <a:bodyPr/>
          <a:lstStyle/>
          <a:p>
            <a:r>
              <a:rPr lang="en-US" dirty="0" err="1" smtClean="0"/>
              <a:t>PODShell</a:t>
            </a:r>
            <a:r>
              <a:rPr lang="en-US" dirty="0" smtClean="0"/>
              <a:t> system requirements/compatibility</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30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1157288"/>
            <a:ext cx="8294688" cy="4930775"/>
          </a:xfrm>
          <a:prstGeom prst="rect">
            <a:avLst/>
          </a:prstGeom>
          <a:noFill/>
          <a:ln w="9360">
            <a:noFill/>
            <a:miter lim="800000"/>
            <a:headEnd/>
            <a:tailEnd/>
          </a:ln>
          <a:effectLst/>
        </p:spPr>
        <p:txBody>
          <a:bodyPr wrap="none" anchor="ctr"/>
          <a:lstStyle/>
          <a:p>
            <a:endParaRPr lang="en-US"/>
          </a:p>
        </p:txBody>
      </p:sp>
      <p:sp>
        <p:nvSpPr>
          <p:cNvPr id="6146" name="Text Box 2"/>
          <p:cNvSpPr txBox="1">
            <a:spLocks noChangeArrowheads="1"/>
          </p:cNvSpPr>
          <p:nvPr/>
        </p:nvSpPr>
        <p:spPr bwMode="auto">
          <a:xfrm>
            <a:off x="457200" y="219075"/>
            <a:ext cx="8305800" cy="496888"/>
          </a:xfrm>
          <a:prstGeom prst="rect">
            <a:avLst/>
          </a:prstGeom>
          <a:noFill/>
          <a:ln w="9360">
            <a:noFill/>
            <a:miter lim="800000"/>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600" dirty="0">
              <a:solidFill>
                <a:srgbClr val="000000"/>
              </a:solidFill>
              <a:latin typeface="Trebuchet MS" charset="0"/>
              <a:ea typeface="ＭＳ Ｐゴシック" charset="-128"/>
            </a:endParaRPr>
          </a:p>
        </p:txBody>
      </p:sp>
      <p:sp>
        <p:nvSpPr>
          <p:cNvPr id="6149" name="Text Box 5"/>
          <p:cNvSpPr txBox="1">
            <a:spLocks noChangeArrowheads="1"/>
          </p:cNvSpPr>
          <p:nvPr/>
        </p:nvSpPr>
        <p:spPr bwMode="auto">
          <a:xfrm>
            <a:off x="288388" y="2562987"/>
            <a:ext cx="8458200" cy="865187"/>
          </a:xfrm>
          <a:prstGeom prst="rect">
            <a:avLst/>
          </a:prstGeom>
          <a:noFill/>
          <a:ln w="9525">
            <a:solidFill>
              <a:srgbClr val="000000"/>
            </a:solidFill>
            <a:round/>
            <a:headEnd/>
            <a:tailEnd/>
          </a:ln>
          <a:effectLst/>
        </p:spPr>
        <p:txBody>
          <a:bodyPr lIns="90000" tIns="58607" rIns="90000" bIns="4500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[root@mojito ~]# podsh submit test.sub</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Job Submitted successfully.  Job ID: 1586</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6151" name="Text Box 7"/>
          <p:cNvSpPr txBox="1">
            <a:spLocks noChangeArrowheads="1"/>
          </p:cNvSpPr>
          <p:nvPr/>
        </p:nvSpPr>
        <p:spPr bwMode="auto">
          <a:xfrm>
            <a:off x="274320" y="4698882"/>
            <a:ext cx="8458200" cy="865187"/>
          </a:xfrm>
          <a:prstGeom prst="rect">
            <a:avLst/>
          </a:prstGeom>
          <a:noFill/>
          <a:ln w="9525">
            <a:solidFill>
              <a:srgbClr val="000000"/>
            </a:solidFill>
            <a:round/>
            <a:headEnd/>
            <a:tailEnd/>
          </a:ln>
          <a:effectLst/>
        </p:spPr>
        <p:txBody>
          <a:bodyPr lIns="90000" tIns="58607" rIns="90000" bIns="4500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[root@mojito ~]# podsh submit --sched=SGE test.sub</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Job Submitted successfully.  Job ID: 1587</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9" name="Title 8"/>
          <p:cNvSpPr>
            <a:spLocks noGrp="1"/>
          </p:cNvSpPr>
          <p:nvPr>
            <p:ph type="title"/>
          </p:nvPr>
        </p:nvSpPr>
        <p:spPr/>
        <p:txBody>
          <a:bodyPr/>
          <a:lstStyle/>
          <a:p>
            <a:r>
              <a:rPr lang="en-US" dirty="0" err="1" smtClean="0"/>
              <a:t>PODShell</a:t>
            </a:r>
            <a:r>
              <a:rPr lang="en-US" dirty="0" smtClean="0"/>
              <a:t> – submitting jobs</a:t>
            </a:r>
            <a:endParaRPr lang="en-US" dirty="0"/>
          </a:p>
        </p:txBody>
      </p:sp>
      <p:sp>
        <p:nvSpPr>
          <p:cNvPr id="10" name="Content Placeholder 9"/>
          <p:cNvSpPr>
            <a:spLocks noGrp="1"/>
          </p:cNvSpPr>
          <p:nvPr>
            <p:ph sz="quarter" idx="11"/>
          </p:nvPr>
        </p:nvSpPr>
        <p:spPr/>
        <p:txBody>
          <a:bodyPr/>
          <a:lstStyle/>
          <a:p>
            <a:r>
              <a:rPr lang="en-US" dirty="0" smtClean="0"/>
              <a:t>POD supports two schedulers, TORQUE and SGE</a:t>
            </a:r>
          </a:p>
          <a:p>
            <a:r>
              <a:rPr lang="en-US" dirty="0" err="1" smtClean="0"/>
              <a:t>PODShell</a:t>
            </a:r>
            <a:r>
              <a:rPr lang="en-US" dirty="0" smtClean="0"/>
              <a:t> acts as a “remote </a:t>
            </a:r>
            <a:r>
              <a:rPr lang="en-US" dirty="0" err="1" smtClean="0"/>
              <a:t>qsub</a:t>
            </a:r>
            <a:r>
              <a:rPr lang="en-US" dirty="0" smtClean="0"/>
              <a:t>”</a:t>
            </a:r>
          </a:p>
          <a:p>
            <a:r>
              <a:rPr lang="en-US" dirty="0" smtClean="0"/>
              <a:t>Submit your job script with </a:t>
            </a:r>
            <a:r>
              <a:rPr lang="en-US" dirty="0" err="1" smtClean="0"/>
              <a:t>podsh</a:t>
            </a:r>
            <a:r>
              <a:rPr lang="en-US" dirty="0" smtClean="0"/>
              <a:t> submit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err="1" smtClean="0"/>
              <a:t>PODShell</a:t>
            </a:r>
            <a:r>
              <a:rPr lang="en-US" dirty="0" smtClean="0"/>
              <a:t> can submit to different schedulers from the command like with  --</a:t>
            </a:r>
            <a:r>
              <a:rPr lang="en-US" dirty="0" err="1" smtClean="0"/>
              <a:t>sched</a:t>
            </a:r>
            <a:r>
              <a:rPr lang="en-US" dirty="0" smtClean="0"/>
              <a:t>= option:</a:t>
            </a:r>
          </a:p>
          <a:p>
            <a:pPr>
              <a:buNone/>
            </a:pPr>
            <a:endParaRPr lang="en-US" dirty="0" smtClean="0"/>
          </a:p>
        </p:txBody>
      </p:sp>
      <p:sp>
        <p:nvSpPr>
          <p:cNvPr id="11"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31</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err="1" smtClean="0"/>
              <a:t>PODShell</a:t>
            </a:r>
            <a:r>
              <a:rPr lang="en-US" dirty="0" smtClean="0"/>
              <a:t> can copy your data for you</a:t>
            </a:r>
          </a:p>
          <a:p>
            <a:pPr lvl="1"/>
            <a:r>
              <a:rPr lang="en-US" dirty="0" smtClean="0"/>
              <a:t>As part of a job, or independently</a:t>
            </a:r>
          </a:p>
          <a:p>
            <a:r>
              <a:rPr lang="en-US" dirty="0" smtClean="0"/>
              <a:t>Use --</a:t>
            </a:r>
            <a:r>
              <a:rPr lang="en-US" dirty="0" err="1" smtClean="0"/>
              <a:t>stagein</a:t>
            </a:r>
            <a:r>
              <a:rPr lang="en-US" dirty="0" smtClean="0"/>
              <a:t> and/or --</a:t>
            </a:r>
            <a:r>
              <a:rPr lang="en-US" dirty="0" err="1" smtClean="0"/>
              <a:t>stageout</a:t>
            </a:r>
            <a:r>
              <a:rPr lang="en-US" dirty="0" smtClean="0"/>
              <a:t> options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Your job will automatically be held until </a:t>
            </a:r>
            <a:r>
              <a:rPr lang="en-US" dirty="0" err="1" smtClean="0"/>
              <a:t>stagein</a:t>
            </a:r>
            <a:r>
              <a:rPr lang="en-US" dirty="0" smtClean="0"/>
              <a:t> completes!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err="1" smtClean="0"/>
              <a:t>Stageout</a:t>
            </a:r>
            <a:r>
              <a:rPr lang="en-US" dirty="0" smtClean="0"/>
              <a:t> will not occur until after the job finishes</a:t>
            </a:r>
            <a:br>
              <a:rPr lang="en-US" dirty="0" smtClean="0"/>
            </a:br>
            <a:r>
              <a:rPr lang="en-US" dirty="0" smtClean="0"/>
              <a:t/>
            </a:r>
            <a:br>
              <a:rPr lang="en-US" dirty="0" smtClean="0"/>
            </a:br>
            <a:r>
              <a:rPr lang="en-US" dirty="0" smtClean="0"/>
              <a:t/>
            </a:r>
            <a:br>
              <a:rPr lang="en-US" dirty="0" smtClean="0"/>
            </a:br>
            <a:endParaRPr lang="en-US" dirty="0" smtClean="0"/>
          </a:p>
          <a:p>
            <a:endParaRPr lang="en-US" dirty="0"/>
          </a:p>
        </p:txBody>
      </p:sp>
      <p:sp>
        <p:nvSpPr>
          <p:cNvPr id="3" name="Title 2"/>
          <p:cNvSpPr>
            <a:spLocks noGrp="1"/>
          </p:cNvSpPr>
          <p:nvPr>
            <p:ph type="title"/>
          </p:nvPr>
        </p:nvSpPr>
        <p:spPr/>
        <p:txBody>
          <a:bodyPr/>
          <a:lstStyle/>
          <a:p>
            <a:r>
              <a:rPr lang="en-US" dirty="0" err="1" smtClean="0"/>
              <a:t>PODShell</a:t>
            </a:r>
            <a:r>
              <a:rPr lang="en-US" dirty="0" smtClean="0"/>
              <a:t> – data staging</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32</a:t>
            </a:fld>
            <a:endParaRPr lang="en-US" dirty="0"/>
          </a:p>
        </p:txBody>
      </p:sp>
      <p:sp>
        <p:nvSpPr>
          <p:cNvPr id="5" name="Text Box 5"/>
          <p:cNvSpPr txBox="1">
            <a:spLocks noChangeArrowheads="1"/>
          </p:cNvSpPr>
          <p:nvPr/>
        </p:nvSpPr>
        <p:spPr bwMode="auto">
          <a:xfrm>
            <a:off x="295421" y="2323831"/>
            <a:ext cx="8458200" cy="865187"/>
          </a:xfrm>
          <a:prstGeom prst="rect">
            <a:avLst/>
          </a:prstGeom>
          <a:noFill/>
          <a:ln w="9525">
            <a:solidFill>
              <a:srgbClr val="000000"/>
            </a:solidFill>
            <a:round/>
            <a:headEnd/>
            <a:tailEnd/>
          </a:ln>
          <a:effectLst/>
        </p:spPr>
        <p:txBody>
          <a:bodyPr lIns="90000" tIns="58607" rIns="90000" bIns="4500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[root@mojito ~]# podsh submit --stagein=mydata.bin test.sub</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Job Submitted successfully.  Job ID: 1588</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6" name="Text Box 7"/>
          <p:cNvSpPr txBox="1">
            <a:spLocks noChangeArrowheads="1"/>
          </p:cNvSpPr>
          <p:nvPr/>
        </p:nvSpPr>
        <p:spPr bwMode="auto">
          <a:xfrm>
            <a:off x="323557" y="4045243"/>
            <a:ext cx="8458200" cy="1123950"/>
          </a:xfrm>
          <a:prstGeom prst="rect">
            <a:avLst/>
          </a:prstGeom>
          <a:noFill/>
          <a:ln w="9525">
            <a:solidFill>
              <a:srgbClr val="000000"/>
            </a:solidFill>
            <a:round/>
            <a:headEnd/>
            <a:tailEnd/>
          </a:ln>
          <a:effectLst/>
        </p:spPr>
        <p:txBody>
          <a:bodyPr lIns="90000" tIns="58607" rIns="90000" bIns="4500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[root@mojito ~]# podsh submit --stageout=\~/myresults.log test.sub</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latin typeface="Courier New" pitchFamily="49" charset="0"/>
              </a:rPr>
              <a:t>Job Submitted successfully.  Job ID: 1589</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Combine the power of </a:t>
            </a:r>
            <a:r>
              <a:rPr lang="en-US" dirty="0" err="1" smtClean="0"/>
              <a:t>stagein</a:t>
            </a:r>
            <a:r>
              <a:rPr lang="en-US" dirty="0" smtClean="0"/>
              <a:t> and </a:t>
            </a:r>
            <a:r>
              <a:rPr lang="en-US" dirty="0" err="1" smtClean="0"/>
              <a:t>stageout</a:t>
            </a:r>
            <a:r>
              <a:rPr lang="en-US" dirty="0" smtClean="0"/>
              <a:t> to create a single command that executes your entire workflow.</a:t>
            </a:r>
          </a:p>
          <a:p>
            <a:endParaRPr lang="en-US" dirty="0"/>
          </a:p>
        </p:txBody>
      </p:sp>
      <p:sp>
        <p:nvSpPr>
          <p:cNvPr id="3" name="Title 2"/>
          <p:cNvSpPr>
            <a:spLocks noGrp="1"/>
          </p:cNvSpPr>
          <p:nvPr>
            <p:ph type="title"/>
          </p:nvPr>
        </p:nvSpPr>
        <p:spPr/>
        <p:txBody>
          <a:bodyPr/>
          <a:lstStyle/>
          <a:p>
            <a:r>
              <a:rPr lang="en-US" dirty="0" err="1" smtClean="0"/>
              <a:t>PODShell</a:t>
            </a:r>
            <a:r>
              <a:rPr lang="en-US" dirty="0" smtClean="0"/>
              <a:t> – data staging (continued)</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33</a:t>
            </a:fld>
            <a:endParaRPr lang="en-US" dirty="0"/>
          </a:p>
        </p:txBody>
      </p:sp>
      <p:sp>
        <p:nvSpPr>
          <p:cNvPr id="6" name="Content Placeholder 5"/>
          <p:cNvSpPr>
            <a:spLocks noGrp="1"/>
          </p:cNvSpPr>
          <p:nvPr>
            <p:ph sz="quarter" idx="13"/>
          </p:nvPr>
        </p:nvSpPr>
        <p:spPr>
          <a:xfrm>
            <a:off x="473385" y="1729378"/>
            <a:ext cx="8023501" cy="4003195"/>
          </a:xfrm>
        </p:spPr>
        <p:txBody>
          <a:bodyPr/>
          <a:lstStyle/>
          <a:p>
            <a:pPr lvl="0"/>
            <a:r>
              <a:rPr lang="en-US" dirty="0" smtClean="0"/>
              <a:t>Without POD Shell</a:t>
            </a:r>
          </a:p>
          <a:p>
            <a:pPr lvl="1"/>
            <a:r>
              <a:rPr lang="en-US" dirty="0" smtClean="0"/>
              <a:t>SCP Data from local machine to POD</a:t>
            </a:r>
          </a:p>
          <a:p>
            <a:pPr lvl="1"/>
            <a:r>
              <a:rPr lang="en-US" dirty="0" smtClean="0"/>
              <a:t>SSH to host and submit job</a:t>
            </a:r>
          </a:p>
          <a:p>
            <a:pPr lvl="1"/>
            <a:r>
              <a:rPr lang="en-US" dirty="0" smtClean="0"/>
              <a:t>Status job from SSH session</a:t>
            </a:r>
          </a:p>
          <a:p>
            <a:pPr lvl="1"/>
            <a:r>
              <a:rPr lang="en-US" dirty="0" smtClean="0"/>
              <a:t>Or wait for job email</a:t>
            </a:r>
          </a:p>
          <a:p>
            <a:pPr lvl="0"/>
            <a:r>
              <a:rPr lang="en-US" dirty="0" smtClean="0"/>
              <a:t>Once job is completed, SCP data from POD to your local machine</a:t>
            </a:r>
            <a:br>
              <a:rPr lang="en-US" dirty="0" smtClean="0"/>
            </a:br>
            <a:r>
              <a:rPr lang="en-US" dirty="0" smtClean="0"/>
              <a:t/>
            </a:r>
            <a:br>
              <a:rPr lang="en-US" dirty="0" smtClean="0"/>
            </a:br>
            <a:endParaRPr lang="en-US" dirty="0" smtClean="0"/>
          </a:p>
          <a:p>
            <a:pPr lvl="0"/>
            <a:r>
              <a:rPr lang="en-US" dirty="0" smtClean="0"/>
              <a:t>With POD Shell:</a:t>
            </a:r>
          </a:p>
          <a:p>
            <a:pPr lvl="1"/>
            <a:r>
              <a:rPr lang="en-US" dirty="0" smtClean="0"/>
              <a:t>All steps accomplished by one command</a:t>
            </a:r>
          </a:p>
          <a:p>
            <a:pPr lvl="0"/>
            <a:endParaRPr lang="en-US" dirty="0" smtClean="0"/>
          </a:p>
          <a:p>
            <a:pPr lvl="0">
              <a:defRPr/>
            </a:pPr>
            <a:endParaRPr lang="en-US" dirty="0" smtClean="0"/>
          </a:p>
          <a:p>
            <a:endParaRPr lang="en-US" dirty="0"/>
          </a:p>
        </p:txBody>
      </p:sp>
      <p:sp>
        <p:nvSpPr>
          <p:cNvPr id="7" name="Text Box 7"/>
          <p:cNvSpPr txBox="1">
            <a:spLocks noChangeArrowheads="1"/>
          </p:cNvSpPr>
          <p:nvPr/>
        </p:nvSpPr>
        <p:spPr bwMode="auto">
          <a:xfrm>
            <a:off x="4536831" y="3024549"/>
            <a:ext cx="4308230" cy="1901825"/>
          </a:xfrm>
          <a:prstGeom prst="rect">
            <a:avLst/>
          </a:prstGeom>
          <a:noFill/>
          <a:ln w="9525">
            <a:solidFill>
              <a:srgbClr val="000000"/>
            </a:solidFill>
            <a:round/>
            <a:headEnd/>
            <a:tailEnd/>
          </a:ln>
          <a:effectLst/>
        </p:spPr>
        <p:txBody>
          <a:bodyPr lIns="90000" tIns="58607" rIns="90000" bIns="45000"/>
          <a:lstStyle/>
          <a:p>
            <a:pPr>
              <a:lnSpc>
                <a:spcPct val="94000"/>
              </a:lnSpc>
              <a:tabLst>
                <a:tab pos="723900" algn="l"/>
                <a:tab pos="1447800" algn="l"/>
                <a:tab pos="2171700" algn="l"/>
                <a:tab pos="2895600" algn="l"/>
                <a:tab pos="3619500" algn="l"/>
                <a:tab pos="4343400" algn="l"/>
              </a:tabLst>
            </a:pPr>
            <a:r>
              <a:rPr lang="en-US" sz="1800">
                <a:solidFill>
                  <a:srgbClr val="000000"/>
                </a:solidFill>
                <a:latin typeface="Courier New" pitchFamily="49" charset="0"/>
              </a:rPr>
              <a:t>[root@mojito ~]# podsh submit --stagein=mydata:~/data --stageout=\~/myresults.log myjob.sub</a:t>
            </a:r>
          </a:p>
          <a:p>
            <a:pPr>
              <a:lnSpc>
                <a:spcPct val="94000"/>
              </a:lnSpc>
              <a:tabLst>
                <a:tab pos="723900" algn="l"/>
                <a:tab pos="1447800" algn="l"/>
                <a:tab pos="2171700" algn="l"/>
                <a:tab pos="2895600" algn="l"/>
                <a:tab pos="3619500" algn="l"/>
                <a:tab pos="4343400" algn="l"/>
              </a:tabLst>
            </a:pPr>
            <a:r>
              <a:rPr lang="en-US" sz="1800">
                <a:solidFill>
                  <a:srgbClr val="000000"/>
                </a:solidFill>
                <a:latin typeface="Courier New" pitchFamily="49" charset="0"/>
              </a:rPr>
              <a:t>Job Submitted successfully.  Job ID: 1590</a:t>
            </a:r>
          </a:p>
          <a:p>
            <a:pPr>
              <a:tabLst>
                <a:tab pos="723900" algn="l"/>
                <a:tab pos="1447800" algn="l"/>
                <a:tab pos="2171700" algn="l"/>
                <a:tab pos="2895600" algn="l"/>
                <a:tab pos="3619500" algn="l"/>
                <a:tab pos="4343400" algn="l"/>
              </a:tabLst>
            </a:pPr>
            <a:endParaRPr lang="en-US" sz="18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157288"/>
            <a:ext cx="8294688" cy="4930775"/>
          </a:xfrm>
          <a:prstGeom prst="rect">
            <a:avLst/>
          </a:prstGeom>
          <a:noFill/>
          <a:ln w="9360">
            <a:noFill/>
            <a:miter lim="800000"/>
            <a:headEnd/>
            <a:tailEnd/>
          </a:ln>
          <a:effectLst/>
        </p:spPr>
        <p:txBody>
          <a:bodyPr wrap="none" anchor="ctr"/>
          <a:lstStyle/>
          <a:p>
            <a:endParaRPr lang="en-US"/>
          </a:p>
        </p:txBody>
      </p:sp>
      <p:sp>
        <p:nvSpPr>
          <p:cNvPr id="9221" name="Text Box 5"/>
          <p:cNvSpPr txBox="1">
            <a:spLocks noChangeArrowheads="1"/>
          </p:cNvSpPr>
          <p:nvPr/>
        </p:nvSpPr>
        <p:spPr bwMode="auto">
          <a:xfrm>
            <a:off x="457200" y="2106613"/>
            <a:ext cx="8458200" cy="4114800"/>
          </a:xfrm>
          <a:prstGeom prst="rect">
            <a:avLst/>
          </a:prstGeom>
          <a:noFill/>
          <a:ln w="9525">
            <a:solidFill>
              <a:srgbClr val="000000"/>
            </a:solidFill>
            <a:round/>
            <a:headEnd/>
            <a:tailEnd/>
          </a:ln>
          <a:effectLst/>
        </p:spPr>
        <p:txBody>
          <a:bodyPr lIns="90000" tIns="55584" rIns="90000" bIns="4500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[root@mojito ~]# podsh status</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400">
              <a:solidFill>
                <a:srgbClr val="000000"/>
              </a:solidFill>
              <a:latin typeface="Courier New" pitchFamily="49" charset="0"/>
            </a:endParaRP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Id          Type     State        Job Name     S Stage-in     Stage-out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 ------------ ------------ - ------------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361         COMPUTE  COMPLETE     N/A            FINISHED     NONE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1214        COMPUTE  COMPLETE     N/A            FINISHED     NONE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1373        COMPUTE  COMPLETE     N/A            FINISHED     FINISHED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1590        COMPUTE  RUNNING      test.sub     R NONE         NONE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400">
              <a:solidFill>
                <a:srgbClr val="000000"/>
              </a:solidFill>
              <a:latin typeface="Courier New" pitchFamily="49" charset="0"/>
            </a:endParaRP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[root@mojito ~]# podsh status 1590</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ID: 1590</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Type: COMPUTE</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State: RUNNING</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Join_Path = oe</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fault_tolerant = False</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exec_host = n86/0</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Resource_List.neednodes = 1:ppn=1</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a:solidFill>
                  <a:srgbClr val="000000"/>
                </a:solidFill>
                <a:latin typeface="Courier New" pitchFamily="49" charset="0"/>
              </a:rPr>
              <a:t>    Resource_List.walltime = 00:05:00</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400">
              <a:solidFill>
                <a:srgbClr val="000000"/>
              </a:solidFill>
              <a:latin typeface="Courier New" pitchFamily="49" charset="0"/>
            </a:endParaRPr>
          </a:p>
        </p:txBody>
      </p:sp>
      <p:sp>
        <p:nvSpPr>
          <p:cNvPr id="7" name="Title 6"/>
          <p:cNvSpPr>
            <a:spLocks noGrp="1"/>
          </p:cNvSpPr>
          <p:nvPr>
            <p:ph type="title"/>
          </p:nvPr>
        </p:nvSpPr>
        <p:spPr/>
        <p:txBody>
          <a:bodyPr/>
          <a:lstStyle/>
          <a:p>
            <a:r>
              <a:rPr lang="en-US" dirty="0" err="1" smtClean="0"/>
              <a:t>PODShell</a:t>
            </a:r>
            <a:r>
              <a:rPr lang="en-US" dirty="0" smtClean="0"/>
              <a:t> – checking job status</a:t>
            </a:r>
            <a:endParaRPr lang="en-US" dirty="0"/>
          </a:p>
        </p:txBody>
      </p:sp>
      <p:sp>
        <p:nvSpPr>
          <p:cNvPr id="8" name="Content Placeholder 7"/>
          <p:cNvSpPr>
            <a:spLocks noGrp="1"/>
          </p:cNvSpPr>
          <p:nvPr>
            <p:ph sz="quarter" idx="11"/>
          </p:nvPr>
        </p:nvSpPr>
        <p:spPr/>
        <p:txBody>
          <a:bodyPr/>
          <a:lstStyle/>
          <a:p>
            <a:r>
              <a:rPr lang="en-US" dirty="0" err="1" smtClean="0"/>
              <a:t>podsh</a:t>
            </a:r>
            <a:r>
              <a:rPr lang="en-US" dirty="0" smtClean="0"/>
              <a:t> status gives you output similar to </a:t>
            </a:r>
            <a:r>
              <a:rPr lang="en-US" dirty="0" err="1" smtClean="0"/>
              <a:t>qstat</a:t>
            </a:r>
            <a:endParaRPr lang="en-US" dirty="0" smtClean="0"/>
          </a:p>
          <a:p>
            <a:r>
              <a:rPr lang="en-US" dirty="0" smtClean="0"/>
              <a:t>Summary or detailed view, plus data staging information</a:t>
            </a:r>
          </a:p>
        </p:txBody>
      </p:sp>
      <p:sp>
        <p:nvSpPr>
          <p:cNvPr id="9"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34</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1157288"/>
            <a:ext cx="8294688" cy="4930775"/>
          </a:xfrm>
          <a:prstGeom prst="rect">
            <a:avLst/>
          </a:prstGeom>
          <a:noFill/>
          <a:ln w="9360">
            <a:noFill/>
            <a:miter lim="800000"/>
            <a:headEnd/>
            <a:tailEnd/>
          </a:ln>
          <a:effectLst/>
        </p:spPr>
        <p:txBody>
          <a:bodyPr wrap="none" anchor="ctr"/>
          <a:lstStyle/>
          <a:p>
            <a:endParaRPr lang="en-US"/>
          </a:p>
        </p:txBody>
      </p:sp>
      <p:pic>
        <p:nvPicPr>
          <p:cNvPr id="10245" name="Picture 5"/>
          <p:cNvPicPr>
            <a:picLocks noChangeAspect="1" noChangeArrowheads="1"/>
          </p:cNvPicPr>
          <p:nvPr/>
        </p:nvPicPr>
        <p:blipFill>
          <a:blip r:embed="rId3" cstate="print"/>
          <a:srcRect/>
          <a:stretch>
            <a:fillRect/>
          </a:stretch>
        </p:blipFill>
        <p:spPr bwMode="auto">
          <a:xfrm>
            <a:off x="1358900" y="3570288"/>
            <a:ext cx="6669088" cy="2901950"/>
          </a:xfrm>
          <a:prstGeom prst="rect">
            <a:avLst/>
          </a:prstGeom>
          <a:noFill/>
          <a:ln w="9525">
            <a:noFill/>
            <a:round/>
            <a:headEnd/>
            <a:tailEnd/>
          </a:ln>
          <a:effectLst/>
        </p:spPr>
      </p:pic>
      <p:sp>
        <p:nvSpPr>
          <p:cNvPr id="7" name="Title 6"/>
          <p:cNvSpPr>
            <a:spLocks noGrp="1"/>
          </p:cNvSpPr>
          <p:nvPr>
            <p:ph type="title"/>
          </p:nvPr>
        </p:nvSpPr>
        <p:spPr/>
        <p:txBody>
          <a:bodyPr/>
          <a:lstStyle/>
          <a:p>
            <a:r>
              <a:rPr lang="en-US" dirty="0" err="1" smtClean="0"/>
              <a:t>PODShell</a:t>
            </a:r>
            <a:r>
              <a:rPr lang="en-US" dirty="0" smtClean="0"/>
              <a:t> – it’s scriptable…</a:t>
            </a:r>
            <a:endParaRPr lang="en-US" dirty="0"/>
          </a:p>
        </p:txBody>
      </p:sp>
      <p:sp>
        <p:nvSpPr>
          <p:cNvPr id="8" name="Content Placeholder 7"/>
          <p:cNvSpPr>
            <a:spLocks noGrp="1"/>
          </p:cNvSpPr>
          <p:nvPr>
            <p:ph sz="quarter" idx="11"/>
          </p:nvPr>
        </p:nvSpPr>
        <p:spPr/>
        <p:txBody>
          <a:bodyPr/>
          <a:lstStyle/>
          <a:p>
            <a:r>
              <a:rPr lang="en-US" dirty="0" smtClean="0"/>
              <a:t>Since </a:t>
            </a:r>
            <a:r>
              <a:rPr lang="en-US" dirty="0" err="1" smtClean="0"/>
              <a:t>PODShell</a:t>
            </a:r>
            <a:r>
              <a:rPr lang="en-US" dirty="0" smtClean="0"/>
              <a:t> is a command line interface, it's scriptable</a:t>
            </a:r>
          </a:p>
          <a:p>
            <a:r>
              <a:rPr lang="en-US" dirty="0" smtClean="0"/>
              <a:t>Allows automated workflows to POD without having to script SSH access and data transfers</a:t>
            </a:r>
          </a:p>
          <a:p>
            <a:r>
              <a:rPr lang="en-US" dirty="0" smtClean="0"/>
              <a:t>Can be called from other programs with a “plug-in” capability</a:t>
            </a:r>
          </a:p>
          <a:p>
            <a:r>
              <a:rPr lang="en-US" dirty="0" smtClean="0"/>
              <a:t>At SC10, we demoed a Blender plug-in built on </a:t>
            </a:r>
            <a:r>
              <a:rPr lang="en-US" dirty="0" err="1" smtClean="0"/>
              <a:t>PODShell</a:t>
            </a:r>
            <a:r>
              <a:rPr lang="en-US" dirty="0" smtClean="0"/>
              <a:t> that exported the scene to POD, rendered the frames, created the movie/animation, then copied result back to client machine</a:t>
            </a:r>
          </a:p>
        </p:txBody>
      </p:sp>
      <p:sp>
        <p:nvSpPr>
          <p:cNvPr id="9"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35</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1157288"/>
            <a:ext cx="8294688" cy="4930775"/>
          </a:xfrm>
          <a:prstGeom prst="rect">
            <a:avLst/>
          </a:prstGeom>
          <a:noFill/>
          <a:ln w="9360">
            <a:noFill/>
            <a:miter lim="800000"/>
            <a:headEnd/>
            <a:tailEnd/>
          </a:ln>
          <a:effectLst/>
        </p:spPr>
        <p:txBody>
          <a:bodyPr wrap="none" anchor="ctr"/>
          <a:lstStyle/>
          <a:p>
            <a:endParaRPr lang="en-US"/>
          </a:p>
        </p:txBody>
      </p:sp>
      <p:sp>
        <p:nvSpPr>
          <p:cNvPr id="6" name="Title 5"/>
          <p:cNvSpPr>
            <a:spLocks noGrp="1"/>
          </p:cNvSpPr>
          <p:nvPr>
            <p:ph type="title"/>
          </p:nvPr>
        </p:nvSpPr>
        <p:spPr/>
        <p:txBody>
          <a:bodyPr/>
          <a:lstStyle/>
          <a:p>
            <a:r>
              <a:rPr lang="en-US" dirty="0" err="1" smtClean="0"/>
              <a:t>PODShell</a:t>
            </a:r>
            <a:r>
              <a:rPr lang="en-US" dirty="0" smtClean="0"/>
              <a:t> – security</a:t>
            </a:r>
            <a:endParaRPr lang="en-US" dirty="0"/>
          </a:p>
        </p:txBody>
      </p:sp>
      <p:sp>
        <p:nvSpPr>
          <p:cNvPr id="7" name="Content Placeholder 6"/>
          <p:cNvSpPr>
            <a:spLocks noGrp="1"/>
          </p:cNvSpPr>
          <p:nvPr>
            <p:ph sz="quarter" idx="11"/>
          </p:nvPr>
        </p:nvSpPr>
        <p:spPr/>
        <p:txBody>
          <a:bodyPr/>
          <a:lstStyle/>
          <a:p>
            <a:r>
              <a:rPr lang="en-US" dirty="0" err="1" smtClean="0"/>
              <a:t>PODShell</a:t>
            </a:r>
            <a:r>
              <a:rPr lang="en-US" dirty="0" smtClean="0"/>
              <a:t> communicates with POD using HTTPS and TCP</a:t>
            </a:r>
          </a:p>
          <a:p>
            <a:r>
              <a:rPr lang="en-US" dirty="0" smtClean="0"/>
              <a:t>HTTPS used for everything except data staging</a:t>
            </a:r>
          </a:p>
          <a:p>
            <a:r>
              <a:rPr lang="en-US" dirty="0" smtClean="0"/>
              <a:t>TCP sockets used for data staging</a:t>
            </a:r>
          </a:p>
          <a:p>
            <a:r>
              <a:rPr lang="en-US" dirty="0" smtClean="0"/>
              <a:t>BOTH encrypted with TLSv1  (successor to SSLv3)</a:t>
            </a:r>
          </a:p>
          <a:p>
            <a:r>
              <a:rPr lang="en-US" dirty="0" smtClean="0"/>
              <a:t>POD does not accept unencrypted connections with </a:t>
            </a:r>
            <a:r>
              <a:rPr lang="en-US" dirty="0" err="1" smtClean="0"/>
              <a:t>PODShell</a:t>
            </a:r>
            <a:endParaRPr lang="en-US" dirty="0" smtClean="0"/>
          </a:p>
        </p:txBody>
      </p:sp>
      <p:sp>
        <p:nvSpPr>
          <p:cNvPr id="8"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36</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1157288"/>
            <a:ext cx="8294688" cy="4930775"/>
          </a:xfrm>
          <a:prstGeom prst="rect">
            <a:avLst/>
          </a:prstGeom>
          <a:noFill/>
          <a:ln w="9360">
            <a:noFill/>
            <a:miter lim="800000"/>
            <a:headEnd/>
            <a:tailEnd/>
          </a:ln>
          <a:effectLst/>
        </p:spPr>
        <p:txBody>
          <a:bodyPr wrap="none" anchor="ctr"/>
          <a:lstStyle/>
          <a:p>
            <a:endParaRPr lang="en-US"/>
          </a:p>
        </p:txBody>
      </p:sp>
      <p:sp>
        <p:nvSpPr>
          <p:cNvPr id="12293" name="Text Box 5"/>
          <p:cNvSpPr txBox="1">
            <a:spLocks noChangeArrowheads="1"/>
          </p:cNvSpPr>
          <p:nvPr/>
        </p:nvSpPr>
        <p:spPr bwMode="auto">
          <a:xfrm>
            <a:off x="457200" y="2082014"/>
            <a:ext cx="8458200" cy="4230688"/>
          </a:xfrm>
          <a:prstGeom prst="rect">
            <a:avLst/>
          </a:prstGeom>
          <a:noFill/>
          <a:ln w="9525">
            <a:solidFill>
              <a:srgbClr val="000000"/>
            </a:solidFill>
            <a:round/>
            <a:headEnd/>
            <a:tailEnd/>
          </a:ln>
          <a:effectLst/>
        </p:spPr>
        <p:txBody>
          <a:bodyPr lIns="90000" tIns="54828" rIns="90000" bIns="45000"/>
          <a:lstStyle/>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[root@mojito ~]# podreport -t cpu</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Please note that CPU reports can take a minute or more to generate</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Password: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CPU Report generated for user trhoden</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Date range: 2011-05-26 to 2011-06-14</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User                                                                  Core-Hours</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trhoden                                                                     0.04</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[root@mojito ~]# podreport -t storage</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STORAGE Report generated for user trhoden</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Date range: 2011-05-26 to 2011-06-14</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User                Path                                       Storage Used (GB)</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trhoden             /home/trhoden                                           0.59</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trhoden             /panasas/trhoden                                         0.0</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                                                                       =========</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ourier New" pitchFamily="49" charset="0"/>
              </a:rPr>
              <a:t>                                                           Total (GB):      0.59</a:t>
            </a:r>
          </a:p>
          <a:p>
            <a:pP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400">
              <a:solidFill>
                <a:srgbClr val="000000"/>
              </a:solidFill>
              <a:latin typeface="Courier New" pitchFamily="49" charset="0"/>
            </a:endParaRPr>
          </a:p>
        </p:txBody>
      </p:sp>
      <p:sp>
        <p:nvSpPr>
          <p:cNvPr id="7" name="Title 6"/>
          <p:cNvSpPr>
            <a:spLocks noGrp="1"/>
          </p:cNvSpPr>
          <p:nvPr>
            <p:ph type="title"/>
          </p:nvPr>
        </p:nvSpPr>
        <p:spPr/>
        <p:txBody>
          <a:bodyPr/>
          <a:lstStyle/>
          <a:p>
            <a:r>
              <a:rPr lang="en-US" dirty="0" err="1" smtClean="0"/>
              <a:t>PODReport</a:t>
            </a:r>
            <a:endParaRPr lang="en-US" dirty="0"/>
          </a:p>
        </p:txBody>
      </p:sp>
      <p:sp>
        <p:nvSpPr>
          <p:cNvPr id="8" name="Content Placeholder 7"/>
          <p:cNvSpPr>
            <a:spLocks noGrp="1"/>
          </p:cNvSpPr>
          <p:nvPr>
            <p:ph sz="quarter" idx="11"/>
          </p:nvPr>
        </p:nvSpPr>
        <p:spPr>
          <a:xfrm>
            <a:off x="475730" y="900332"/>
            <a:ext cx="8294890" cy="4981089"/>
          </a:xfrm>
        </p:spPr>
        <p:txBody>
          <a:bodyPr/>
          <a:lstStyle/>
          <a:p>
            <a:r>
              <a:rPr lang="en-US" dirty="0" err="1" smtClean="0"/>
              <a:t>PODReport</a:t>
            </a:r>
            <a:r>
              <a:rPr lang="en-US" dirty="0" smtClean="0"/>
              <a:t> is part of our </a:t>
            </a:r>
            <a:r>
              <a:rPr lang="en-US" dirty="0" err="1" smtClean="0"/>
              <a:t>PODTools</a:t>
            </a:r>
            <a:r>
              <a:rPr lang="en-US" dirty="0" smtClean="0"/>
              <a:t> “suite” of tools – which also include </a:t>
            </a:r>
            <a:r>
              <a:rPr lang="en-US" dirty="0" err="1" smtClean="0"/>
              <a:t>PODShell</a:t>
            </a:r>
            <a:endParaRPr lang="en-US" dirty="0" smtClean="0"/>
          </a:p>
          <a:p>
            <a:r>
              <a:rPr lang="en-US" dirty="0" smtClean="0"/>
              <a:t>Allows for custom usage reports for core-hours and storage</a:t>
            </a:r>
          </a:p>
          <a:p>
            <a:endParaRPr lang="en-US" dirty="0"/>
          </a:p>
        </p:txBody>
      </p:sp>
      <p:sp>
        <p:nvSpPr>
          <p:cNvPr id="9"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37</a:t>
            </a:fld>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467725" cy="609600"/>
          </a:xfrm>
        </p:spPr>
        <p:txBody>
          <a:bodyPr/>
          <a:lstStyle/>
          <a:p>
            <a:pPr>
              <a:defRPr/>
            </a:pPr>
            <a:r>
              <a:rPr lang="en-US" dirty="0" smtClean="0"/>
              <a:t>Large Cluster Example: Georgia Institute of Technology</a:t>
            </a:r>
            <a:endParaRPr lang="en-US" dirty="0"/>
          </a:p>
        </p:txBody>
      </p:sp>
      <p:pic>
        <p:nvPicPr>
          <p:cNvPr id="8196" name="Picture 4" descr="Brookhaven_reasr"/>
          <p:cNvPicPr>
            <a:picLocks noChangeAspect="1" noChangeArrowheads="1"/>
          </p:cNvPicPr>
          <p:nvPr/>
        </p:nvPicPr>
        <p:blipFill>
          <a:blip r:embed="rId3" cstate="print"/>
          <a:srcRect/>
          <a:stretch>
            <a:fillRect/>
          </a:stretch>
        </p:blipFill>
        <p:spPr bwMode="auto">
          <a:xfrm>
            <a:off x="4325938" y="4135438"/>
            <a:ext cx="3316287" cy="2209800"/>
          </a:xfrm>
          <a:prstGeom prst="rect">
            <a:avLst/>
          </a:prstGeom>
          <a:noFill/>
          <a:ln w="9525">
            <a:noFill/>
            <a:miter lim="800000"/>
            <a:headEnd/>
            <a:tailEnd/>
          </a:ln>
        </p:spPr>
      </p:pic>
      <p:sp>
        <p:nvSpPr>
          <p:cNvPr id="8197" name="Rectangle 10"/>
          <p:cNvSpPr>
            <a:spLocks noChangeArrowheads="1"/>
          </p:cNvSpPr>
          <p:nvPr/>
        </p:nvSpPr>
        <p:spPr bwMode="auto">
          <a:xfrm>
            <a:off x="5719763" y="968375"/>
            <a:ext cx="3424237" cy="2674938"/>
          </a:xfrm>
          <a:prstGeom prst="rect">
            <a:avLst/>
          </a:prstGeom>
          <a:noFill/>
          <a:ln w="9525">
            <a:noFill/>
            <a:miter lim="800000"/>
            <a:headEnd/>
            <a:tailEnd/>
          </a:ln>
        </p:spPr>
        <p:txBody>
          <a:bodyPr/>
          <a:lstStyle/>
          <a:p>
            <a:pPr marL="228600" indent="-228600">
              <a:spcBef>
                <a:spcPct val="40000"/>
              </a:spcBef>
              <a:buClr>
                <a:srgbClr val="FF9933"/>
              </a:buClr>
              <a:buFont typeface="Wingdings" pitchFamily="2" charset="2"/>
              <a:buChar char="§"/>
            </a:pPr>
            <a:r>
              <a:rPr lang="en-US" i="0"/>
              <a:t>Center for the Study of Systems Biology</a:t>
            </a:r>
          </a:p>
          <a:p>
            <a:pPr marL="228600" indent="-228600">
              <a:spcBef>
                <a:spcPct val="40000"/>
              </a:spcBef>
              <a:buClr>
                <a:srgbClr val="FF9933"/>
              </a:buClr>
              <a:buFont typeface="Wingdings" pitchFamily="2" charset="2"/>
              <a:buChar char="§"/>
            </a:pPr>
            <a:r>
              <a:rPr lang="en-US" i="0"/>
              <a:t>10,000+ AMD cores</a:t>
            </a:r>
          </a:p>
          <a:p>
            <a:pPr marL="228600" indent="-228600">
              <a:spcBef>
                <a:spcPct val="40000"/>
              </a:spcBef>
              <a:buClr>
                <a:srgbClr val="FF9933"/>
              </a:buClr>
              <a:buFont typeface="Wingdings" pitchFamily="2" charset="2"/>
              <a:buChar char="§"/>
            </a:pPr>
            <a:r>
              <a:rPr lang="en-US" i="0"/>
              <a:t>53+ TFLOPS</a:t>
            </a:r>
          </a:p>
          <a:p>
            <a:pPr marL="228600" indent="-228600">
              <a:spcBef>
                <a:spcPct val="40000"/>
              </a:spcBef>
              <a:buClr>
                <a:srgbClr val="FF9933"/>
              </a:buClr>
              <a:buFont typeface="Wingdings" pitchFamily="2" charset="2"/>
              <a:buChar char="§"/>
            </a:pPr>
            <a:r>
              <a:rPr lang="en-US" i="0"/>
              <a:t>300+ TB of storage</a:t>
            </a:r>
          </a:p>
          <a:p>
            <a:pPr marL="228600" indent="-228600">
              <a:spcBef>
                <a:spcPct val="40000"/>
              </a:spcBef>
              <a:buClr>
                <a:srgbClr val="FF9933"/>
              </a:buClr>
              <a:buFont typeface="Wingdings" pitchFamily="2" charset="2"/>
              <a:buChar char="§"/>
            </a:pPr>
            <a:r>
              <a:rPr lang="en-US" i="0"/>
              <a:t>Top 100 ranking</a:t>
            </a:r>
          </a:p>
        </p:txBody>
      </p:sp>
      <p:pic>
        <p:nvPicPr>
          <p:cNvPr id="8198" name="Picture 9" descr="harris_t_penguin_183"/>
          <p:cNvPicPr>
            <a:picLocks noChangeAspect="1" noChangeArrowheads="1"/>
          </p:cNvPicPr>
          <p:nvPr/>
        </p:nvPicPr>
        <p:blipFill>
          <a:blip r:embed="rId4" cstate="print"/>
          <a:srcRect/>
          <a:stretch>
            <a:fillRect/>
          </a:stretch>
        </p:blipFill>
        <p:spPr bwMode="auto">
          <a:xfrm>
            <a:off x="384175" y="1214438"/>
            <a:ext cx="5106988" cy="3424237"/>
          </a:xfrm>
          <a:prstGeom prst="rect">
            <a:avLst/>
          </a:prstGeom>
          <a:noFill/>
          <a:ln w="9525">
            <a:noFill/>
            <a:miter lim="800000"/>
            <a:headEnd/>
            <a:tailEnd/>
          </a:ln>
        </p:spPr>
      </p:pic>
      <p:sp>
        <p:nvSpPr>
          <p:cNvPr id="7"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p:cNvSpPr/>
          <p:nvPr/>
        </p:nvSpPr>
        <p:spPr>
          <a:xfrm rot="16200000">
            <a:off x="-1219200" y="3200400"/>
            <a:ext cx="6324600" cy="990600"/>
          </a:xfrm>
          <a:prstGeom prst="triangle">
            <a:avLst/>
          </a:prstGeom>
          <a:solidFill>
            <a:schemeClr val="bg1">
              <a:lumMod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Isosceles Triangle 23"/>
          <p:cNvSpPr/>
          <p:nvPr/>
        </p:nvSpPr>
        <p:spPr>
          <a:xfrm rot="5400000">
            <a:off x="3886200" y="3200400"/>
            <a:ext cx="6324600" cy="990600"/>
          </a:xfrm>
          <a:prstGeom prst="triangle">
            <a:avLst/>
          </a:prstGeom>
          <a:solidFill>
            <a:schemeClr val="bg1">
              <a:lumMod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2209800" y="825500"/>
            <a:ext cx="4495800" cy="5727700"/>
          </a:xfrm>
          <a:prstGeom prst="roundRect">
            <a:avLst>
              <a:gd name="adj" fmla="val 4175"/>
            </a:avLst>
          </a:prstGeom>
          <a:solidFill>
            <a:schemeClr val="bg1">
              <a:lumMod val="95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4495800" y="1206500"/>
            <a:ext cx="2057400" cy="2425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8" name="TextBox 16"/>
          <p:cNvSpPr txBox="1">
            <a:spLocks noChangeArrowheads="1"/>
          </p:cNvSpPr>
          <p:nvPr/>
        </p:nvSpPr>
        <p:spPr bwMode="auto">
          <a:xfrm>
            <a:off x="4495800" y="1271588"/>
            <a:ext cx="2057400" cy="2278062"/>
          </a:xfrm>
          <a:prstGeom prst="rect">
            <a:avLst/>
          </a:prstGeom>
          <a:noFill/>
          <a:ln w="9525">
            <a:noFill/>
            <a:miter lim="800000"/>
            <a:headEnd/>
            <a:tailEnd/>
          </a:ln>
        </p:spPr>
        <p:txBody>
          <a:bodyPr>
            <a:spAutoFit/>
          </a:bodyPr>
          <a:lstStyle/>
          <a:p>
            <a:pPr marL="228600" indent="-228600">
              <a:spcAft>
                <a:spcPts val="600"/>
              </a:spcAft>
              <a:buFontTx/>
              <a:buChar char="-"/>
            </a:pPr>
            <a:r>
              <a:rPr lang="en-US" sz="1200"/>
              <a:t>Exposes Scyld CW functionality through a secure Web interface (https://)</a:t>
            </a:r>
          </a:p>
          <a:p>
            <a:pPr marL="228600" indent="-228600">
              <a:spcAft>
                <a:spcPts val="600"/>
              </a:spcAft>
              <a:buFontTx/>
              <a:buChar char="-"/>
            </a:pPr>
            <a:r>
              <a:rPr lang="en-US" sz="1200"/>
              <a:t>Enables Web sites and applications to dynamically interact with a Scyld cluster</a:t>
            </a:r>
          </a:p>
          <a:p>
            <a:pPr marL="228600" indent="-228600">
              <a:spcAft>
                <a:spcPts val="600"/>
              </a:spcAft>
              <a:buFontTx/>
              <a:buChar char="-"/>
            </a:pPr>
            <a:r>
              <a:rPr lang="en-US" sz="1200"/>
              <a:t>Dynamically present cluster and job status to users</a:t>
            </a:r>
          </a:p>
        </p:txBody>
      </p:sp>
      <p:sp>
        <p:nvSpPr>
          <p:cNvPr id="25" name="Rectangle 24"/>
          <p:cNvSpPr/>
          <p:nvPr/>
        </p:nvSpPr>
        <p:spPr>
          <a:xfrm>
            <a:off x="2362200" y="1206500"/>
            <a:ext cx="2057400"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0" name="TextBox 18"/>
          <p:cNvSpPr txBox="1">
            <a:spLocks noChangeArrowheads="1"/>
          </p:cNvSpPr>
          <p:nvPr/>
        </p:nvSpPr>
        <p:spPr bwMode="auto">
          <a:xfrm>
            <a:off x="2362200" y="1263650"/>
            <a:ext cx="2057400" cy="2012950"/>
          </a:xfrm>
          <a:prstGeom prst="rect">
            <a:avLst/>
          </a:prstGeom>
          <a:noFill/>
          <a:ln w="9525">
            <a:noFill/>
            <a:miter lim="800000"/>
            <a:headEnd/>
            <a:tailEnd/>
          </a:ln>
        </p:spPr>
        <p:txBody>
          <a:bodyPr wrap="square">
            <a:noAutofit/>
          </a:bodyPr>
          <a:lstStyle/>
          <a:p>
            <a:pPr marL="230188" indent="-230188">
              <a:spcAft>
                <a:spcPts val="600"/>
              </a:spcAft>
              <a:buFontTx/>
              <a:buChar char="-"/>
            </a:pPr>
            <a:r>
              <a:rPr lang="en-US" sz="1200" dirty="0"/>
              <a:t>Complete physical or virtual cluster management GUI</a:t>
            </a:r>
          </a:p>
          <a:p>
            <a:pPr marL="230188" indent="-230188">
              <a:spcAft>
                <a:spcPts val="600"/>
              </a:spcAft>
              <a:buFontTx/>
              <a:buChar char="-"/>
            </a:pPr>
            <a:r>
              <a:rPr lang="en-US" sz="1200" dirty="0"/>
              <a:t>1:1 match with Scyld CW functionality</a:t>
            </a:r>
          </a:p>
          <a:p>
            <a:pPr marL="230188" indent="-230188">
              <a:spcAft>
                <a:spcPts val="600"/>
              </a:spcAft>
              <a:buFontTx/>
              <a:buChar char="-"/>
            </a:pPr>
            <a:r>
              <a:rPr lang="en-US" sz="1200" dirty="0"/>
              <a:t>Hardware and workflow monitoring </a:t>
            </a:r>
          </a:p>
          <a:p>
            <a:pPr marL="230188" indent="-230188">
              <a:spcAft>
                <a:spcPts val="600"/>
              </a:spcAft>
              <a:buFontTx/>
              <a:buChar char="-"/>
            </a:pPr>
            <a:r>
              <a:rPr lang="en-US" sz="1200" dirty="0"/>
              <a:t>Integrated log viewer for maintenance and diagnostics</a:t>
            </a:r>
          </a:p>
        </p:txBody>
      </p:sp>
      <p:sp>
        <p:nvSpPr>
          <p:cNvPr id="27" name="Rectangle 26"/>
          <p:cNvSpPr/>
          <p:nvPr/>
        </p:nvSpPr>
        <p:spPr>
          <a:xfrm>
            <a:off x="4495800" y="3937000"/>
            <a:ext cx="2057400" cy="247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2362200" y="3937000"/>
            <a:ext cx="2057400" cy="2463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3" name="TextBox 17"/>
          <p:cNvSpPr txBox="1">
            <a:spLocks noChangeArrowheads="1"/>
          </p:cNvSpPr>
          <p:nvPr/>
        </p:nvSpPr>
        <p:spPr bwMode="auto">
          <a:xfrm>
            <a:off x="4495800" y="4021138"/>
            <a:ext cx="2057400" cy="2354262"/>
          </a:xfrm>
          <a:prstGeom prst="rect">
            <a:avLst/>
          </a:prstGeom>
          <a:noFill/>
          <a:ln w="9525">
            <a:noFill/>
            <a:miter lim="800000"/>
            <a:headEnd/>
            <a:tailEnd/>
          </a:ln>
        </p:spPr>
        <p:txBody>
          <a:bodyPr>
            <a:spAutoFit/>
          </a:bodyPr>
          <a:lstStyle/>
          <a:p>
            <a:pPr marL="228600" indent="-228600">
              <a:spcAft>
                <a:spcPts val="600"/>
              </a:spcAft>
              <a:buFontTx/>
              <a:buChar char="-"/>
            </a:pPr>
            <a:r>
              <a:rPr lang="en-US" sz="1200"/>
              <a:t>Cluster management interface</a:t>
            </a:r>
          </a:p>
          <a:p>
            <a:pPr marL="228600" indent="-228600">
              <a:spcAft>
                <a:spcPts val="600"/>
              </a:spcAft>
              <a:buFontTx/>
              <a:buChar char="-"/>
            </a:pPr>
            <a:r>
              <a:rPr lang="en-US" sz="1200"/>
              <a:t>Minimizes effort required to set-up, update and maintain a cluster</a:t>
            </a:r>
          </a:p>
          <a:p>
            <a:pPr marL="228600" indent="-228600">
              <a:spcAft>
                <a:spcPts val="600"/>
              </a:spcAft>
              <a:buFontTx/>
              <a:buChar char="-"/>
            </a:pPr>
            <a:r>
              <a:rPr lang="en-US" sz="1200"/>
              <a:t>Guarantees consistency across all servers</a:t>
            </a:r>
          </a:p>
          <a:p>
            <a:pPr marL="228600" indent="-228600">
              <a:spcAft>
                <a:spcPts val="600"/>
              </a:spcAft>
              <a:buFontTx/>
              <a:buChar char="-"/>
            </a:pPr>
            <a:r>
              <a:rPr lang="en-US" sz="1200"/>
              <a:t>Provides complete, tested and supported cluster software stack</a:t>
            </a:r>
          </a:p>
        </p:txBody>
      </p:sp>
      <p:sp>
        <p:nvSpPr>
          <p:cNvPr id="7184" name="TextBox 19"/>
          <p:cNvSpPr txBox="1">
            <a:spLocks noChangeArrowheads="1"/>
          </p:cNvSpPr>
          <p:nvPr/>
        </p:nvSpPr>
        <p:spPr bwMode="auto">
          <a:xfrm>
            <a:off x="2362200" y="4019550"/>
            <a:ext cx="2057400" cy="2354491"/>
          </a:xfrm>
          <a:prstGeom prst="rect">
            <a:avLst/>
          </a:prstGeom>
          <a:noFill/>
          <a:ln w="9525">
            <a:noFill/>
            <a:miter lim="800000"/>
            <a:headEnd/>
            <a:tailEnd/>
          </a:ln>
        </p:spPr>
        <p:txBody>
          <a:bodyPr wrap="square">
            <a:spAutoFit/>
          </a:bodyPr>
          <a:lstStyle/>
          <a:p>
            <a:pPr marL="230188" indent="-230188">
              <a:spcAft>
                <a:spcPts val="600"/>
              </a:spcAft>
              <a:buFontTx/>
              <a:buChar char="-"/>
            </a:pPr>
            <a:r>
              <a:rPr lang="en-US" sz="1200" dirty="0"/>
              <a:t>Convenient and secure method to submit jobs and data to POD</a:t>
            </a:r>
          </a:p>
          <a:p>
            <a:pPr marL="230188" indent="-230188">
              <a:spcAft>
                <a:spcPts val="600"/>
              </a:spcAft>
              <a:buFontTx/>
              <a:buChar char="-"/>
            </a:pPr>
            <a:r>
              <a:rPr lang="en-US" sz="1200" dirty="0"/>
              <a:t>Automatically returns results when complete</a:t>
            </a:r>
          </a:p>
          <a:p>
            <a:pPr marL="230188" indent="-230188">
              <a:spcAft>
                <a:spcPts val="600"/>
              </a:spcAft>
              <a:buFontTx/>
              <a:buChar char="-"/>
            </a:pPr>
            <a:r>
              <a:rPr lang="en-US" sz="1200" dirty="0"/>
              <a:t>Customize workflow through a scriptable interface</a:t>
            </a:r>
          </a:p>
          <a:p>
            <a:pPr marL="230188" indent="-230188">
              <a:spcAft>
                <a:spcPts val="600"/>
              </a:spcAft>
              <a:buFontTx/>
              <a:buChar char="-"/>
            </a:pPr>
            <a:r>
              <a:rPr lang="en-US" sz="1200" dirty="0"/>
              <a:t>Generate ad hoc reports to see core hour and GB </a:t>
            </a:r>
            <a:r>
              <a:rPr lang="en-US" sz="1200" dirty="0" smtClean="0"/>
              <a:t>usage</a:t>
            </a:r>
            <a:endParaRPr lang="en-US" sz="1200" dirty="0"/>
          </a:p>
        </p:txBody>
      </p:sp>
      <p:pic>
        <p:nvPicPr>
          <p:cNvPr id="7185" name="Picture 3"/>
          <p:cNvPicPr>
            <a:picLocks noChangeAspect="1" noChangeArrowheads="1"/>
          </p:cNvPicPr>
          <p:nvPr/>
        </p:nvPicPr>
        <p:blipFill>
          <a:blip r:embed="rId3" cstate="print">
            <a:lum bright="20000" contrast="-40000"/>
          </a:blip>
          <a:srcRect/>
          <a:stretch>
            <a:fillRect/>
          </a:stretch>
        </p:blipFill>
        <p:spPr bwMode="auto">
          <a:xfrm>
            <a:off x="7391400" y="0"/>
            <a:ext cx="1752600" cy="6375400"/>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a:defRPr/>
            </a:pPr>
            <a:r>
              <a:rPr lang="en-US" sz="3200" dirty="0" smtClean="0"/>
              <a:t>Software Product Line</a:t>
            </a:r>
            <a:endParaRPr lang="en-US" sz="3200" dirty="0"/>
          </a:p>
        </p:txBody>
      </p:sp>
      <p:pic>
        <p:nvPicPr>
          <p:cNvPr id="76802" name="Picture 2"/>
          <p:cNvPicPr>
            <a:picLocks noChangeAspect="1" noChangeArrowheads="1"/>
          </p:cNvPicPr>
          <p:nvPr/>
        </p:nvPicPr>
        <p:blipFill>
          <a:blip r:embed="rId4" cstate="print"/>
          <a:srcRect/>
          <a:stretch>
            <a:fillRect/>
          </a:stretch>
        </p:blipFill>
        <p:spPr bwMode="auto">
          <a:xfrm>
            <a:off x="304800" y="1219200"/>
            <a:ext cx="1524000" cy="101441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Picture 4" descr="IMG_3179.jpg"/>
          <p:cNvPicPr>
            <a:picLocks noChangeAspect="1"/>
          </p:cNvPicPr>
          <p:nvPr/>
        </p:nvPicPr>
        <p:blipFill>
          <a:blip r:embed="rId5" cstate="print"/>
          <a:stretch>
            <a:fillRect/>
          </a:stretch>
        </p:blipFill>
        <p:spPr>
          <a:xfrm>
            <a:off x="7543800" y="1962150"/>
            <a:ext cx="1447800" cy="1085850"/>
          </a:xfrm>
          <a:prstGeom prst="rect">
            <a:avLst/>
          </a:prstGeom>
          <a:effectLst>
            <a:outerShdw blurRad="50800" dist="38100" dir="2700000" algn="tl" rotWithShape="0">
              <a:prstClr val="black">
                <a:alpha val="40000"/>
              </a:prstClr>
            </a:outerShdw>
          </a:effectLst>
        </p:spPr>
      </p:pic>
      <p:sp>
        <p:nvSpPr>
          <p:cNvPr id="7189" name="TextBox 12"/>
          <p:cNvSpPr txBox="1">
            <a:spLocks noChangeArrowheads="1"/>
          </p:cNvSpPr>
          <p:nvPr/>
        </p:nvSpPr>
        <p:spPr bwMode="auto">
          <a:xfrm>
            <a:off x="7391400" y="4949825"/>
            <a:ext cx="1752600" cy="307975"/>
          </a:xfrm>
          <a:prstGeom prst="rect">
            <a:avLst/>
          </a:prstGeom>
          <a:noFill/>
          <a:ln w="9525">
            <a:noFill/>
            <a:miter lim="800000"/>
            <a:headEnd/>
            <a:tailEnd/>
          </a:ln>
        </p:spPr>
        <p:txBody>
          <a:bodyPr>
            <a:spAutoFit/>
          </a:bodyPr>
          <a:lstStyle/>
          <a:p>
            <a:pPr algn="ctr"/>
            <a:r>
              <a:rPr lang="en-US" sz="1400"/>
              <a:t>HPC in the Cloud</a:t>
            </a:r>
          </a:p>
        </p:txBody>
      </p:sp>
      <p:pic>
        <p:nvPicPr>
          <p:cNvPr id="7190" name="Picture 5" descr="C:\penguin\images\Voonami-IMG_0736_nologo.jpg"/>
          <p:cNvPicPr>
            <a:picLocks noChangeAspect="1" noChangeArrowheads="1"/>
          </p:cNvPicPr>
          <p:nvPr/>
        </p:nvPicPr>
        <p:blipFill>
          <a:blip r:embed="rId6" cstate="print"/>
          <a:srcRect/>
          <a:stretch>
            <a:fillRect/>
          </a:stretch>
        </p:blipFill>
        <p:spPr bwMode="auto">
          <a:xfrm>
            <a:off x="7543800" y="3352800"/>
            <a:ext cx="1465263" cy="1371600"/>
          </a:xfrm>
          <a:prstGeom prst="rect">
            <a:avLst/>
          </a:prstGeom>
          <a:noFill/>
          <a:ln w="9525">
            <a:noFill/>
            <a:miter lim="800000"/>
            <a:headEnd/>
            <a:tailEnd/>
          </a:ln>
        </p:spPr>
      </p:pic>
      <p:sp>
        <p:nvSpPr>
          <p:cNvPr id="7191" name="TextBox 12"/>
          <p:cNvSpPr txBox="1">
            <a:spLocks noChangeArrowheads="1"/>
          </p:cNvSpPr>
          <p:nvPr/>
        </p:nvSpPr>
        <p:spPr bwMode="auto">
          <a:xfrm>
            <a:off x="76200" y="2286000"/>
            <a:ext cx="1828800" cy="523875"/>
          </a:xfrm>
          <a:prstGeom prst="rect">
            <a:avLst/>
          </a:prstGeom>
          <a:noFill/>
          <a:ln w="9525">
            <a:noFill/>
            <a:miter lim="800000"/>
            <a:headEnd/>
            <a:tailEnd/>
          </a:ln>
        </p:spPr>
        <p:txBody>
          <a:bodyPr>
            <a:spAutoFit/>
          </a:bodyPr>
          <a:lstStyle/>
          <a:p>
            <a:pPr algn="ctr"/>
            <a:r>
              <a:rPr lang="en-US" sz="1400"/>
              <a:t>Remote administrators/users</a:t>
            </a:r>
          </a:p>
        </p:txBody>
      </p:sp>
      <p:sp>
        <p:nvSpPr>
          <p:cNvPr id="7192" name="TextBox 12"/>
          <p:cNvSpPr txBox="1">
            <a:spLocks noChangeArrowheads="1"/>
          </p:cNvSpPr>
          <p:nvPr/>
        </p:nvSpPr>
        <p:spPr bwMode="auto">
          <a:xfrm>
            <a:off x="152400" y="6096000"/>
            <a:ext cx="1828800" cy="307975"/>
          </a:xfrm>
          <a:prstGeom prst="rect">
            <a:avLst/>
          </a:prstGeom>
          <a:noFill/>
          <a:ln w="9525">
            <a:noFill/>
            <a:miter lim="800000"/>
            <a:headEnd/>
            <a:tailEnd/>
          </a:ln>
        </p:spPr>
        <p:txBody>
          <a:bodyPr>
            <a:spAutoFit/>
          </a:bodyPr>
          <a:lstStyle/>
          <a:p>
            <a:pPr algn="ctr"/>
            <a:r>
              <a:rPr lang="en-US" sz="1400"/>
              <a:t>On-premise systems</a:t>
            </a:r>
          </a:p>
        </p:txBody>
      </p:sp>
      <p:pic>
        <p:nvPicPr>
          <p:cNvPr id="7193" name="Picture 2" descr="C:\penguin\images\Voonami IMG_0735.jpg"/>
          <p:cNvPicPr>
            <a:picLocks noChangeAspect="1" noChangeArrowheads="1"/>
          </p:cNvPicPr>
          <p:nvPr/>
        </p:nvPicPr>
        <p:blipFill>
          <a:blip r:embed="rId7" cstate="print"/>
          <a:srcRect/>
          <a:stretch>
            <a:fillRect/>
          </a:stretch>
        </p:blipFill>
        <p:spPr bwMode="auto">
          <a:xfrm>
            <a:off x="304800" y="4114800"/>
            <a:ext cx="1268413" cy="1901825"/>
          </a:xfrm>
          <a:prstGeom prst="rect">
            <a:avLst/>
          </a:prstGeom>
          <a:noFill/>
          <a:ln w="9525">
            <a:noFill/>
            <a:miter lim="800000"/>
            <a:headEnd/>
            <a:tailEnd/>
          </a:ln>
        </p:spPr>
      </p:pic>
      <p:sp>
        <p:nvSpPr>
          <p:cNvPr id="10250" name="Rounded Rectangle 13"/>
          <p:cNvSpPr>
            <a:spLocks noChangeArrowheads="1"/>
          </p:cNvSpPr>
          <p:nvPr/>
        </p:nvSpPr>
        <p:spPr bwMode="auto">
          <a:xfrm>
            <a:off x="4495800" y="987425"/>
            <a:ext cx="2057400" cy="273050"/>
          </a:xfrm>
          <a:prstGeom prst="roundRect">
            <a:avLst>
              <a:gd name="adj" fmla="val 16667"/>
            </a:avLst>
          </a:prstGeom>
          <a:solidFill>
            <a:srgbClr val="FFC000"/>
          </a:solidFill>
          <a:ln w="3175" algn="ctr">
            <a:solidFill>
              <a:schemeClr val="tx1"/>
            </a:solidFill>
            <a:round/>
            <a:headEnd/>
            <a:tailEnd/>
          </a:ln>
          <a:effectLst>
            <a:outerShdw blurRad="50800" dist="38100" dir="8100000" algn="tr" rotWithShape="0">
              <a:prstClr val="black">
                <a:alpha val="40000"/>
              </a:prstClr>
            </a:outerShdw>
          </a:effectLst>
        </p:spPr>
        <p:txBody>
          <a:bodyPr anchor="ctr"/>
          <a:lstStyle/>
          <a:p>
            <a:pPr algn="ctr">
              <a:defRPr/>
            </a:pPr>
            <a:r>
              <a:rPr lang="en-US" sz="1600" dirty="0" err="1">
                <a:latin typeface="Arial" charset="0"/>
                <a:cs typeface="Arial" charset="0"/>
              </a:rPr>
              <a:t>Beoweb</a:t>
            </a:r>
            <a:endParaRPr lang="en-US" sz="1600" dirty="0">
              <a:latin typeface="Arial" charset="0"/>
              <a:cs typeface="Arial" charset="0"/>
            </a:endParaRPr>
          </a:p>
        </p:txBody>
      </p:sp>
      <p:sp>
        <p:nvSpPr>
          <p:cNvPr id="10251" name="Rounded Rectangle 14"/>
          <p:cNvSpPr>
            <a:spLocks noChangeArrowheads="1"/>
          </p:cNvSpPr>
          <p:nvPr/>
        </p:nvSpPr>
        <p:spPr bwMode="auto">
          <a:xfrm>
            <a:off x="2362200" y="977900"/>
            <a:ext cx="2057400" cy="274638"/>
          </a:xfrm>
          <a:prstGeom prst="roundRect">
            <a:avLst>
              <a:gd name="adj" fmla="val 16667"/>
            </a:avLst>
          </a:prstGeom>
          <a:solidFill>
            <a:srgbClr val="FFC000"/>
          </a:solidFill>
          <a:ln w="3175" algn="ctr">
            <a:solidFill>
              <a:schemeClr val="tx1"/>
            </a:solidFill>
            <a:round/>
            <a:headEnd/>
            <a:tailEnd/>
          </a:ln>
          <a:effectLst>
            <a:outerShdw blurRad="50800" dist="38100" dir="8100000" algn="tr" rotWithShape="0">
              <a:prstClr val="black">
                <a:alpha val="40000"/>
              </a:prstClr>
            </a:outerShdw>
          </a:effectLst>
        </p:spPr>
        <p:txBody>
          <a:bodyPr anchor="ctr"/>
          <a:lstStyle/>
          <a:p>
            <a:pPr algn="ctr">
              <a:defRPr/>
            </a:pPr>
            <a:r>
              <a:rPr lang="en-US" sz="1600" dirty="0">
                <a:latin typeface="Arial" charset="0"/>
                <a:cs typeface="Arial" charset="0"/>
              </a:rPr>
              <a:t>Insight</a:t>
            </a:r>
          </a:p>
        </p:txBody>
      </p:sp>
      <p:sp>
        <p:nvSpPr>
          <p:cNvPr id="10249" name="Rounded Rectangle 12"/>
          <p:cNvSpPr>
            <a:spLocks noChangeArrowheads="1"/>
          </p:cNvSpPr>
          <p:nvPr/>
        </p:nvSpPr>
        <p:spPr bwMode="auto">
          <a:xfrm>
            <a:off x="4495800" y="3708400"/>
            <a:ext cx="2057400" cy="274638"/>
          </a:xfrm>
          <a:prstGeom prst="roundRect">
            <a:avLst>
              <a:gd name="adj" fmla="val 16667"/>
            </a:avLst>
          </a:prstGeom>
          <a:solidFill>
            <a:srgbClr val="F0A33C"/>
          </a:solidFill>
          <a:ln w="3175" algn="ctr">
            <a:solidFill>
              <a:schemeClr val="tx1"/>
            </a:solidFill>
            <a:round/>
            <a:headEnd/>
            <a:tailEnd/>
          </a:ln>
          <a:effectLst>
            <a:outerShdw blurRad="50800" dist="38100" dir="8100000" algn="tr" rotWithShape="0">
              <a:prstClr val="black">
                <a:alpha val="40000"/>
              </a:prstClr>
            </a:outerShdw>
          </a:effectLst>
        </p:spPr>
        <p:txBody>
          <a:bodyPr anchor="ctr"/>
          <a:lstStyle/>
          <a:p>
            <a:pPr algn="ctr">
              <a:defRPr/>
            </a:pPr>
            <a:r>
              <a:rPr lang="en-US" sz="1600" dirty="0">
                <a:latin typeface="Arial" charset="0"/>
                <a:cs typeface="Arial" charset="0"/>
              </a:rPr>
              <a:t>Scyld </a:t>
            </a:r>
            <a:r>
              <a:rPr lang="en-US" sz="1600" dirty="0" err="1">
                <a:latin typeface="Arial" charset="0"/>
                <a:cs typeface="Arial" charset="0"/>
              </a:rPr>
              <a:t>ClusterWare</a:t>
            </a:r>
            <a:endParaRPr lang="en-US" sz="1600" dirty="0">
              <a:latin typeface="Arial" charset="0"/>
              <a:cs typeface="Arial" charset="0"/>
            </a:endParaRPr>
          </a:p>
        </p:txBody>
      </p:sp>
      <p:sp>
        <p:nvSpPr>
          <p:cNvPr id="10252" name="Rounded Rectangle 15"/>
          <p:cNvSpPr>
            <a:spLocks noChangeArrowheads="1"/>
          </p:cNvSpPr>
          <p:nvPr/>
        </p:nvSpPr>
        <p:spPr bwMode="auto">
          <a:xfrm>
            <a:off x="2362200" y="3708400"/>
            <a:ext cx="2057400" cy="274638"/>
          </a:xfrm>
          <a:prstGeom prst="roundRect">
            <a:avLst>
              <a:gd name="adj" fmla="val 16667"/>
            </a:avLst>
          </a:prstGeom>
          <a:solidFill>
            <a:srgbClr val="F0A33C"/>
          </a:solidFill>
          <a:ln w="3175" algn="ctr">
            <a:solidFill>
              <a:schemeClr val="tx1"/>
            </a:solidFill>
            <a:round/>
            <a:headEnd/>
            <a:tailEnd/>
          </a:ln>
          <a:effectLst>
            <a:outerShdw blurRad="50800" dist="38100" dir="8100000" algn="tr" rotWithShape="0">
              <a:prstClr val="black">
                <a:alpha val="40000"/>
              </a:prstClr>
            </a:outerShdw>
          </a:effectLst>
        </p:spPr>
        <p:txBody>
          <a:bodyPr anchor="ctr"/>
          <a:lstStyle/>
          <a:p>
            <a:pPr algn="ctr">
              <a:defRPr/>
            </a:pPr>
            <a:r>
              <a:rPr lang="en-US" sz="1600" dirty="0" err="1">
                <a:latin typeface="Arial" charset="0"/>
                <a:cs typeface="Arial" charset="0"/>
              </a:rPr>
              <a:t>PODTools</a:t>
            </a:r>
            <a:endParaRPr lang="en-US" sz="1600" dirty="0">
              <a:latin typeface="Arial" charset="0"/>
              <a:cs typeface="Arial" charset="0"/>
            </a:endParaRPr>
          </a:p>
        </p:txBody>
      </p:sp>
      <p:sp>
        <p:nvSpPr>
          <p:cNvPr id="30"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lnSpcReduction="10000"/>
          </a:bodyPr>
          <a:lstStyle/>
          <a:p>
            <a:r>
              <a:rPr lang="en-US" dirty="0" smtClean="0"/>
              <a:t>What is POD</a:t>
            </a:r>
          </a:p>
          <a:p>
            <a:r>
              <a:rPr lang="en-US" dirty="0" smtClean="0"/>
              <a:t>Is POD Cloud Computing?</a:t>
            </a:r>
          </a:p>
          <a:p>
            <a:r>
              <a:rPr lang="en-US" dirty="0" smtClean="0"/>
              <a:t>How POD compares/contrasts to Amazon's EC2</a:t>
            </a:r>
          </a:p>
          <a:p>
            <a:r>
              <a:rPr lang="en-US" dirty="0" smtClean="0"/>
              <a:t>The new EDU POD</a:t>
            </a:r>
          </a:p>
          <a:p>
            <a:r>
              <a:rPr lang="en-US" dirty="0" smtClean="0"/>
              <a:t>Setting up your account</a:t>
            </a:r>
          </a:p>
          <a:p>
            <a:r>
              <a:rPr lang="en-US" dirty="0" smtClean="0"/>
              <a:t>Transferring data to/from POD</a:t>
            </a:r>
          </a:p>
          <a:p>
            <a:r>
              <a:rPr lang="en-US" dirty="0" smtClean="0"/>
              <a:t>Setting up your environment</a:t>
            </a:r>
          </a:p>
          <a:p>
            <a:r>
              <a:rPr lang="en-US" dirty="0" smtClean="0"/>
              <a:t>Running jobs</a:t>
            </a:r>
          </a:p>
          <a:p>
            <a:r>
              <a:rPr lang="en-US" dirty="0" smtClean="0"/>
              <a:t>GPU computing on POD</a:t>
            </a:r>
          </a:p>
          <a:p>
            <a:r>
              <a:rPr lang="en-US" dirty="0" smtClean="0"/>
              <a:t>Running your software</a:t>
            </a:r>
          </a:p>
          <a:p>
            <a:r>
              <a:rPr lang="en-US" dirty="0" smtClean="0"/>
              <a:t>Checking your usage and storage (</a:t>
            </a:r>
            <a:r>
              <a:rPr lang="en-US" dirty="0" err="1" smtClean="0"/>
              <a:t>PODReport</a:t>
            </a:r>
            <a:r>
              <a:rPr lang="en-US" dirty="0" smtClean="0"/>
              <a:t>)</a:t>
            </a:r>
          </a:p>
          <a:p>
            <a:r>
              <a:rPr lang="en-US" dirty="0" smtClean="0"/>
              <a:t>POD's fee structure</a:t>
            </a:r>
          </a:p>
          <a:p>
            <a:endParaRPr lang="en-US" dirty="0"/>
          </a:p>
        </p:txBody>
      </p:sp>
      <p:sp>
        <p:nvSpPr>
          <p:cNvPr id="3" name="Title 2"/>
          <p:cNvSpPr>
            <a:spLocks noGrp="1"/>
          </p:cNvSpPr>
          <p:nvPr>
            <p:ph type="title"/>
          </p:nvPr>
        </p:nvSpPr>
        <p:spPr/>
        <p:txBody>
          <a:bodyPr/>
          <a:lstStyle/>
          <a:p>
            <a:r>
              <a:rPr lang="en-US" dirty="0" smtClean="0"/>
              <a:t>Introduction to POD</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lnSpcReduction="10000"/>
          </a:bodyPr>
          <a:lstStyle/>
          <a:p>
            <a:r>
              <a:rPr lang="en-US" sz="1800" dirty="0" smtClean="0">
                <a:ea typeface="ＭＳ Ｐゴシック" pitchFamily="34" charset="-128"/>
              </a:rPr>
              <a:t>On-demand HPC resource</a:t>
            </a:r>
          </a:p>
          <a:p>
            <a:r>
              <a:rPr lang="en-US" sz="1800" dirty="0" smtClean="0">
                <a:ea typeface="ＭＳ Ｐゴシック" pitchFamily="34" charset="-128"/>
              </a:rPr>
              <a:t>Virtualized login node</a:t>
            </a:r>
          </a:p>
          <a:p>
            <a:pPr lvl="1"/>
            <a:r>
              <a:rPr lang="en-US" sz="1600" dirty="0" smtClean="0">
                <a:ea typeface="ＭＳ Ｐゴシック" pitchFamily="34" charset="-128"/>
              </a:rPr>
              <a:t>single core</a:t>
            </a:r>
          </a:p>
          <a:p>
            <a:pPr lvl="1"/>
            <a:r>
              <a:rPr lang="en-US" sz="1600" dirty="0" smtClean="0">
                <a:ea typeface="ＭＳ Ｐゴシック" pitchFamily="34" charset="-128"/>
              </a:rPr>
              <a:t>2GB RAM</a:t>
            </a:r>
          </a:p>
          <a:p>
            <a:pPr lvl="1"/>
            <a:r>
              <a:rPr lang="en-US" sz="1600" dirty="0" smtClean="0">
                <a:ea typeface="ＭＳ Ｐゴシック" pitchFamily="34" charset="-128"/>
              </a:rPr>
              <a:t>(typical, greater capacities available)</a:t>
            </a:r>
          </a:p>
          <a:p>
            <a:r>
              <a:rPr lang="en-US" sz="1800" dirty="0" smtClean="0">
                <a:ea typeface="ＭＳ Ｐゴシック" pitchFamily="34" charset="-128"/>
              </a:rPr>
              <a:t>Physical compute nodes</a:t>
            </a:r>
          </a:p>
          <a:p>
            <a:pPr lvl="1"/>
            <a:r>
              <a:rPr lang="en-US" sz="1600" dirty="0" smtClean="0">
                <a:ea typeface="ＭＳ Ｐゴシック" pitchFamily="34" charset="-128"/>
              </a:rPr>
              <a:t>2.67GHz Xeon processors</a:t>
            </a:r>
          </a:p>
          <a:p>
            <a:pPr lvl="1"/>
            <a:r>
              <a:rPr lang="en-US" sz="1600" dirty="0" smtClean="0">
                <a:ea typeface="ＭＳ Ｐゴシック" pitchFamily="34" charset="-128"/>
              </a:rPr>
              <a:t>8 cores per processor</a:t>
            </a:r>
          </a:p>
          <a:p>
            <a:pPr lvl="1"/>
            <a:r>
              <a:rPr lang="en-US" sz="1800" dirty="0" smtClean="0"/>
              <a:t>4GB / core DDR2 RAM</a:t>
            </a:r>
          </a:p>
          <a:p>
            <a:pPr lvl="1"/>
            <a:r>
              <a:rPr lang="en-US" sz="1800" dirty="0" smtClean="0"/>
              <a:t>1TB scratch per compute node</a:t>
            </a:r>
          </a:p>
          <a:p>
            <a:r>
              <a:rPr lang="en-US" sz="1800" dirty="0" smtClean="0"/>
              <a:t>10 Gig direct attached NFS storage</a:t>
            </a:r>
          </a:p>
          <a:p>
            <a:r>
              <a:rPr lang="en-US" sz="1800" dirty="0" err="1" smtClean="0"/>
              <a:t>Panasas</a:t>
            </a:r>
            <a:r>
              <a:rPr lang="en-US" sz="1800" dirty="0" smtClean="0"/>
              <a:t> HPPFS Available</a:t>
            </a:r>
          </a:p>
          <a:p>
            <a:r>
              <a:rPr lang="en-US" sz="1800" dirty="0" err="1" smtClean="0"/>
              <a:t>GigE</a:t>
            </a:r>
            <a:r>
              <a:rPr lang="en-US" sz="1800" dirty="0" smtClean="0"/>
              <a:t>, 10Gig and IB interconnect</a:t>
            </a:r>
          </a:p>
          <a:p>
            <a:r>
              <a:rPr lang="en-US" sz="1800" dirty="0" smtClean="0"/>
              <a:t>Deployed in ‘scalable units’</a:t>
            </a:r>
          </a:p>
          <a:p>
            <a:r>
              <a:rPr lang="en-US" sz="1800" dirty="0" smtClean="0"/>
              <a:t>1 to 480 cores available on-demand</a:t>
            </a:r>
          </a:p>
        </p:txBody>
      </p:sp>
      <p:sp>
        <p:nvSpPr>
          <p:cNvPr id="395266" name="Rectangle 2"/>
          <p:cNvSpPr>
            <a:spLocks noGrp="1" noChangeArrowheads="1"/>
          </p:cNvSpPr>
          <p:nvPr>
            <p:ph type="title"/>
          </p:nvPr>
        </p:nvSpPr>
        <p:spPr/>
        <p:txBody>
          <a:bodyPr/>
          <a:lstStyle/>
          <a:p>
            <a:pPr>
              <a:defRPr/>
            </a:pPr>
            <a:r>
              <a:rPr lang="en-US" dirty="0" smtClean="0">
                <a:ea typeface="ＭＳ Ｐゴシック" pitchFamily="-111" charset="-128"/>
              </a:rPr>
              <a:t>What is POD</a:t>
            </a:r>
          </a:p>
        </p:txBody>
      </p:sp>
      <p:sp>
        <p:nvSpPr>
          <p:cNvPr id="12291" name="TextBox 6"/>
          <p:cNvSpPr txBox="1">
            <a:spLocks noChangeArrowheads="1"/>
          </p:cNvSpPr>
          <p:nvPr/>
        </p:nvSpPr>
        <p:spPr bwMode="auto">
          <a:xfrm>
            <a:off x="4849834" y="1984277"/>
            <a:ext cx="2927350" cy="307975"/>
          </a:xfrm>
          <a:prstGeom prst="rect">
            <a:avLst/>
          </a:prstGeom>
          <a:noFill/>
          <a:ln w="9525">
            <a:noFill/>
            <a:miter lim="800000"/>
            <a:headEnd/>
            <a:tailEnd/>
          </a:ln>
        </p:spPr>
        <p:txBody>
          <a:bodyPr wrap="none">
            <a:spAutoFit/>
          </a:bodyPr>
          <a:lstStyle/>
          <a:p>
            <a:r>
              <a:rPr lang="en-US" sz="1400" b="0" i="0" dirty="0" smtClean="0">
                <a:solidFill>
                  <a:srgbClr val="000000"/>
                </a:solidFill>
                <a:ea typeface="ＭＳ Ｐゴシック" charset="-128"/>
                <a:cs typeface="+mn-cs"/>
              </a:rPr>
              <a:t>Internet (150Mb, </a:t>
            </a:r>
            <a:r>
              <a:rPr lang="en-US" sz="1400" b="0" i="0" dirty="0" err="1" smtClean="0">
                <a:solidFill>
                  <a:srgbClr val="000000"/>
                </a:solidFill>
                <a:ea typeface="ＭＳ Ｐゴシック" charset="-128"/>
                <a:cs typeface="+mn-cs"/>
              </a:rPr>
              <a:t>burstable</a:t>
            </a:r>
            <a:r>
              <a:rPr lang="en-US" sz="1400" b="0" i="0" dirty="0" smtClean="0">
                <a:solidFill>
                  <a:srgbClr val="000000"/>
                </a:solidFill>
                <a:ea typeface="ＭＳ Ｐゴシック" charset="-128"/>
                <a:cs typeface="+mn-cs"/>
              </a:rPr>
              <a:t> to 1Gb)</a:t>
            </a:r>
          </a:p>
        </p:txBody>
      </p:sp>
      <p:pic>
        <p:nvPicPr>
          <p:cNvPr id="12292" name="Picture 16" descr="C:\penguin\images\POD_diagram.gif"/>
          <p:cNvPicPr>
            <a:picLocks noChangeAspect="1" noChangeArrowheads="1"/>
          </p:cNvPicPr>
          <p:nvPr/>
        </p:nvPicPr>
        <p:blipFill>
          <a:blip r:embed="rId3" cstate="print"/>
          <a:srcRect/>
          <a:stretch>
            <a:fillRect/>
          </a:stretch>
        </p:blipFill>
        <p:spPr bwMode="auto">
          <a:xfrm>
            <a:off x="4502052" y="2243699"/>
            <a:ext cx="4625565" cy="2633237"/>
          </a:xfrm>
          <a:prstGeom prst="rect">
            <a:avLst/>
          </a:prstGeom>
          <a:noFill/>
          <a:ln w="9525">
            <a:noFill/>
            <a:miter lim="800000"/>
            <a:headEnd/>
            <a:tailEnd/>
          </a:ln>
        </p:spPr>
      </p:pic>
      <p:sp>
        <p:nvSpPr>
          <p:cNvPr id="6"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75730" y="950976"/>
            <a:ext cx="7868170" cy="4930445"/>
          </a:xfrm>
        </p:spPr>
        <p:txBody>
          <a:bodyPr/>
          <a:lstStyle/>
          <a:p>
            <a:r>
              <a:rPr lang="en-US" dirty="0" smtClean="0"/>
              <a:t>5 million commercial jobs in 2010</a:t>
            </a:r>
          </a:p>
          <a:p>
            <a:r>
              <a:rPr lang="en-US" dirty="0" smtClean="0"/>
              <a:t>Users range from grad students to large financial institutions</a:t>
            </a:r>
          </a:p>
          <a:p>
            <a:r>
              <a:rPr lang="en-US" dirty="0" smtClean="0"/>
              <a:t>Highly variable utilization, but capacity designed to minimize (eliminate) queues</a:t>
            </a:r>
          </a:p>
          <a:p>
            <a:r>
              <a:rPr lang="en-US" dirty="0" smtClean="0"/>
              <a:t>Utilization characteristic of a variety of job types</a:t>
            </a:r>
          </a:p>
          <a:p>
            <a:r>
              <a:rPr lang="en-US" dirty="0" smtClean="0"/>
              <a:t>Secure computing</a:t>
            </a:r>
          </a:p>
          <a:p>
            <a:pPr lvl="1"/>
            <a:r>
              <a:rPr lang="en-US" dirty="0" smtClean="0"/>
              <a:t>end-to-end data encryption available</a:t>
            </a:r>
          </a:p>
          <a:p>
            <a:pPr lvl="1"/>
            <a:r>
              <a:rPr lang="en-US" dirty="0" smtClean="0"/>
              <a:t>users not shared across server boundaries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POD usage highlights</a:t>
            </a:r>
            <a:endParaRPr lang="en-US" dirty="0"/>
          </a:p>
        </p:txBody>
      </p:sp>
      <p:sp>
        <p:nvSpPr>
          <p:cNvPr id="4" name="Slide Number Placeholder 3"/>
          <p:cNvSpPr>
            <a:spLocks noGrp="1"/>
          </p:cNvSpPr>
          <p:nvPr>
            <p:ph type="sldNum" sz="quarter" idx="12"/>
          </p:nvPr>
        </p:nvSpPr>
        <p:spPr>
          <a:xfrm>
            <a:off x="4302952" y="6530199"/>
            <a:ext cx="533400" cy="278566"/>
          </a:xfrm>
        </p:spPr>
        <p:txBody>
          <a:bodyPr/>
          <a:lstStyle/>
          <a:p>
            <a:pPr>
              <a:defRPr/>
            </a:pPr>
            <a:fld id="{9DC90BD6-BDB0-4BF4-ABD3-81E2E672A74E}" type="slidenum">
              <a:rPr lang="en-US" smtClean="0"/>
              <a:pPr>
                <a:defRPr/>
              </a:pPr>
              <a:t>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065463" y="4392613"/>
            <a:ext cx="5724525" cy="18002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75729" y="950976"/>
            <a:ext cx="8147765" cy="4930445"/>
          </a:xfrm>
        </p:spPr>
        <p:txBody>
          <a:bodyPr/>
          <a:lstStyle/>
          <a:p>
            <a:r>
              <a:rPr lang="en-US" dirty="0" smtClean="0"/>
              <a:t>Depends on your definition of “cloud computing”</a:t>
            </a:r>
          </a:p>
          <a:p>
            <a:r>
              <a:rPr lang="en-US" dirty="0" smtClean="0"/>
              <a:t>Wikipedia: </a:t>
            </a:r>
            <a:r>
              <a:rPr lang="en-US" sz="1400" i="1" dirty="0" smtClean="0"/>
              <a:t>“</a:t>
            </a:r>
            <a:r>
              <a:rPr lang="en-US" sz="1400" b="1" i="1" dirty="0" smtClean="0"/>
              <a:t>Cloud computing</a:t>
            </a:r>
            <a:r>
              <a:rPr lang="en-US" sz="1400" i="1" dirty="0" smtClean="0"/>
              <a:t> refers to the logical computational resources (data, software) accessible via a computer network, rather than from a local computer.”</a:t>
            </a:r>
            <a:endParaRPr lang="en-US" i="1" dirty="0" smtClean="0"/>
          </a:p>
          <a:p>
            <a:pPr lvl="1"/>
            <a:r>
              <a:rPr lang="en-US" sz="1600" i="1" dirty="0" smtClean="0"/>
              <a:t>Based on Wikipedia, yes.</a:t>
            </a:r>
          </a:p>
          <a:p>
            <a:r>
              <a:rPr lang="en-US" i="1" dirty="0" smtClean="0"/>
              <a:t>InfoWorld: “</a:t>
            </a:r>
            <a:r>
              <a:rPr lang="en-US" sz="1400" i="1" dirty="0" smtClean="0"/>
              <a:t>Some analysts and vendors define </a:t>
            </a:r>
            <a:r>
              <a:rPr lang="en-US" sz="1400" b="1" i="1" dirty="0" smtClean="0"/>
              <a:t>cloud computing </a:t>
            </a:r>
            <a:r>
              <a:rPr lang="en-US" sz="1400" i="1" dirty="0" smtClean="0"/>
              <a:t>narrowly as an updated version of utility computing: basically </a:t>
            </a:r>
            <a:r>
              <a:rPr lang="en-US" sz="1400" i="1" dirty="0" smtClean="0">
                <a:solidFill>
                  <a:srgbClr val="FF0000"/>
                </a:solidFill>
              </a:rPr>
              <a:t>virtual servers</a:t>
            </a:r>
            <a:r>
              <a:rPr lang="en-US" sz="1400" i="1" dirty="0" smtClean="0"/>
              <a:t> available over the Internet. Others go very broad, arguing anything you consume outside the firewall is ‘in the cloud,’ including conventional outsourcing.”</a:t>
            </a:r>
          </a:p>
          <a:p>
            <a:pPr lvl="1"/>
            <a:r>
              <a:rPr lang="en-US" sz="1600" i="1" dirty="0" smtClean="0"/>
              <a:t>Based on InfoWorld narrow definition, not really.</a:t>
            </a:r>
          </a:p>
          <a:p>
            <a:r>
              <a:rPr lang="en-US" sz="1800" i="1" dirty="0" smtClean="0"/>
              <a:t>SearchCloudComputing.com:</a:t>
            </a:r>
            <a:r>
              <a:rPr lang="en-US" sz="1400" i="1" dirty="0" smtClean="0"/>
              <a:t> “A cloud service has three distinct characteristics that differentiate it from traditional hosting. It is sold on demand, typically by the minute or the hour; it is elastic -- a user can have as much or as little of a service as they want at any given time; and the service is fully managed by the provider (the consumer needs nothing but a personal computer and Internet access).”</a:t>
            </a:r>
          </a:p>
          <a:p>
            <a:pPr lvl="1"/>
            <a:r>
              <a:rPr lang="en-US" sz="1600" i="1" dirty="0" smtClean="0"/>
              <a:t>Based on SearchCloudComputing.com, yes.</a:t>
            </a:r>
            <a:endParaRPr lang="en-US" sz="1600" i="1" dirty="0"/>
          </a:p>
        </p:txBody>
      </p:sp>
      <p:sp>
        <p:nvSpPr>
          <p:cNvPr id="3" name="Title 2"/>
          <p:cNvSpPr>
            <a:spLocks noGrp="1"/>
          </p:cNvSpPr>
          <p:nvPr>
            <p:ph type="title"/>
          </p:nvPr>
        </p:nvSpPr>
        <p:spPr/>
        <p:txBody>
          <a:bodyPr/>
          <a:lstStyle/>
          <a:p>
            <a:r>
              <a:rPr lang="en-US" dirty="0" smtClean="0"/>
              <a:t>Is POD Cloud Computing</a:t>
            </a:r>
            <a:endParaRPr lang="en-US" dirty="0"/>
          </a:p>
        </p:txBody>
      </p:sp>
      <p:sp>
        <p:nvSpPr>
          <p:cNvPr id="4" name="Slide Number Placeholder 3"/>
          <p:cNvSpPr>
            <a:spLocks noGrp="1"/>
          </p:cNvSpPr>
          <p:nvPr>
            <p:ph type="sldNum" sz="quarter" idx="12"/>
          </p:nvPr>
        </p:nvSpPr>
        <p:spPr/>
        <p:txBody>
          <a:bodyPr/>
          <a:lstStyle/>
          <a:p>
            <a:pPr>
              <a:defRPr/>
            </a:pPr>
            <a:fld id="{9DC90BD6-BDB0-4BF4-ABD3-81E2E672A74E}" type="slidenum">
              <a:rPr lang="en-US" smtClean="0"/>
              <a:pPr>
                <a:defRPr/>
              </a:pPr>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ags/tag2.xml><?xml version="1.0" encoding="utf-8"?>
<p:tagLst xmlns:a="http://schemas.openxmlformats.org/drawingml/2006/main" xmlns:r="http://schemas.openxmlformats.org/officeDocument/2006/relationships" xmlns:p="http://schemas.openxmlformats.org/presentationml/2006/main">
  <p:tag name="SKIP" val="SKIP"/>
  <p:tag name="RNROPT" val="Picture 1038"/>
</p:tagLst>
</file>

<file path=ppt/theme/theme1.xml><?xml version="1.0" encoding="utf-8"?>
<a:theme xmlns:a="http://schemas.openxmlformats.org/drawingml/2006/main" name="11_Blank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11_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36787</TotalTime>
  <Words>4042</Words>
  <Application>Microsoft Macintosh PowerPoint</Application>
  <PresentationFormat>On-screen Show (4:3)</PresentationFormat>
  <Paragraphs>556</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11_Blank Presentation</vt:lpstr>
      <vt:lpstr>HPC in the Cloud with Penguin Computing on Demand ("POD")</vt:lpstr>
      <vt:lpstr>Agenda</vt:lpstr>
      <vt:lpstr>Penguin provides Linux HPC Solutions</vt:lpstr>
      <vt:lpstr>Large Cluster Example: Georgia Institute of Technology</vt:lpstr>
      <vt:lpstr>Software Product Line</vt:lpstr>
      <vt:lpstr>Introduction to POD</vt:lpstr>
      <vt:lpstr>What is POD</vt:lpstr>
      <vt:lpstr>POD usage highlights</vt:lpstr>
      <vt:lpstr>Is POD Cloud Computing</vt:lpstr>
      <vt:lpstr>POD – HPC as a Service</vt:lpstr>
      <vt:lpstr>Comparing POD and EC2</vt:lpstr>
      <vt:lpstr>The New EDU POD</vt:lpstr>
      <vt:lpstr>Setting up your POD account</vt:lpstr>
      <vt:lpstr>- Transferring data to/from POD</vt:lpstr>
      <vt:lpstr>Setting up your environment</vt:lpstr>
      <vt:lpstr>Running jobs</vt:lpstr>
      <vt:lpstr>Running jobs (continued)</vt:lpstr>
      <vt:lpstr>GPU computing on POD</vt:lpstr>
      <vt:lpstr>Running your own software</vt:lpstr>
      <vt:lpstr>Checking your usage and storage (PODReport)</vt:lpstr>
      <vt:lpstr>POD Offerings and Prices</vt:lpstr>
      <vt:lpstr>Case Study: Dolby Laboratories </vt:lpstr>
      <vt:lpstr>Case Study: Earthmine Inc. </vt:lpstr>
      <vt:lpstr>Case Study: Cofactor Genomics</vt:lpstr>
      <vt:lpstr>Hard Rock, Life Science and POD</vt:lpstr>
      <vt:lpstr>Case Study</vt:lpstr>
      <vt:lpstr>PODShell (live demonstrations)</vt:lpstr>
      <vt:lpstr>PODShell – overview</vt:lpstr>
      <vt:lpstr>How PODShell is set up at Caltech</vt:lpstr>
      <vt:lpstr>PODShell system requirements/compatibility</vt:lpstr>
      <vt:lpstr>PODShell – submitting jobs</vt:lpstr>
      <vt:lpstr>PODShell – data staging</vt:lpstr>
      <vt:lpstr>PODShell – data staging (continued)</vt:lpstr>
      <vt:lpstr>PODShell – checking job status</vt:lpstr>
      <vt:lpstr>PODShell – it’s scriptable…</vt:lpstr>
      <vt:lpstr>PODShell – security</vt:lpstr>
      <vt:lpstr>PODReport</vt:lpstr>
    </vt:vector>
  </TitlesOfParts>
  <Company>Authorized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Tom Handley</cp:lastModifiedBy>
  <cp:revision>569</cp:revision>
  <cp:lastPrinted>2007-02-07T18:54:32Z</cp:lastPrinted>
  <dcterms:created xsi:type="dcterms:W3CDTF">2007-01-11T22:54:28Z</dcterms:created>
  <dcterms:modified xsi:type="dcterms:W3CDTF">2011-06-16T12:00:42Z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NAME">
    <vt:lpwstr>\\leh\wam\groups\mp\mpbcf\TECHNOLOGY\Companies\Aruba Networks\2007_ipo\Roadshow\Presentation\Aruba IPO Roadshow Feb 13_vcurrent-part1.ppt - hebuch - 2/13/2007 1:16:31 PM</vt:lpwstr>
  </property>
</Properties>
</file>