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7" r:id="rId3"/>
    <p:sldId id="258" r:id="rId4"/>
    <p:sldId id="289" r:id="rId5"/>
    <p:sldId id="288" r:id="rId6"/>
    <p:sldId id="293" r:id="rId7"/>
    <p:sldId id="259" r:id="rId8"/>
    <p:sldId id="302" r:id="rId9"/>
    <p:sldId id="301" r:id="rId10"/>
    <p:sldId id="294" r:id="rId11"/>
    <p:sldId id="298" r:id="rId12"/>
    <p:sldId id="300" r:id="rId13"/>
    <p:sldId id="303" r:id="rId14"/>
    <p:sldId id="304" r:id="rId15"/>
    <p:sldId id="28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3EC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836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3832C55-6786-4EA6-868B-338233418D42}" type="datetimeFigureOut">
              <a:rPr lang="en-US"/>
              <a:pPr>
                <a:defRPr/>
              </a:pPr>
              <a:t>6/8/2010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C3F5767-40B9-44BB-BF44-099B7ED7D5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3F5767-40B9-44BB-BF44-099B7ED7D58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3F5767-40B9-44BB-BF44-099B7ED7D5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3F5767-40B9-44BB-BF44-099B7ED7D5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3F5767-40B9-44BB-BF44-099B7ED7D5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3F5767-40B9-44BB-BF44-099B7ED7D5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C:\Documents and Settings\regelson\Desktop\NASA_smal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0600" y="6234113"/>
            <a:ext cx="6350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regelson\Desktop\IPAC_small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8475" y="6248400"/>
            <a:ext cx="847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uments and Settings\regelson\Desktop\logo_nexsci.gif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6700" y="6248400"/>
            <a:ext cx="965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regelson\Desktop\IRSA_small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6265863"/>
            <a:ext cx="98425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Documents and Settings\regelson\Desktop\caltech.gif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6256338"/>
            <a:ext cx="45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regelson\Desktop\nsted_banner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E9369-BF40-4EA4-9626-B9631DE15FE0}" type="datetimeFigureOut">
              <a:rPr lang="en-US"/>
              <a:pPr>
                <a:defRPr/>
              </a:pPr>
              <a:t>6/8/2010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D5E54-5E80-4D35-BE6E-867D246CD2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0EEBE-7544-441A-B584-DBC15F67D5A0}" type="datetimeFigureOut">
              <a:rPr lang="en-US"/>
              <a:pPr>
                <a:defRPr/>
              </a:pPr>
              <a:t>6/8/2010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38FA2-73C4-4F0A-AB36-7DC51697DC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regelson\Desktop\NASA_smal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0600" y="6234113"/>
            <a:ext cx="6350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regelson\Desktop\IPAC_small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8475" y="6248400"/>
            <a:ext cx="847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uments and Settings\regelson\Desktop\logo_nexsci.gif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6700" y="6248400"/>
            <a:ext cx="965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regelson\Desktop\IRSA_small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6265863"/>
            <a:ext cx="98425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Documents and Settings\regelson\Desktop\caltech.gif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6256338"/>
            <a:ext cx="45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regelson\Desktop\nsted_banner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762000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1"/>
            <a:ext cx="8229600" cy="4038600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B624E-B6C9-4063-8B80-0C132A74DBD7}" type="datetimeFigureOut">
              <a:rPr lang="en-US"/>
              <a:pPr>
                <a:defRPr/>
              </a:pPr>
              <a:t>6/8/2010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309FA-A022-453F-9636-1953652B7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4562"/>
            <a:ext cx="8229600" cy="579438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1"/>
            <a:ext cx="4038600" cy="4267200"/>
          </a:xfrm>
        </p:spPr>
        <p:txBody>
          <a:bodyPr/>
          <a:lstStyle>
            <a:lvl1pPr>
              <a:buFont typeface="Arial" pitchFamily="34" charset="0"/>
              <a:buChar char="•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Arial" pitchFamily="34" charset="0"/>
              <a:buChar char="•"/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</a:t>
            </a:r>
            <a:r>
              <a:rPr lang="en-US" dirty="0" smtClean="0"/>
              <a:t>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1"/>
            <a:ext cx="4038600" cy="4267200"/>
          </a:xfrm>
        </p:spPr>
        <p:txBody>
          <a:bodyPr/>
          <a:lstStyle>
            <a:lvl1pPr>
              <a:buFont typeface="Arial" pitchFamily="34" charset="0"/>
              <a:buChar char="•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Arial" pitchFamily="34" charset="0"/>
              <a:buChar char="•"/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15" descr="C:\Documents and Settings\regelson\Desktop\NASA_smal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0600" y="6234113"/>
            <a:ext cx="6350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Documents and Settings\regelson\Desktop\IPAC_small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8475" y="6248400"/>
            <a:ext cx="847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Documents and Settings\regelson\Desktop\logo_nexsci.gif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6700" y="6248400"/>
            <a:ext cx="965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:\Documents and Settings\regelson\Desktop\IRSA_small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6265863"/>
            <a:ext cx="98425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C:\Documents and Settings\regelson\Desktop\caltech.gif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6256338"/>
            <a:ext cx="45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C:\Documents and Settings\regelson\Desktop\nsted_banner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5BA51-B1DB-4E75-882B-E05B19205388}" type="datetimeFigureOut">
              <a:rPr lang="en-US"/>
              <a:pPr>
                <a:defRPr/>
              </a:pPr>
              <a:t>6/8/2010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BDB38-559C-43FB-91F0-5E9E796C0E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DF8D8-AA7F-41D7-B489-A37B7A003145}" type="datetimeFigureOut">
              <a:rPr lang="en-US"/>
              <a:pPr>
                <a:defRPr/>
              </a:pPr>
              <a:t>6/8/2010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91D04-471B-4F93-AB0C-A31951765A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DC297-244A-41EA-8F34-4D637750334D}" type="datetimeFigureOut">
              <a:rPr lang="en-US"/>
              <a:pPr>
                <a:defRPr/>
              </a:pPr>
              <a:t>6/8/2010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ED0AC-3DF9-4385-B6C6-7C4848930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011C-7173-4DD4-87FC-8877284F9FAF}" type="datetimeFigureOut">
              <a:rPr lang="en-US"/>
              <a:pPr>
                <a:defRPr/>
              </a:pPr>
              <a:t>6/8/2010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5DC19-396E-42FC-A3E7-BFD7922863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16A67-A727-4A3F-9DDC-D0549D768ADD}" type="datetimeFigureOut">
              <a:rPr lang="en-US"/>
              <a:pPr>
                <a:defRPr/>
              </a:pPr>
              <a:t>6/8/2010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F0AF2-9567-4E96-9882-8581C6786E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E85D8E-36F0-4E25-B61A-D3C8FE46AA78}" type="datetimeFigureOut">
              <a:rPr lang="en-US"/>
              <a:pPr>
                <a:defRPr/>
              </a:pPr>
              <a:t>6/8/2010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768FBA-F697-4DAB-8F22-77C00CD002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65" r:id="rId3"/>
    <p:sldLayoutId id="2147483666" r:id="rId4"/>
    <p:sldLayoutId id="2147483667" r:id="rId5"/>
    <p:sldLayoutId id="2147483675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wstuffworks.com/planet-hunting2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File:Planetary_transit.sv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dsabs.harvard.edu/abs/1986ApJ...302..757H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sabs.harvard.edu/abs/2008ApJS..175..191P" TargetMode="External"/><Relationship Id="rId5" Type="http://schemas.openxmlformats.org/officeDocument/2006/relationships/hyperlink" Target="http://adsabs.harvard.edu/abs/2002A%26A...391..369K" TargetMode="External"/><Relationship Id="rId4" Type="http://schemas.openxmlformats.org/officeDocument/2006/relationships/hyperlink" Target="http://adsabs.harvard.edu/abs/1982ApJ...263..835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685800" y="1276350"/>
            <a:ext cx="7772400" cy="283845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NASA Star and Exoplanet Database (NStED) </a:t>
            </a:r>
            <a:br>
              <a:rPr lang="en-US" dirty="0" smtClean="0"/>
            </a:br>
            <a:r>
              <a:rPr lang="en-US" dirty="0" smtClean="0"/>
              <a:t>Periodogram </a:t>
            </a:r>
            <a:r>
              <a:rPr lang="en-US" dirty="0" smtClean="0"/>
              <a:t>Service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733800"/>
            <a:ext cx="8305800" cy="22098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600" dirty="0" smtClean="0">
                <a:solidFill>
                  <a:schemeClr val="accent2"/>
                </a:solidFill>
              </a:rPr>
              <a:t>Moira </a:t>
            </a:r>
            <a:r>
              <a:rPr lang="en-US" sz="4600" dirty="0" smtClean="0">
                <a:solidFill>
                  <a:schemeClr val="accent2"/>
                </a:solidFill>
              </a:rPr>
              <a:t>Regelson</a:t>
            </a:r>
          </a:p>
          <a:p>
            <a:pPr fontAlgn="auto">
              <a:spcAft>
                <a:spcPts val="0"/>
              </a:spcAft>
              <a:defRPr/>
            </a:pPr>
            <a:endParaRPr lang="en-US" sz="13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3800" i="1" dirty="0" smtClean="0">
                <a:solidFill>
                  <a:schemeClr val="accent2"/>
                </a:solidFill>
              </a:rPr>
              <a:t>with </a:t>
            </a:r>
            <a:r>
              <a:rPr lang="en-US" sz="3800" i="1" dirty="0" smtClean="0">
                <a:solidFill>
                  <a:schemeClr val="accent2"/>
                </a:solidFill>
              </a:rPr>
              <a:t>G. Bruce Berriman, David Ciardi, Peter Plavchan,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800" i="1" dirty="0" smtClean="0">
                <a:solidFill>
                  <a:schemeClr val="accent2"/>
                </a:solidFill>
              </a:rPr>
              <a:t>John Good and Amy </a:t>
            </a:r>
            <a:r>
              <a:rPr lang="en-US" sz="3800" i="1" dirty="0" smtClean="0">
                <a:solidFill>
                  <a:schemeClr val="accent2"/>
                </a:solidFill>
              </a:rPr>
              <a:t>Beekley</a:t>
            </a:r>
            <a:endParaRPr lang="en-US" sz="3800" i="1" dirty="0" smtClean="0">
              <a:solidFill>
                <a:schemeClr val="accent2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4500" dirty="0" smtClean="0">
                <a:solidFill>
                  <a:schemeClr val="accent2"/>
                </a:solidFill>
              </a:rPr>
              <a:t>GRITS </a:t>
            </a:r>
            <a:r>
              <a:rPr lang="en-US" sz="4500" dirty="0" smtClean="0">
                <a:solidFill>
                  <a:schemeClr val="accent2"/>
                </a:solidFill>
              </a:rPr>
              <a:t>June 11, </a:t>
            </a:r>
            <a:r>
              <a:rPr lang="en-US" sz="4500" dirty="0" smtClean="0">
                <a:solidFill>
                  <a:schemeClr val="accent2"/>
                </a:solidFill>
              </a:rPr>
              <a:t>2010</a:t>
            </a:r>
            <a:endParaRPr lang="en-US" sz="45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Periodograms at NStED: Implementation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733800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Written in </a:t>
            </a:r>
            <a:r>
              <a:rPr lang="en-US" dirty="0" smtClean="0"/>
              <a:t>C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Parallelized on 128-processor cluster </a:t>
            </a:r>
            <a:r>
              <a:rPr lang="en-US" dirty="0" smtClean="0"/>
              <a:t>of Dell 1950 </a:t>
            </a:r>
            <a:r>
              <a:rPr lang="en-US" dirty="0" smtClean="0"/>
              <a:t>servers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Processing of each </a:t>
            </a:r>
            <a:r>
              <a:rPr lang="en-US" dirty="0" smtClean="0"/>
              <a:t>period </a:t>
            </a:r>
            <a:r>
              <a:rPr lang="en-US" dirty="0" smtClean="0"/>
              <a:t>in output space is independent </a:t>
            </a:r>
            <a:r>
              <a:rPr lang="en-US" dirty="0" smtClean="0"/>
              <a:t>of </a:t>
            </a:r>
            <a:r>
              <a:rPr lang="en-US" dirty="0" smtClean="0"/>
              <a:t>all </a:t>
            </a:r>
            <a:r>
              <a:rPr lang="en-US" dirty="0" smtClean="0"/>
              <a:t>others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Front end divides jobs into sets of periods, distributes to processors on the cluster, combines results when complete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Performance </a:t>
            </a:r>
            <a:r>
              <a:rPr lang="en-US" dirty="0" smtClean="0"/>
              <a:t>improvement approximately 100x relative to serial </a:t>
            </a:r>
            <a:r>
              <a:rPr lang="en-US" dirty="0" smtClean="0"/>
              <a:t>processing</a:t>
            </a:r>
          </a:p>
          <a:p>
            <a:pPr lvl="1" fontAlgn="auto">
              <a:spcAft>
                <a:spcPts val="0"/>
              </a:spcAft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Periodograms at NStED: Performance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038599"/>
            <a:ext cx="8229600" cy="1981201"/>
          </a:xfrm>
        </p:spPr>
        <p:txBody>
          <a:bodyPr/>
          <a:lstStyle/>
          <a:p>
            <a:r>
              <a:rPr lang="en-US" dirty="0" smtClean="0"/>
              <a:t>Processing time with </a:t>
            </a:r>
            <a:r>
              <a:rPr lang="en-US" dirty="0" smtClean="0"/>
              <a:t>L-S algorithm </a:t>
            </a:r>
            <a:r>
              <a:rPr lang="en-US" dirty="0" smtClean="0"/>
              <a:t> </a:t>
            </a:r>
            <a:r>
              <a:rPr lang="en-US" dirty="0" smtClean="0"/>
              <a:t>for a </a:t>
            </a:r>
            <a:r>
              <a:rPr lang="en-US" dirty="0" smtClean="0"/>
              <a:t>422,952-point CoRoT </a:t>
            </a:r>
            <a:r>
              <a:rPr lang="en-US" dirty="0" smtClean="0"/>
              <a:t>light curve </a:t>
            </a:r>
            <a:r>
              <a:rPr lang="en-US" dirty="0" smtClean="0"/>
              <a:t>reduced </a:t>
            </a:r>
            <a:r>
              <a:rPr lang="en-US" dirty="0" smtClean="0"/>
              <a:t>from ~</a:t>
            </a:r>
            <a:r>
              <a:rPr lang="en-US" dirty="0" smtClean="0"/>
              <a:t>560m on a single processor to under 5m on the cluster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/>
        </p:nvGraphicFramePr>
        <p:xfrm>
          <a:off x="1600200" y="2362200"/>
          <a:ext cx="5486399" cy="1447800"/>
        </p:xfrm>
        <a:graphic>
          <a:graphicData uri="http://schemas.openxmlformats.org/drawingml/2006/table">
            <a:tbl>
              <a:tblPr/>
              <a:tblGrid>
                <a:gridCol w="1055076"/>
                <a:gridCol w="1012874"/>
                <a:gridCol w="1012874"/>
                <a:gridCol w="1012874"/>
                <a:gridCol w="1392701"/>
              </a:tblGrid>
              <a:tr h="24519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Points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Approximate Run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Time (one processor)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Periods Sampled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1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L-S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Plavchan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5192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1,000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 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3351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10,000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 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 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 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51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10,000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3.5 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45192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420,000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 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 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Periodograms at NStED: </a:t>
            </a:r>
            <a:br>
              <a:rPr lang="en-US" dirty="0" smtClean="0"/>
            </a:br>
            <a:r>
              <a:rPr lang="en-US" dirty="0" smtClean="0"/>
              <a:t>Release Plan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0" y="2590800"/>
          <a:ext cx="6096000" cy="2286000"/>
        </p:xfrm>
        <a:graphic>
          <a:graphicData uri="http://schemas.openxmlformats.org/drawingml/2006/table">
            <a:tbl>
              <a:tblPr/>
              <a:tblGrid>
                <a:gridCol w="990600"/>
                <a:gridCol w="1219200"/>
                <a:gridCol w="3886200"/>
              </a:tblGrid>
              <a:tr h="3333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Release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Service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6/18/10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Web interface to Kepler light curves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699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8/15/10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LcPeriod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Program Interface to CoRoT light curves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LcPeriod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Web interface to transit data sets at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NStED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11/1/10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Bulk processing service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733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Tool for rapidly finding periods in time series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Undergoing final testing and validation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Releases planned during Summer and Fall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Bruce Berriman</a:t>
            </a:r>
          </a:p>
          <a:p>
            <a:r>
              <a:rPr lang="en-US" dirty="0" smtClean="0"/>
              <a:t>David Ciardi</a:t>
            </a:r>
          </a:p>
          <a:p>
            <a:r>
              <a:rPr lang="en-US" dirty="0" smtClean="0"/>
              <a:t>Peter Plavchan</a:t>
            </a:r>
          </a:p>
          <a:p>
            <a:r>
              <a:rPr lang="en-US" dirty="0" smtClean="0"/>
              <a:t>John Good</a:t>
            </a:r>
          </a:p>
          <a:p>
            <a:r>
              <a:rPr lang="en-US" dirty="0" smtClean="0"/>
              <a:t>Amy Beekley</a:t>
            </a:r>
          </a:p>
          <a:p>
            <a:r>
              <a:rPr lang="en-US" dirty="0" smtClean="0"/>
              <a:t>Meca Lynn</a:t>
            </a:r>
          </a:p>
          <a:p>
            <a:r>
              <a:rPr lang="en-US" dirty="0" smtClean="0"/>
              <a:t>Anastasia </a:t>
            </a:r>
            <a:r>
              <a:rPr lang="en-US" dirty="0" smtClean="0"/>
              <a:t>Laity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Douglas </a:t>
            </a:r>
            <a:r>
              <a:rPr lang="en-US" dirty="0" smtClean="0"/>
              <a:t>L. McElroy</a:t>
            </a:r>
          </a:p>
          <a:p>
            <a:r>
              <a:rPr lang="en-US" dirty="0" smtClean="0"/>
              <a:t>Mark Abajian</a:t>
            </a:r>
          </a:p>
          <a:p>
            <a:r>
              <a:rPr lang="en-US" dirty="0" smtClean="0"/>
              <a:t>Steve Berukoff</a:t>
            </a:r>
          </a:p>
          <a:p>
            <a:r>
              <a:rPr lang="en-US" dirty="0" smtClean="0"/>
              <a:t>Kaspar </a:t>
            </a:r>
            <a:r>
              <a:rPr lang="en-US" dirty="0" smtClean="0"/>
              <a:t>von </a:t>
            </a:r>
            <a:r>
              <a:rPr lang="en-US" dirty="0" smtClean="0"/>
              <a:t>Braun</a:t>
            </a:r>
          </a:p>
          <a:p>
            <a:r>
              <a:rPr lang="en-US" dirty="0" smtClean="0"/>
              <a:t>Stephen Kane</a:t>
            </a:r>
          </a:p>
          <a:p>
            <a:r>
              <a:rPr lang="en-US" dirty="0" smtClean="0"/>
              <a:t>NStED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Looking for planets using time series data</a:t>
            </a:r>
          </a:p>
          <a:p>
            <a:pPr lvl="1"/>
            <a:r>
              <a:rPr lang="en-US" dirty="0" smtClean="0"/>
              <a:t>Radial velocity</a:t>
            </a:r>
          </a:p>
          <a:p>
            <a:pPr lvl="1"/>
            <a:r>
              <a:rPr lang="en-US" dirty="0" smtClean="0"/>
              <a:t>Transit detection</a:t>
            </a:r>
          </a:p>
          <a:p>
            <a:r>
              <a:rPr lang="en-US" dirty="0" smtClean="0"/>
              <a:t>Extracting periodic signals</a:t>
            </a:r>
          </a:p>
          <a:p>
            <a:r>
              <a:rPr lang="en-US" dirty="0" smtClean="0"/>
              <a:t>Periodograms at </a:t>
            </a:r>
            <a:r>
              <a:rPr lang="en-US" dirty="0" smtClean="0"/>
              <a:t>NStED</a:t>
            </a: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 planets: Radial </a:t>
            </a:r>
            <a:r>
              <a:rPr lang="en-US" dirty="0" smtClean="0"/>
              <a:t>V</a:t>
            </a:r>
            <a:r>
              <a:rPr lang="en-US" dirty="0" smtClean="0"/>
              <a:t>elocity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38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“Wobbles</a:t>
            </a:r>
            <a:r>
              <a:rPr lang="en-US" dirty="0" smtClean="0"/>
              <a:t>” in the radial </a:t>
            </a:r>
            <a:r>
              <a:rPr lang="en-US" dirty="0" smtClean="0"/>
              <a:t>velocity measurements over time can indicate a planet </a:t>
            </a:r>
            <a:endParaRPr lang="en-US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 smtClean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www.howstuffworks.com/planet-hunting2.htm</a:t>
            </a:r>
            <a:endParaRPr lang="en-US" sz="24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Most of the known extra-solar planets were detected with this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 planets: Transits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386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Periodic </a:t>
            </a:r>
            <a:r>
              <a:rPr lang="en-US" dirty="0" smtClean="0"/>
              <a:t>dip in intensity of a </a:t>
            </a:r>
            <a:r>
              <a:rPr lang="en-US" dirty="0" smtClean="0"/>
              <a:t>star</a:t>
            </a:r>
            <a:endParaRPr lang="en-US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May </a:t>
            </a:r>
            <a:r>
              <a:rPr lang="en-US" dirty="0" smtClean="0"/>
              <a:t>occur when </a:t>
            </a:r>
            <a:r>
              <a:rPr lang="en-US" dirty="0" smtClean="0"/>
              <a:t>a planet </a:t>
            </a:r>
            <a:r>
              <a:rPr lang="en-US" dirty="0" smtClean="0"/>
              <a:t>passes (“transits”) in </a:t>
            </a:r>
            <a:r>
              <a:rPr lang="en-US" dirty="0" smtClean="0"/>
              <a:t>front of the </a:t>
            </a:r>
            <a:r>
              <a:rPr lang="en-US" dirty="0" smtClean="0"/>
              <a:t>star</a:t>
            </a:r>
            <a:endParaRPr lang="en-US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en.wikipedia.org/wiki/File:Planetary_transit.svg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Many surveys for transiting planets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Space </a:t>
            </a:r>
            <a:r>
              <a:rPr lang="en-US" dirty="0" smtClean="0"/>
              <a:t>Missions: Kepler, CoRoT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 Ground-based Transit Search Programs: TReS, HAtNet, XO, …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200,000 light curves at </a:t>
            </a:r>
            <a:r>
              <a:rPr lang="en-US" dirty="0" smtClean="0"/>
              <a:t>NStED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periodic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both cases, looking for repeating variations over time  </a:t>
            </a:r>
          </a:p>
          <a:p>
            <a:r>
              <a:rPr lang="en-US" dirty="0" smtClean="0"/>
              <a:t>Apply transform techniques to calculate </a:t>
            </a:r>
            <a:r>
              <a:rPr lang="en-US" dirty="0" smtClean="0"/>
              <a:t>the </a:t>
            </a:r>
            <a:r>
              <a:rPr lang="en-US" dirty="0" smtClean="0"/>
              <a:t>significance </a:t>
            </a:r>
            <a:r>
              <a:rPr lang="en-US" dirty="0" smtClean="0"/>
              <a:t>of different </a:t>
            </a:r>
            <a:r>
              <a:rPr lang="en-US" dirty="0" smtClean="0"/>
              <a:t>periods</a:t>
            </a:r>
          </a:p>
          <a:p>
            <a:pPr lvl="1"/>
            <a:r>
              <a:rPr lang="en-US" dirty="0" smtClean="0"/>
              <a:t>Note that with astronomical data, we cannot assume even time-sampling</a:t>
            </a:r>
          </a:p>
          <a:p>
            <a:r>
              <a:rPr lang="en-US" dirty="0" smtClean="0"/>
              <a:t>Plot of power at each period called a “Periodogram”</a:t>
            </a: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Periodograms at NStED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Algorithms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Examples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Implementation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Performance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Release Plan</a:t>
            </a:r>
          </a:p>
        </p:txBody>
      </p:sp>
      <p:grpSp>
        <p:nvGrpSpPr>
          <p:cNvPr id="10" name="Content Placeholder 9"/>
          <p:cNvGrpSpPr>
            <a:grpSpLocks noGrp="1"/>
          </p:cNvGrpSpPr>
          <p:nvPr>
            <p:ph sz="half" idx="2"/>
          </p:nvPr>
        </p:nvGrpSpPr>
        <p:grpSpPr>
          <a:xfrm>
            <a:off x="4648200" y="1600200"/>
            <a:ext cx="4038600" cy="4525963"/>
            <a:chOff x="3429000" y="1676400"/>
            <a:chExt cx="5638800" cy="4114800"/>
          </a:xfrm>
        </p:grpSpPr>
        <p:pic>
          <p:nvPicPr>
            <p:cNvPr id="11" name="Picture 4" descr="EN2_STAR_CHR_0102890318_20070206T133547_20070402T070302.fits.tbl.out_CoROT1.jpg"/>
            <p:cNvPicPr>
              <a:picLocks noChangeAspect="1"/>
            </p:cNvPicPr>
            <p:nvPr/>
          </p:nvPicPr>
          <p:blipFill>
            <a:blip r:embed="rId3" cstate="print"/>
            <a:srcRect b="7954"/>
            <a:stretch>
              <a:fillRect/>
            </a:stretch>
          </p:blipFill>
          <p:spPr bwMode="auto">
            <a:xfrm>
              <a:off x="3429000" y="1676400"/>
              <a:ext cx="33528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" descr="EN2_STAR_CHR_0102890318_20070206T133547_20070402T070302.fits.tbl.phased.0_CoROT1.jpg"/>
            <p:cNvPicPr>
              <a:picLocks noChangeAspect="1"/>
            </p:cNvPicPr>
            <p:nvPr/>
          </p:nvPicPr>
          <p:blipFill>
            <a:blip r:embed="rId4" cstate="print"/>
            <a:srcRect b="8989"/>
            <a:stretch>
              <a:fillRect/>
            </a:stretch>
          </p:blipFill>
          <p:spPr bwMode="auto">
            <a:xfrm>
              <a:off x="3429000" y="3733800"/>
              <a:ext cx="33909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6705600" y="2237601"/>
              <a:ext cx="23622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i="1" dirty="0">
                  <a:latin typeface="Comic Sans MS" pitchFamily="66" charset="0"/>
                </a:rPr>
                <a:t> Periodogram for CoRoT-1.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6934200" y="4001869"/>
              <a:ext cx="2133600" cy="923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i="1" dirty="0">
                  <a:latin typeface="Comic Sans MS" pitchFamily="66" charset="0"/>
                </a:rPr>
                <a:t>Phased Light Curve for CoRoT-1 showing the transiting exoplanet signal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Periodograms at NStED: Algorithms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386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Lomb-Scargle</a:t>
            </a:r>
            <a:endParaRPr lang="en-US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Approximation of Fourier transform for unevenly </a:t>
            </a:r>
            <a:r>
              <a:rPr lang="en-US" dirty="0" smtClean="0"/>
              <a:t>sampled </a:t>
            </a:r>
            <a:r>
              <a:rPr lang="en-US" dirty="0" smtClean="0"/>
              <a:t>data, so best </a:t>
            </a:r>
            <a:r>
              <a:rPr lang="en-US" dirty="0" smtClean="0"/>
              <a:t>for </a:t>
            </a:r>
            <a:r>
              <a:rPr lang="en-US" dirty="0" smtClean="0"/>
              <a:t>sinusoidal variations (e.g. radial velocity) </a:t>
            </a:r>
            <a:endParaRPr lang="en-US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sz="2600" dirty="0" smtClean="0">
                <a:hlinkClick r:id="rId3"/>
              </a:rPr>
              <a:t>Horne and </a:t>
            </a:r>
            <a:r>
              <a:rPr lang="en-US" sz="2600" dirty="0" smtClean="0">
                <a:hlinkClick r:id="rId3"/>
              </a:rPr>
              <a:t>Baliunas</a:t>
            </a:r>
            <a:r>
              <a:rPr lang="en-US" sz="2600" dirty="0" smtClean="0">
                <a:hlinkClick r:id="rId3"/>
              </a:rPr>
              <a:t>, Ap J, 302,757 (</a:t>
            </a:r>
            <a:r>
              <a:rPr lang="en-US" sz="2600" dirty="0" smtClean="0">
                <a:hlinkClick r:id="rId3"/>
              </a:rPr>
              <a:t>1986</a:t>
            </a:r>
            <a:r>
              <a:rPr lang="en-US" sz="2600" dirty="0" smtClean="0">
                <a:hlinkClick r:id="rId3"/>
              </a:rPr>
              <a:t>)</a:t>
            </a:r>
            <a:r>
              <a:rPr lang="en-US" sz="2600" dirty="0" smtClean="0"/>
              <a:t>;  </a:t>
            </a:r>
            <a:r>
              <a:rPr lang="en-US" sz="2600" dirty="0" smtClean="0">
                <a:hlinkClick r:id="rId4"/>
              </a:rPr>
              <a:t>Scargle. Ap J, 263,835 (1982</a:t>
            </a:r>
            <a:r>
              <a:rPr lang="en-US" sz="2600" dirty="0" smtClean="0">
                <a:hlinkClick r:id="rId4"/>
              </a:rPr>
              <a:t>)</a:t>
            </a:r>
            <a:endParaRPr lang="en-US" sz="2600" b="1" dirty="0" smtClean="0">
              <a:solidFill>
                <a:schemeClr val="accent2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Box-fitting </a:t>
            </a:r>
            <a:r>
              <a:rPr lang="en-US" dirty="0" smtClean="0"/>
              <a:t>Least Squares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Optimized </a:t>
            </a:r>
            <a:r>
              <a:rPr lang="en-US" dirty="0" smtClean="0"/>
              <a:t>for "box</a:t>
            </a:r>
            <a:r>
              <a:rPr lang="en-US" dirty="0" smtClean="0"/>
              <a:t>"-like signals </a:t>
            </a:r>
            <a:r>
              <a:rPr lang="en-US" dirty="0" smtClean="0"/>
              <a:t>(e.g. transiting planets)</a:t>
            </a:r>
            <a:endParaRPr lang="en-US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sz="2600" dirty="0" smtClean="0">
                <a:hlinkClick r:id="rId5"/>
              </a:rPr>
              <a:t>Kovacs, Zucker, and Mazeh,  A&amp;A, 391, 377 (2002</a:t>
            </a:r>
            <a:r>
              <a:rPr lang="en-US" sz="2600" dirty="0" smtClean="0">
                <a:hlinkClick r:id="rId5"/>
              </a:rPr>
              <a:t>)</a:t>
            </a:r>
            <a:endParaRPr lang="en-US" sz="26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Plavchan</a:t>
            </a:r>
            <a:endParaRPr lang="en-US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Binless phase-dispersion minimization algorithm that identifies periods with coherent phased light curves (i.e., least “dispersed</a:t>
            </a:r>
            <a:r>
              <a:rPr lang="en-US" dirty="0" smtClean="0"/>
              <a:t>”) regardless of signal shape</a:t>
            </a:r>
            <a:endParaRPr lang="en-US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sz="2600" dirty="0" smtClean="0">
                <a:hlinkClick r:id="rId6"/>
              </a:rPr>
              <a:t>Plavchan, Jura, Kirkpatrick,  Cutri, and Gallagher.  ApJS, 175,19 (2008</a:t>
            </a:r>
            <a:r>
              <a:rPr lang="en-US" sz="2600" dirty="0" smtClean="0">
                <a:hlinkClick r:id="rId6"/>
              </a:rPr>
              <a:t>)</a:t>
            </a:r>
            <a:endParaRPr lang="en-US" sz="2600" dirty="0" smtClean="0"/>
          </a:p>
          <a:p>
            <a:pPr lvl="2" fontAlgn="auto"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Periodograms at NStED: Example 1</a:t>
            </a:r>
            <a:endParaRPr lang="en-US" dirty="0" smtClean="0"/>
          </a:p>
        </p:txBody>
      </p:sp>
      <p:pic>
        <p:nvPicPr>
          <p:cNvPr id="757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453" t="12350" r="6434" b="8233"/>
          <a:stretch>
            <a:fillRect/>
          </a:stretch>
        </p:blipFill>
        <p:spPr bwMode="auto">
          <a:xfrm>
            <a:off x="475462" y="2066183"/>
            <a:ext cx="3760482" cy="250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453" t="12350" r="6434" b="8233"/>
          <a:stretch>
            <a:fillRect/>
          </a:stretch>
        </p:blipFill>
        <p:spPr bwMode="auto">
          <a:xfrm>
            <a:off x="4666492" y="2066184"/>
            <a:ext cx="3760452" cy="250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" y="51054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Periodogram and phased curve for </a:t>
            </a:r>
            <a:r>
              <a:rPr lang="en-US" i="1" dirty="0" smtClean="0"/>
              <a:t>GJ 876 </a:t>
            </a:r>
            <a:r>
              <a:rPr lang="en-US" i="1" dirty="0" smtClean="0"/>
              <a:t>radial </a:t>
            </a:r>
            <a:r>
              <a:rPr lang="en-US" i="1" dirty="0"/>
              <a:t>v</a:t>
            </a:r>
            <a:r>
              <a:rPr lang="en-US" i="1" dirty="0" smtClean="0"/>
              <a:t>elocity curve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Periodograms at NStED: Example 2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33400" y="51054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Periodogram and phased curve for HAT-P-4 light curve</a:t>
            </a:r>
            <a:endParaRPr lang="en-US" i="1" dirty="0"/>
          </a:p>
        </p:txBody>
      </p:sp>
      <p:pic>
        <p:nvPicPr>
          <p:cNvPr id="7475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453" t="12350" r="6434" b="8233"/>
          <a:stretch>
            <a:fillRect/>
          </a:stretch>
        </p:blipFill>
        <p:spPr bwMode="auto">
          <a:xfrm>
            <a:off x="475632" y="2066176"/>
            <a:ext cx="3760127" cy="2506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453" t="12350" r="6434" b="8233"/>
          <a:stretch>
            <a:fillRect/>
          </a:stretch>
        </p:blipFill>
        <p:spPr bwMode="auto">
          <a:xfrm>
            <a:off x="4666632" y="2066157"/>
            <a:ext cx="3760188" cy="250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2990</TotalTime>
  <Words>585</Words>
  <Application>Microsoft Office PowerPoint</Application>
  <PresentationFormat>On-screen Show (4:3)</PresentationFormat>
  <Paragraphs>125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Arial</vt:lpstr>
      <vt:lpstr>Times New Roman</vt:lpstr>
      <vt:lpstr>Garamond</vt:lpstr>
      <vt:lpstr>Comic Sans MS</vt:lpstr>
      <vt:lpstr>ＭＳ Ｐゴシック</vt:lpstr>
      <vt:lpstr>Office Theme</vt:lpstr>
      <vt:lpstr>The NASA Star and Exoplanet Database (NStED)  Periodogram Service </vt:lpstr>
      <vt:lpstr>Overview</vt:lpstr>
      <vt:lpstr>Looking for planets: Radial Velocity</vt:lpstr>
      <vt:lpstr>Looking for planets: Transits</vt:lpstr>
      <vt:lpstr>Extracting periodic signals</vt:lpstr>
      <vt:lpstr>Periodograms at NStED</vt:lpstr>
      <vt:lpstr>Periodograms at NStED: Algorithms</vt:lpstr>
      <vt:lpstr>Periodograms at NStED: Example 1</vt:lpstr>
      <vt:lpstr>Periodograms at NStED: Example 2</vt:lpstr>
      <vt:lpstr>Periodograms at NStED: Implementation</vt:lpstr>
      <vt:lpstr>Periodograms at NStED: Performance</vt:lpstr>
      <vt:lpstr>Periodograms at NStED:  Release Plan</vt:lpstr>
      <vt:lpstr>Summary</vt:lpstr>
      <vt:lpstr>Questions?</vt:lpstr>
      <vt:lpstr>Thanks!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regelson</dc:creator>
  <cp:lastModifiedBy>regelson</cp:lastModifiedBy>
  <cp:revision>94</cp:revision>
  <dcterms:created xsi:type="dcterms:W3CDTF">2009-07-20T17:04:38Z</dcterms:created>
  <dcterms:modified xsi:type="dcterms:W3CDTF">2010-06-09T20:56:08Z</dcterms:modified>
</cp:coreProperties>
</file>