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theme/theme4.xml" ContentType="application/vnd.openxmlformats-officedocument.theme+xml"/>
  <Override PartName="/ppt/slides/slide30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Layouts/slideLayout1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Default Extension="rels" ContentType="application/vnd.openxmlformats-package.relationships+xml"/>
  <Override PartName="/ppt/slides/slide24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r:id="rId1"/>
    <p:sldMasterId r:id="rId2"/>
  </p:sldMasterIdLst>
  <p:notesMasterIdLst>
    <p:notesMasterId r:id="rId33"/>
  </p:notesMasterIdLst>
  <p:handoutMasterIdLst>
    <p:handoutMasterId r:id="rId34"/>
  </p:handoutMasterIdLst>
  <p:sldIdLst>
    <p:sldId id="295" r:id="rId3"/>
    <p:sldId id="296" r:id="rId4"/>
    <p:sldId id="297" r:id="rId5"/>
    <p:sldId id="298" r:id="rId6"/>
    <p:sldId id="312" r:id="rId7"/>
    <p:sldId id="313" r:id="rId8"/>
    <p:sldId id="314" r:id="rId9"/>
    <p:sldId id="315" r:id="rId10"/>
    <p:sldId id="317" r:id="rId11"/>
    <p:sldId id="316" r:id="rId12"/>
    <p:sldId id="318" r:id="rId13"/>
    <p:sldId id="301" r:id="rId14"/>
    <p:sldId id="302" r:id="rId15"/>
    <p:sldId id="303" r:id="rId16"/>
    <p:sldId id="304" r:id="rId17"/>
    <p:sldId id="300" r:id="rId18"/>
    <p:sldId id="305" r:id="rId19"/>
    <p:sldId id="306" r:id="rId20"/>
    <p:sldId id="307" r:id="rId21"/>
    <p:sldId id="321" r:id="rId22"/>
    <p:sldId id="322" r:id="rId23"/>
    <p:sldId id="323" r:id="rId24"/>
    <p:sldId id="326" r:id="rId25"/>
    <p:sldId id="324" r:id="rId26"/>
    <p:sldId id="325" r:id="rId27"/>
    <p:sldId id="327" r:id="rId28"/>
    <p:sldId id="309" r:id="rId29"/>
    <p:sldId id="308" r:id="rId30"/>
    <p:sldId id="310" r:id="rId31"/>
    <p:sldId id="311" r:id="rId32"/>
  </p:sldIdLst>
  <p:sldSz cx="9144000" cy="6858000" type="screen4x3"/>
  <p:notesSz cx="7315200" cy="9601200"/>
  <p:defaultTextStyle>
    <a:defPPr>
      <a:defRPr lang="en-GB"/>
    </a:defPPr>
    <a:lvl1pPr algn="l" rtl="0" eaLnBrk="0" fontAlgn="base" hangingPunct="0">
      <a:spcBef>
        <a:spcPct val="5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</p:showPr>
  <p:clrMru>
    <a:srgbClr val="CC0000"/>
    <a:srgbClr val="660033"/>
    <a:srgbClr val="006600"/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17" autoAdjust="0"/>
    <p:restoredTop sz="90801" autoAdjust="0"/>
  </p:normalViewPr>
  <p:slideViewPr>
    <p:cSldViewPr snapToGrid="0">
      <p:cViewPr>
        <p:scale>
          <a:sx n="100" d="100"/>
          <a:sy n="100" d="100"/>
        </p:scale>
        <p:origin x="-2696" y="-1056"/>
      </p:cViewPr>
      <p:guideLst>
        <p:guide orient="horz" pos="2064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1752" y="-72"/>
      </p:cViewPr>
      <p:guideLst>
        <p:guide orient="horz" pos="2978"/>
        <p:guide pos="226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printerSettings" Target="printerSettings/printerSettings1.bin"/><Relationship Id="rId31" Type="http://schemas.openxmlformats.org/officeDocument/2006/relationships/slide" Target="slides/slide29.xml"/><Relationship Id="rId34" Type="http://schemas.openxmlformats.org/officeDocument/2006/relationships/handoutMaster" Target="handoutMasters/handoutMaster1.xml"/><Relationship Id="rId39" Type="http://schemas.openxmlformats.org/officeDocument/2006/relationships/tableStyles" Target="tableStyles.xml"/><Relationship Id="rId7" Type="http://schemas.openxmlformats.org/officeDocument/2006/relationships/slide" Target="slides/slide5.xml"/><Relationship Id="rId3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0" Type="http://schemas.openxmlformats.org/officeDocument/2006/relationships/slide" Target="slides/slide8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9" Type="http://schemas.openxmlformats.org/officeDocument/2006/relationships/slide" Target="slides/slide7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7" Type="http://schemas.openxmlformats.org/officeDocument/2006/relationships/slide" Target="slides/slide25.xml"/><Relationship Id="rId14" Type="http://schemas.openxmlformats.org/officeDocument/2006/relationships/slide" Target="slides/slide12.xml"/><Relationship Id="rId23" Type="http://schemas.openxmlformats.org/officeDocument/2006/relationships/slide" Target="slides/slide21.xml"/><Relationship Id="rId4" Type="http://schemas.openxmlformats.org/officeDocument/2006/relationships/slide" Target="slides/slide2.xml"/><Relationship Id="rId28" Type="http://schemas.openxmlformats.org/officeDocument/2006/relationships/slide" Target="slides/slide26.xml"/><Relationship Id="rId26" Type="http://schemas.openxmlformats.org/officeDocument/2006/relationships/slide" Target="slides/slide24.xml"/><Relationship Id="rId30" Type="http://schemas.openxmlformats.org/officeDocument/2006/relationships/slide" Target="slides/slide28.xml"/><Relationship Id="rId11" Type="http://schemas.openxmlformats.org/officeDocument/2006/relationships/slide" Target="slides/slide9.xml"/><Relationship Id="rId29" Type="http://schemas.openxmlformats.org/officeDocument/2006/relationships/slide" Target="slides/slide27.xml"/><Relationship Id="rId6" Type="http://schemas.openxmlformats.org/officeDocument/2006/relationships/slide" Target="slides/slide4.xml"/><Relationship Id="rId16" Type="http://schemas.openxmlformats.org/officeDocument/2006/relationships/slide" Target="slides/slide14.xml"/><Relationship Id="rId3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9" Type="http://schemas.openxmlformats.org/officeDocument/2006/relationships/slide" Target="slides/slide17.xml"/><Relationship Id="rId38" Type="http://schemas.openxmlformats.org/officeDocument/2006/relationships/theme" Target="theme/theme1.xml"/><Relationship Id="rId20" Type="http://schemas.openxmlformats.org/officeDocument/2006/relationships/slide" Target="slides/slide18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" Type="http://schemas.openxmlformats.org/officeDocument/2006/relationships/slideMaster" Target="slideMasters/slideMaster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82" tIns="47542" rIns="95082" bIns="47542" numCol="1" anchor="t" anchorCtr="0" compatLnSpc="1">
            <a:prstTxWarp prst="textNoShape">
              <a:avLst/>
            </a:prstTxWarp>
          </a:bodyPr>
          <a:lstStyle>
            <a:lvl1pPr defTabSz="950913">
              <a:spcBef>
                <a:spcPct val="0"/>
              </a:spcBef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82" tIns="47542" rIns="95082" bIns="47542" numCol="1" anchor="t" anchorCtr="0" compatLnSpc="1">
            <a:prstTxWarp prst="textNoShape">
              <a:avLst/>
            </a:prstTxWarp>
          </a:bodyPr>
          <a:lstStyle>
            <a:lvl1pPr algn="r" defTabSz="950913">
              <a:spcBef>
                <a:spcPct val="0"/>
              </a:spcBef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82" tIns="47542" rIns="95082" bIns="47542" numCol="1" anchor="b" anchorCtr="0" compatLnSpc="1">
            <a:prstTxWarp prst="textNoShape">
              <a:avLst/>
            </a:prstTxWarp>
          </a:bodyPr>
          <a:lstStyle>
            <a:lvl1pPr defTabSz="950913">
              <a:spcBef>
                <a:spcPct val="0"/>
              </a:spcBef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82" tIns="47542" rIns="95082" bIns="47542" numCol="1" anchor="b" anchorCtr="0" compatLnSpc="1">
            <a:prstTxWarp prst="textNoShape">
              <a:avLst/>
            </a:prstTxWarp>
          </a:bodyPr>
          <a:lstStyle>
            <a:lvl1pPr algn="r" defTabSz="950913">
              <a:spcBef>
                <a:spcPct val="0"/>
              </a:spcBef>
              <a:defRPr sz="1200">
                <a:latin typeface="Times New Roman" charset="0"/>
              </a:defRPr>
            </a:lvl1pPr>
          </a:lstStyle>
          <a:p>
            <a:fld id="{524B7718-BBE3-6E44-951B-9D8BDFC33FE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7316788" cy="9602788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5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3112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0" tIns="48289" rIns="96580" bIns="48289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Steve Lord lord@ipac.caltech.edu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Observing Tools for Science with HIFI </a:t>
            </a:r>
          </a:p>
          <a:p>
            <a:r>
              <a:rPr lang="en-US"/>
              <a:t>5-8 Dec 2005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47DC8CD-099D-6645-B556-A859EA2309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0375" y="76200"/>
            <a:ext cx="22479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675" y="76200"/>
            <a:ext cx="65913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Steve Lord lord@ipac.caltech.edu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Observing Tools for Science with HIFI </a:t>
            </a:r>
          </a:p>
          <a:p>
            <a:r>
              <a:rPr lang="en-US"/>
              <a:t>5-8 Dec 2005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235B785-F89A-624E-B6B1-5C8FF04B32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76200"/>
            <a:ext cx="65532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6675" y="762000"/>
            <a:ext cx="4419600" cy="5364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675" y="762000"/>
            <a:ext cx="4419600" cy="5364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38250" y="6276975"/>
            <a:ext cx="211455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Steve Lord lord@ipac.caltech.edu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00" y="6276975"/>
            <a:ext cx="2286000" cy="47625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/>
              <a:t>Observing Tools for Science with HIFI </a:t>
            </a:r>
          </a:p>
          <a:p>
            <a:r>
              <a:rPr lang="en-US"/>
              <a:t>5-8 Dec 2005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191000" y="6276975"/>
            <a:ext cx="762000" cy="476250"/>
          </a:xfrm>
        </p:spPr>
        <p:txBody>
          <a:bodyPr/>
          <a:lstStyle>
            <a:lvl1pPr>
              <a:defRPr smtClean="0"/>
            </a:lvl1pPr>
          </a:lstStyle>
          <a:p>
            <a:fld id="{9F9EBF26-BFC8-1644-8CB0-677513B104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Steve Lord lord@ipac.caltech.edu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Observing Tools for Science with HIFI </a:t>
            </a:r>
          </a:p>
          <a:p>
            <a:r>
              <a:rPr lang="en-US"/>
              <a:t>5-8 Dec 2005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47DC8CD-099D-6645-B556-A859EA2309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Steve Lord lord@ipac.caltech.edu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Observing Tools for Science with HIFI </a:t>
            </a:r>
          </a:p>
          <a:p>
            <a:r>
              <a:rPr lang="en-US"/>
              <a:t>5-8 Dec 2005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047134F-5430-994D-BBB7-F4F85C5A30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675" y="762000"/>
            <a:ext cx="4419600" cy="5364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675" y="762000"/>
            <a:ext cx="4419600" cy="5364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Steve Lord lord@ipac.caltech.edu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Observing Tools for Science with HIFI </a:t>
            </a:r>
          </a:p>
          <a:p>
            <a:r>
              <a:rPr lang="en-US"/>
              <a:t>5-8 Dec 2005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D50964C-2D52-5F46-8E2F-69B087778A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Steve Lord lord@ipac.caltech.edu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Observing Tools for Science with HIFI </a:t>
            </a:r>
          </a:p>
          <a:p>
            <a:r>
              <a:rPr lang="en-US"/>
              <a:t>5-8 Dec 2005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0E0D3DE-F8A2-314C-8B74-8A397ADADB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Steve Lord lord@ipac.caltech.edu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Observing Tools for Science with HIFI </a:t>
            </a:r>
          </a:p>
          <a:p>
            <a:r>
              <a:rPr lang="en-US"/>
              <a:t>5-8 Dec 2005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FD4CF97-F30C-DB43-AFFD-AFD5AEF03DA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Steve Lord lord@ipac.caltech.edu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Observing Tools for Science with HIFI </a:t>
            </a:r>
          </a:p>
          <a:p>
            <a:r>
              <a:rPr lang="en-US"/>
              <a:t>5-8 Dec 2005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CD826AA-57A5-5E45-B8D3-34A68D9623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Steve Lord lord@ipac.caltech.edu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Observing Tools for Science with HIFI </a:t>
            </a:r>
          </a:p>
          <a:p>
            <a:r>
              <a:rPr lang="en-US"/>
              <a:t>5-8 Dec 2005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7E23672-B3B6-5E4D-AB8F-048454E505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Steve Lord lord@ipac.caltech.edu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Observing Tools for Science with HIFI </a:t>
            </a:r>
          </a:p>
          <a:p>
            <a:r>
              <a:rPr lang="en-US"/>
              <a:t>5-8 Dec 2005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10D9C87-75BE-2F48-9367-2577B1C535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Steve Lord lord@ipac.caltech.edu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Observing Tools for Science with HIFI </a:t>
            </a:r>
          </a:p>
          <a:p>
            <a:r>
              <a:rPr lang="en-US"/>
              <a:t>5-8 Dec 2005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047134F-5430-994D-BBB7-F4F85C5A30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Steve Lord lord@ipac.caltech.edu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Observing Tools for Science with HIFI </a:t>
            </a:r>
          </a:p>
          <a:p>
            <a:r>
              <a:rPr lang="en-US"/>
              <a:t>5-8 Dec 2005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D5DC041-1EDF-9248-94AB-001F4D7B6A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0375" y="76200"/>
            <a:ext cx="22479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675" y="76200"/>
            <a:ext cx="65913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Steve Lord lord@ipac.caltech.edu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Observing Tools for Science with HIFI </a:t>
            </a:r>
          </a:p>
          <a:p>
            <a:r>
              <a:rPr lang="en-US"/>
              <a:t>5-8 Dec 2005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235B785-F89A-624E-B6B1-5C8FF04B32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76200"/>
            <a:ext cx="65532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6675" y="762000"/>
            <a:ext cx="4419600" cy="5364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675" y="762000"/>
            <a:ext cx="4419600" cy="5364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38250" y="6276975"/>
            <a:ext cx="211455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Steve Lord lord@ipac.caltech.edu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00" y="6276975"/>
            <a:ext cx="2286000" cy="47625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/>
              <a:t>Observing Tools for Science with HIFI </a:t>
            </a:r>
          </a:p>
          <a:p>
            <a:r>
              <a:rPr lang="en-US"/>
              <a:t>5-8 Dec 2005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191000" y="6276975"/>
            <a:ext cx="762000" cy="476250"/>
          </a:xfrm>
        </p:spPr>
        <p:txBody>
          <a:bodyPr/>
          <a:lstStyle>
            <a:lvl1pPr>
              <a:defRPr smtClean="0"/>
            </a:lvl1pPr>
          </a:lstStyle>
          <a:p>
            <a:fld id="{9F9EBF26-BFC8-1644-8CB0-677513B104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675" y="762000"/>
            <a:ext cx="4419600" cy="5364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675" y="762000"/>
            <a:ext cx="4419600" cy="5364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Steve Lord lord@ipac.caltech.edu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Observing Tools for Science with HIFI </a:t>
            </a:r>
          </a:p>
          <a:p>
            <a:r>
              <a:rPr lang="en-US"/>
              <a:t>5-8 Dec 2005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D50964C-2D52-5F46-8E2F-69B087778A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Steve Lord lord@ipac.caltech.edu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Observing Tools for Science with HIFI </a:t>
            </a:r>
          </a:p>
          <a:p>
            <a:r>
              <a:rPr lang="en-US"/>
              <a:t>5-8 Dec 2005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0E0D3DE-F8A2-314C-8B74-8A397ADADB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Steve Lord lord@ipac.caltech.edu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Observing Tools for Science with HIFI </a:t>
            </a:r>
          </a:p>
          <a:p>
            <a:r>
              <a:rPr lang="en-US"/>
              <a:t>5-8 Dec 2005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FD4CF97-F30C-DB43-AFFD-AFD5AEF03DA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Steve Lord lord@ipac.caltech.edu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Observing Tools for Science with HIFI </a:t>
            </a:r>
          </a:p>
          <a:p>
            <a:r>
              <a:rPr lang="en-US"/>
              <a:t>5-8 Dec 2005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CD826AA-57A5-5E45-B8D3-34A68D9623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Steve Lord lord@ipac.caltech.edu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Observing Tools for Science with HIFI </a:t>
            </a:r>
          </a:p>
          <a:p>
            <a:r>
              <a:rPr lang="en-US"/>
              <a:t>5-8 Dec 2005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7E23672-B3B6-5E4D-AB8F-048454E505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Steve Lord lord@ipac.caltech.edu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Observing Tools for Science with HIFI </a:t>
            </a:r>
          </a:p>
          <a:p>
            <a:r>
              <a:rPr lang="en-US"/>
              <a:t>5-8 Dec 2005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10D9C87-75BE-2F48-9367-2577B1C535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Steve Lord lord@ipac.caltech.edu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Observing Tools for Science with HIFI </a:t>
            </a:r>
          </a:p>
          <a:p>
            <a:r>
              <a:rPr lang="en-US"/>
              <a:t>5-8 Dec 2005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D5DC041-1EDF-9248-94AB-001F4D7B6A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6" Type="http://schemas.openxmlformats.org/officeDocument/2006/relationships/image" Target="../media/image4.png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18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6" Type="http://schemas.openxmlformats.org/officeDocument/2006/relationships/image" Target="../media/image4.png"/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jpeg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9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4.xml"/><Relationship Id="rId18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6553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" y="762000"/>
            <a:ext cx="8991600" cy="536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38250" y="6276975"/>
            <a:ext cx="2114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/>
            </a:lvl1pPr>
          </a:lstStyle>
          <a:p>
            <a:r>
              <a:rPr lang="en-US"/>
              <a:t>Steve Lord lord@ipac.caltech.edu</a:t>
            </a: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0" y="627697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r>
              <a:rPr lang="en-US" dirty="0" smtClean="0"/>
              <a:t>Greater IPAC Technology Symposium  - GRITS  </a:t>
            </a:r>
          </a:p>
          <a:p>
            <a:r>
              <a:rPr lang="en-US" dirty="0" smtClean="0"/>
              <a:t>11 June 2010</a:t>
            </a:r>
            <a:endParaRPr lang="en-US" dirty="0"/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91000" y="6276975"/>
            <a:ext cx="762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fld id="{15E4826C-5F93-9540-8750-938E9621F68E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65543" name="Picture 7" descr="ipac2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47625" y="6207125"/>
            <a:ext cx="1171575" cy="631825"/>
          </a:xfrm>
          <a:prstGeom prst="rect">
            <a:avLst/>
          </a:prstGeom>
          <a:noFill/>
        </p:spPr>
      </p:pic>
      <p:pic>
        <p:nvPicPr>
          <p:cNvPr id="65544" name="Picture 8" descr="tmp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95400" cy="711200"/>
          </a:xfrm>
          <a:prstGeom prst="rect">
            <a:avLst/>
          </a:prstGeom>
          <a:noFill/>
        </p:spPr>
      </p:pic>
      <p:pic>
        <p:nvPicPr>
          <p:cNvPr id="65545" name="Picture 9" descr="herschel_logo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</p:spPr>
      </p:pic>
      <p:sp>
        <p:nvSpPr>
          <p:cNvPr id="65546" name="Line 10"/>
          <p:cNvSpPr>
            <a:spLocks noChangeShapeType="1"/>
          </p:cNvSpPr>
          <p:nvPr userDrawn="1"/>
        </p:nvSpPr>
        <p:spPr bwMode="auto">
          <a:xfrm flipH="1">
            <a:off x="990600" y="685800"/>
            <a:ext cx="7391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7" name="Line 11"/>
          <p:cNvSpPr>
            <a:spLocks noChangeShapeType="1"/>
          </p:cNvSpPr>
          <p:nvPr userDrawn="1"/>
        </p:nvSpPr>
        <p:spPr bwMode="auto">
          <a:xfrm flipH="1">
            <a:off x="838200" y="723900"/>
            <a:ext cx="7391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8" name="Line 12"/>
          <p:cNvSpPr>
            <a:spLocks noChangeShapeType="1"/>
          </p:cNvSpPr>
          <p:nvPr userDrawn="1"/>
        </p:nvSpPr>
        <p:spPr bwMode="auto">
          <a:xfrm>
            <a:off x="76200" y="6172200"/>
            <a:ext cx="899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5549" name="Picture 13" descr="nasaball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8401050" y="6200775"/>
            <a:ext cx="714375" cy="619125"/>
          </a:xfrm>
          <a:prstGeom prst="rect">
            <a:avLst/>
          </a:prstGeom>
          <a:noFill/>
        </p:spPr>
      </p:pic>
      <p:pic>
        <p:nvPicPr>
          <p:cNvPr id="65550" name="Picture 14" descr="caltech_logo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3276600" y="6210300"/>
            <a:ext cx="601663" cy="609600"/>
          </a:xfrm>
          <a:prstGeom prst="rect">
            <a:avLst/>
          </a:prstGeom>
          <a:noFill/>
        </p:spPr>
      </p:pic>
      <p:pic>
        <p:nvPicPr>
          <p:cNvPr id="65551" name="Picture 15" descr="jpl_logo"/>
          <p:cNvPicPr>
            <a:picLocks noChangeAspect="1" noChangeArrowheads="1"/>
          </p:cNvPicPr>
          <p:nvPr userDrawn="1"/>
        </p:nvPicPr>
        <p:blipFill>
          <a:blip r:embed="rId18"/>
          <a:srcRect/>
          <a:stretch>
            <a:fillRect/>
          </a:stretch>
        </p:blipFill>
        <p:spPr bwMode="auto">
          <a:xfrm>
            <a:off x="4953000" y="6267450"/>
            <a:ext cx="1171575" cy="47625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6553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" y="762000"/>
            <a:ext cx="8991600" cy="536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38250" y="6276975"/>
            <a:ext cx="2114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/>
            </a:lvl1pPr>
          </a:lstStyle>
          <a:p>
            <a:r>
              <a:rPr lang="en-US"/>
              <a:t>Steve Lord lord@ipac.caltech.edu</a:t>
            </a: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0" y="627697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r>
              <a:rPr lang="en-US" dirty="0" smtClean="0"/>
              <a:t>Greater IPAC Technology Symposium  - GRITS  </a:t>
            </a:r>
          </a:p>
          <a:p>
            <a:r>
              <a:rPr lang="en-US" dirty="0" smtClean="0"/>
              <a:t>11 June 2010</a:t>
            </a:r>
            <a:endParaRPr lang="en-US" dirty="0"/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91000" y="6276975"/>
            <a:ext cx="762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/>
            </a:lvl1pPr>
          </a:lstStyle>
          <a:p>
            <a:fld id="{15E4826C-5F93-9540-8750-938E9621F68E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65543" name="Picture 7" descr="ipac2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47625" y="6207125"/>
            <a:ext cx="1171575" cy="631825"/>
          </a:xfrm>
          <a:prstGeom prst="rect">
            <a:avLst/>
          </a:prstGeom>
          <a:noFill/>
        </p:spPr>
      </p:pic>
      <p:pic>
        <p:nvPicPr>
          <p:cNvPr id="65544" name="Picture 8" descr="tmp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95400" cy="711200"/>
          </a:xfrm>
          <a:prstGeom prst="rect">
            <a:avLst/>
          </a:prstGeom>
          <a:noFill/>
        </p:spPr>
      </p:pic>
      <p:pic>
        <p:nvPicPr>
          <p:cNvPr id="65545" name="Picture 9" descr="herschel_logo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</p:spPr>
      </p:pic>
      <p:sp>
        <p:nvSpPr>
          <p:cNvPr id="65546" name="Line 10"/>
          <p:cNvSpPr>
            <a:spLocks noChangeShapeType="1"/>
          </p:cNvSpPr>
          <p:nvPr userDrawn="1"/>
        </p:nvSpPr>
        <p:spPr bwMode="auto">
          <a:xfrm flipH="1">
            <a:off x="990600" y="685800"/>
            <a:ext cx="7391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7" name="Line 11"/>
          <p:cNvSpPr>
            <a:spLocks noChangeShapeType="1"/>
          </p:cNvSpPr>
          <p:nvPr userDrawn="1"/>
        </p:nvSpPr>
        <p:spPr bwMode="auto">
          <a:xfrm flipH="1">
            <a:off x="838200" y="723900"/>
            <a:ext cx="7391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8" name="Line 12"/>
          <p:cNvSpPr>
            <a:spLocks noChangeShapeType="1"/>
          </p:cNvSpPr>
          <p:nvPr userDrawn="1"/>
        </p:nvSpPr>
        <p:spPr bwMode="auto">
          <a:xfrm>
            <a:off x="76200" y="6172200"/>
            <a:ext cx="899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5549" name="Picture 13" descr="nasaball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8401050" y="6200775"/>
            <a:ext cx="714375" cy="619125"/>
          </a:xfrm>
          <a:prstGeom prst="rect">
            <a:avLst/>
          </a:prstGeom>
          <a:noFill/>
        </p:spPr>
      </p:pic>
      <p:pic>
        <p:nvPicPr>
          <p:cNvPr id="65550" name="Picture 14" descr="caltech_logo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3276600" y="6210300"/>
            <a:ext cx="601663" cy="609600"/>
          </a:xfrm>
          <a:prstGeom prst="rect">
            <a:avLst/>
          </a:prstGeom>
          <a:noFill/>
        </p:spPr>
      </p:pic>
      <p:pic>
        <p:nvPicPr>
          <p:cNvPr id="65551" name="Picture 15" descr="jpl_logo"/>
          <p:cNvPicPr>
            <a:picLocks noChangeAspect="1" noChangeArrowheads="1"/>
          </p:cNvPicPr>
          <p:nvPr userDrawn="1"/>
        </p:nvPicPr>
        <p:blipFill>
          <a:blip r:embed="rId18"/>
          <a:srcRect/>
          <a:stretch>
            <a:fillRect/>
          </a:stretch>
        </p:blipFill>
        <p:spPr bwMode="auto">
          <a:xfrm>
            <a:off x="4953000" y="6267450"/>
            <a:ext cx="1171575" cy="47625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3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3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3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5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3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3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3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3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3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err="1"/>
              <a:t>IPAC's</a:t>
            </a:r>
            <a:r>
              <a:rPr lang="en-US" dirty="0"/>
              <a:t> Spectral Deconvolution Tool -</a:t>
            </a:r>
            <a:r>
              <a:rPr lang="en-US" dirty="0" smtClean="0"/>
              <a:t> Steve </a:t>
            </a:r>
            <a:r>
              <a:rPr lang="en-US" dirty="0"/>
              <a:t>Lord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057400"/>
            <a:ext cx="6400800" cy="1752600"/>
          </a:xfrm>
        </p:spPr>
        <p:txBody>
          <a:bodyPr/>
          <a:lstStyle/>
          <a:p>
            <a:r>
              <a:rPr lang="en-US" dirty="0" smtClean="0"/>
              <a:t>Unfolding Spectra for Herschel/HIFI, CSO, ALMA, SOFIA, ... </a:t>
            </a:r>
            <a:endParaRPr lang="en-US" dirty="0"/>
          </a:p>
        </p:txBody>
      </p:sp>
      <p:pic>
        <p:nvPicPr>
          <p:cNvPr id="4" name="Picture 5" descr="SidebandDeconvolution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3455987"/>
            <a:ext cx="3667125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Herschel Spectrometers </a:t>
            </a:r>
            <a:endParaRPr lang="en-US" dirty="0"/>
          </a:p>
        </p:txBody>
      </p:sp>
      <p:pic>
        <p:nvPicPr>
          <p:cNvPr id="6" name="Content Placeholder 5" descr="all_spects.tif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6897" y="762000"/>
            <a:ext cx="7450556" cy="5364163"/>
          </a:xfrm>
        </p:spPr>
      </p:pic>
      <p:pic>
        <p:nvPicPr>
          <p:cNvPr id="4" name="Picture 3" descr="ftexp-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200" y="3619500"/>
            <a:ext cx="4089400" cy="18803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3187700"/>
            <a:ext cx="534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SPIRE – Fourier Transform Spectrometer 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Herschel Spectrometers </a:t>
            </a:r>
            <a:endParaRPr lang="en-US" dirty="0"/>
          </a:p>
        </p:txBody>
      </p:sp>
      <p:pic>
        <p:nvPicPr>
          <p:cNvPr id="6" name="Content Placeholder 5" descr="all_spects.tif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197" y="762000"/>
            <a:ext cx="7450556" cy="5364163"/>
          </a:xfrm>
        </p:spPr>
      </p:pic>
      <p:sp>
        <p:nvSpPr>
          <p:cNvPr id="4" name="TextBox 3"/>
          <p:cNvSpPr txBox="1"/>
          <p:nvPr/>
        </p:nvSpPr>
        <p:spPr>
          <a:xfrm>
            <a:off x="4787900" y="1333500"/>
            <a:ext cx="496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HIFI - Heterodyne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Web_Zoo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900" y="1974850"/>
            <a:ext cx="2870200" cy="4292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Herschel/HIFI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7 </a:t>
            </a:r>
            <a:r>
              <a:rPr lang="en-US" dirty="0" err="1" smtClean="0"/>
              <a:t>Submillimeter</a:t>
            </a:r>
            <a:r>
              <a:rPr lang="en-US" dirty="0" smtClean="0"/>
              <a:t> &amp; Far Infrared Mixers Units</a:t>
            </a:r>
          </a:p>
          <a:p>
            <a:r>
              <a:rPr lang="en-US" sz="2000" dirty="0" smtClean="0"/>
              <a:t>0.5 – 1.9 THz</a:t>
            </a:r>
          </a:p>
          <a:p>
            <a:r>
              <a:rPr lang="en-US" sz="1800" dirty="0" smtClean="0"/>
              <a:t>150-600 um</a:t>
            </a:r>
          </a:p>
          <a:p>
            <a:r>
              <a:rPr lang="en-US" sz="1800" dirty="0" smtClean="0"/>
              <a:t>AOS backend</a:t>
            </a:r>
          </a:p>
          <a:p>
            <a:r>
              <a:rPr lang="en-US" sz="1800" dirty="0" smtClean="0"/>
              <a:t>A/C Backend</a:t>
            </a:r>
          </a:p>
          <a:p>
            <a:r>
              <a:rPr lang="en-US" sz="1800" dirty="0" smtClean="0"/>
              <a:t>R~10^7 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600200"/>
            <a:ext cx="5105400" cy="382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66700"/>
            <a:ext cx="6553200" cy="685800"/>
          </a:xfrm>
        </p:spPr>
        <p:txBody>
          <a:bodyPr/>
          <a:lstStyle/>
          <a:p>
            <a:r>
              <a:rPr lang="en-US" dirty="0" smtClean="0"/>
              <a:t>AM Radio – Your local </a:t>
            </a:r>
            <a:r>
              <a:rPr lang="en-US" dirty="0" smtClean="0"/>
              <a:t>Heterodyne Example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6675" y="1371600"/>
            <a:ext cx="8991600" cy="53641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Amplitude modulation is created by forming the product: (same principle as piano tuning!) </a:t>
            </a:r>
          </a:p>
          <a:p>
            <a:pPr>
              <a:buNone/>
            </a:pPr>
            <a:r>
              <a:rPr lang="en-US" dirty="0" err="1" smtClean="0"/>
              <a:t>cosX</a:t>
            </a:r>
            <a:r>
              <a:rPr lang="en-US" dirty="0" smtClean="0"/>
              <a:t> </a:t>
            </a:r>
            <a:r>
              <a:rPr lang="en-US" dirty="0" err="1" smtClean="0"/>
              <a:t>cosY</a:t>
            </a:r>
            <a:r>
              <a:rPr lang="en-US" dirty="0" smtClean="0"/>
              <a:t> = (1/2) [ </a:t>
            </a:r>
            <a:r>
              <a:rPr lang="en-US" dirty="0" err="1" smtClean="0"/>
              <a:t>cos</a:t>
            </a:r>
            <a:r>
              <a:rPr lang="en-US" dirty="0" smtClean="0"/>
              <a:t> (X - Y) + </a:t>
            </a:r>
            <a:r>
              <a:rPr lang="en-US" dirty="0" err="1" smtClean="0"/>
              <a:t>cos</a:t>
            </a:r>
            <a:r>
              <a:rPr lang="en-US" dirty="0" smtClean="0"/>
              <a:t> (X + Y) ]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3530600"/>
            <a:ext cx="3963947" cy="1549400"/>
          </a:xfrm>
          <a:prstGeom prst="rect">
            <a:avLst/>
          </a:prstGeom>
        </p:spPr>
      </p:pic>
      <p:pic>
        <p:nvPicPr>
          <p:cNvPr id="6" name="Picture 5" descr="beat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650" y="3327400"/>
            <a:ext cx="2978150" cy="2341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006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Center, colored red, is the carrier wave at 558 kHz; the two mirrored audio spectra (green) are the lower and upper sideband.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899" y="871220"/>
            <a:ext cx="4594225" cy="36753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28714"/>
            <a:ext cx="6438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AM Frequency – Time Plot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4" descr="lsb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287338"/>
            <a:ext cx="2719388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200"/>
            <a:ext cx="5105400" cy="6096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4000" dirty="0" smtClean="0">
                <a:ea typeface="ＭＳ Ｐゴシック" pitchFamily="-110" charset="-128"/>
                <a:cs typeface="ＭＳ Ｐゴシック" pitchFamily="-110" charset="-128"/>
              </a:rPr>
              <a:t>LSB    +   USB  =  DSB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4514850" cy="2162175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90000"/>
              </a:lnSpc>
              <a:buFont typeface="Arial" pitchFamily="-110" charset="0"/>
              <a:buChar char="•"/>
            </a:pPr>
            <a:r>
              <a:rPr lang="en-US" sz="1600" smtClean="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 Lower sideband spectrum is reversed and added </a:t>
            </a:r>
          </a:p>
          <a:p>
            <a:pPr algn="l" eaLnBrk="1" hangingPunct="1">
              <a:lnSpc>
                <a:spcPct val="90000"/>
              </a:lnSpc>
              <a:buFont typeface="Arial" pitchFamily="-110" charset="0"/>
              <a:buChar char="•"/>
            </a:pPr>
            <a:r>
              <a:rPr lang="en-US" sz="1600" smtClean="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 Two frequency scales result in the DSB result</a:t>
            </a:r>
          </a:p>
          <a:p>
            <a:pPr algn="l" eaLnBrk="1" hangingPunct="1">
              <a:lnSpc>
                <a:spcPct val="90000"/>
              </a:lnSpc>
              <a:buFont typeface="Arial" pitchFamily="-110" charset="0"/>
              <a:buChar char="•"/>
            </a:pPr>
            <a:r>
              <a:rPr lang="en-US" sz="1600" smtClean="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 The lines may blend but they can be recovered   (deconvolved)   </a:t>
            </a:r>
          </a:p>
          <a:p>
            <a:pPr algn="l" eaLnBrk="1" hangingPunct="1">
              <a:lnSpc>
                <a:spcPct val="90000"/>
              </a:lnSpc>
              <a:buFont typeface="Arial" pitchFamily="-110" charset="0"/>
              <a:buChar char="•"/>
            </a:pPr>
            <a:r>
              <a:rPr lang="en-US" sz="1600" smtClean="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 The continuum levels add (double) in the DSB </a:t>
            </a:r>
          </a:p>
          <a:p>
            <a:pPr algn="l" eaLnBrk="1" hangingPunct="1">
              <a:lnSpc>
                <a:spcPct val="90000"/>
              </a:lnSpc>
              <a:buFont typeface="Arial" pitchFamily="-110" charset="0"/>
              <a:buChar char="•"/>
            </a:pPr>
            <a:r>
              <a:rPr lang="en-US" sz="1600" smtClean="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 The continuum slope is flattened but may be recovered (deconvolved) </a:t>
            </a:r>
          </a:p>
          <a:p>
            <a:pPr algn="l" eaLnBrk="1" hangingPunct="1">
              <a:lnSpc>
                <a:spcPct val="90000"/>
              </a:lnSpc>
              <a:buFont typeface="Arial" pitchFamily="-110" charset="0"/>
              <a:buChar char="•"/>
            </a:pPr>
            <a:r>
              <a:rPr lang="en-US" sz="1600" smtClean="0">
                <a:solidFill>
                  <a:schemeClr val="tx1"/>
                </a:solidFill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rPr>
              <a:t>The noise adds in quadrature , increasing as sqrt(2)   </a:t>
            </a:r>
          </a:p>
          <a:p>
            <a:pPr algn="l" eaLnBrk="1" hangingPunct="1">
              <a:lnSpc>
                <a:spcPct val="90000"/>
              </a:lnSpc>
              <a:buFont typeface="Arial" pitchFamily="-110" charset="0"/>
              <a:buChar char="•"/>
            </a:pPr>
            <a:endParaRPr lang="en-US" sz="1600" smtClean="0">
              <a:solidFill>
                <a:schemeClr val="tx1"/>
              </a:solidFill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13316" name="Picture 3" descr="su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4114800"/>
            <a:ext cx="26670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5" descr="usb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2286000"/>
            <a:ext cx="276701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6" descr="add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685800"/>
            <a:ext cx="43624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1676400" y="2590800"/>
            <a:ext cx="685800" cy="1588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581400" y="2590800"/>
            <a:ext cx="7048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 flipV="1">
            <a:off x="6477000" y="2035175"/>
            <a:ext cx="1600200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477000" y="3921125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Plus 37"/>
          <p:cNvSpPr/>
          <p:nvPr/>
        </p:nvSpPr>
        <p:spPr>
          <a:xfrm>
            <a:off x="5486400" y="3352800"/>
            <a:ext cx="381000" cy="533400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39" name="Equal 38"/>
          <p:cNvSpPr/>
          <p:nvPr/>
        </p:nvSpPr>
        <p:spPr>
          <a:xfrm>
            <a:off x="5538788" y="4419600"/>
            <a:ext cx="404812" cy="457200"/>
          </a:xfrm>
          <a:prstGeom prst="mathEqua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tx1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rot="5400000" flipH="1" flipV="1">
            <a:off x="4762500" y="2247900"/>
            <a:ext cx="1981200" cy="1752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4648200" y="4343400"/>
            <a:ext cx="1752600" cy="1447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10800000">
            <a:off x="2133600" y="2743200"/>
            <a:ext cx="27051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4648200" y="4648200"/>
            <a:ext cx="24384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2210594" y="1753394"/>
            <a:ext cx="1524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31" name="TextBox 20"/>
          <p:cNvSpPr txBox="1">
            <a:spLocks noChangeArrowheads="1"/>
          </p:cNvSpPr>
          <p:nvPr/>
        </p:nvSpPr>
        <p:spPr bwMode="auto">
          <a:xfrm>
            <a:off x="2971800" y="1095375"/>
            <a:ext cx="533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/>
              <a:t>LO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10800000" flipV="1">
            <a:off x="6553200" y="6048375"/>
            <a:ext cx="1600200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553200" y="63246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Astrochemistry</a:t>
            </a:r>
            <a:endParaRPr lang="en-US" dirty="0"/>
          </a:p>
        </p:txBody>
      </p:sp>
      <p:pic>
        <p:nvPicPr>
          <p:cNvPr id="5" name="Content Placeholder 4" descr="moleculesinspac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250" y="749300"/>
            <a:ext cx="7422250" cy="536416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700" y="654573"/>
            <a:ext cx="4610100" cy="4099716"/>
          </a:xfrm>
          <a:prstGeom prst="rect">
            <a:avLst/>
          </a:prstGeom>
        </p:spPr>
      </p:pic>
      <p:pic>
        <p:nvPicPr>
          <p:cNvPr id="6" name="Picture 5" descr="m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132" y="1397000"/>
            <a:ext cx="2183868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Formulation of the Problem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495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Start with a guess of the answer – a model with no assumptions for the SSB spectrum – flat</a:t>
            </a:r>
          </a:p>
          <a:p>
            <a:r>
              <a:rPr lang="en-US" sz="2400" dirty="0" smtClean="0"/>
              <a:t>"Observe it" – using knowledge of the instrument</a:t>
            </a:r>
          </a:p>
          <a:p>
            <a:r>
              <a:rPr lang="en-US" sz="2400" dirty="0" smtClean="0"/>
              <a:t>compare the observations of the model with the real observations </a:t>
            </a:r>
          </a:p>
          <a:p>
            <a:r>
              <a:rPr lang="en-US" sz="2400" dirty="0" smtClean="0"/>
              <a:t>compute a chi square and a delta (differential) </a:t>
            </a:r>
            <a:r>
              <a:rPr lang="en-US" sz="2400" dirty="0" err="1" smtClean="0"/>
              <a:t>chisquare</a:t>
            </a:r>
            <a:r>
              <a:rPr lang="en-US" sz="2400" dirty="0" smtClean="0"/>
              <a:t> </a:t>
            </a:r>
            <a:endParaRPr lang="en-US" sz="2400" dirty="0" smtClean="0"/>
          </a:p>
          <a:p>
            <a:r>
              <a:rPr lang="en-US" sz="2400" dirty="0" smtClean="0"/>
              <a:t>each model "spectral channel" was in part </a:t>
            </a:r>
            <a:r>
              <a:rPr lang="en-US" sz="2400" dirty="0" err="1" smtClean="0"/>
              <a:t>ressponsible</a:t>
            </a:r>
            <a:r>
              <a:rPr lang="en-US" sz="2400" dirty="0" smtClean="0"/>
              <a:t> for some of the chi square change </a:t>
            </a:r>
          </a:p>
          <a:p>
            <a:r>
              <a:rPr lang="en-US" sz="2400" dirty="0" smtClean="0"/>
              <a:t>follow the slope of the chi square downward </a:t>
            </a:r>
          </a:p>
          <a:p>
            <a:r>
              <a:rPr lang="en-US" sz="2400" dirty="0" smtClean="0"/>
              <a:t>always move at right angles – thus Conjugate Gradient Method</a:t>
            </a:r>
          </a:p>
          <a:p>
            <a:r>
              <a:rPr lang="en-US" sz="2400" dirty="0" smtClean="0"/>
              <a:t>Stop when asymptote is reached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gs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4154" r="-4154"/>
          <a:stretch>
            <a:fillRect/>
          </a:stretch>
        </p:blipFill>
        <p:spPr/>
      </p:pic>
      <p:pic>
        <p:nvPicPr>
          <p:cNvPr id="5" name="Picture 5" descr="SidebandDeconvolution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3124200"/>
            <a:ext cx="3667125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Bad Standing Waves</a:t>
            </a:r>
          </a:p>
          <a:p>
            <a:r>
              <a:rPr lang="en-US" dirty="0" smtClean="0"/>
              <a:t>Bad Baselines</a:t>
            </a:r>
          </a:p>
          <a:p>
            <a:r>
              <a:rPr lang="en-US" dirty="0" smtClean="0"/>
              <a:t>"Spurs"</a:t>
            </a:r>
          </a:p>
          <a:p>
            <a:endParaRPr lang="en-US" dirty="0" smtClean="0"/>
          </a:p>
          <a:p>
            <a:r>
              <a:rPr lang="en-US" dirty="0" smtClean="0"/>
              <a:t>Some mitigation possible</a:t>
            </a:r>
          </a:p>
          <a:p>
            <a:pPr lvl="1">
              <a:buNone/>
            </a:pPr>
            <a:r>
              <a:rPr lang="en-US" dirty="0" smtClean="0"/>
              <a:t>Data cleanup</a:t>
            </a:r>
          </a:p>
          <a:p>
            <a:pPr lvl="1">
              <a:buNone/>
            </a:pPr>
            <a:r>
              <a:rPr lang="en-US" dirty="0" smtClean="0"/>
              <a:t>Maximum Entropy added in....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65532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</a:t>
            </a:r>
            <a:r>
              <a:rPr lang="en-US" dirty="0" smtClean="0"/>
              <a:t>a </a:t>
            </a:r>
            <a:r>
              <a:rPr lang="en-US" dirty="0" smtClean="0"/>
              <a:t>Deconvolution Tool?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4000" b="1" dirty="0" smtClean="0"/>
              <a:t>The whole story:</a:t>
            </a:r>
          </a:p>
          <a:p>
            <a:r>
              <a:rPr lang="en-US" dirty="0" smtClean="0"/>
              <a:t>Herschel has super high resolution spectrometer on board called “HIFI”.</a:t>
            </a:r>
          </a:p>
          <a:p>
            <a:r>
              <a:rPr lang="en-US" dirty="0" err="1" smtClean="0"/>
              <a:t>HIFI’s</a:t>
            </a:r>
            <a:r>
              <a:rPr lang="en-US" dirty="0" smtClean="0"/>
              <a:t> data suffer from an instrument artifact: all spectra are folded onto themselves.</a:t>
            </a:r>
          </a:p>
          <a:p>
            <a:r>
              <a:rPr lang="en-US" dirty="0" smtClean="0"/>
              <a:t>We have developed a numerical method and an accompanying User Tool that unscrambles the data, by </a:t>
            </a:r>
            <a:r>
              <a:rPr lang="en-US" dirty="0" err="1" smtClean="0"/>
              <a:t>deconvolving</a:t>
            </a:r>
            <a:r>
              <a:rPr lang="en-US" dirty="0" smtClean="0"/>
              <a:t> the data sets)</a:t>
            </a:r>
          </a:p>
          <a:p>
            <a:r>
              <a:rPr lang="en-US" dirty="0" smtClean="0"/>
              <a:t> This tool may be useful elsewhere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Steve Lord lord@ipac.caltech.edu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Observing Tools for Science with HIFI </a:t>
            </a:r>
          </a:p>
          <a:p>
            <a:r>
              <a:rPr lang="en-US"/>
              <a:t>5-8 Dec 2005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B940-7BBF-8140-B57D-918180CDE243}" type="slidenum">
              <a:rPr lang="en-US"/>
              <a:pPr/>
              <a:t>20</a:t>
            </a:fld>
            <a:endParaRPr lang="en-US"/>
          </a:p>
        </p:txBody>
      </p:sp>
      <p:pic>
        <p:nvPicPr>
          <p:cNvPr id="76810" name="Picture 10" descr="gain_summa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6288" y="3406775"/>
            <a:ext cx="3078162" cy="2254250"/>
          </a:xfrm>
          <a:prstGeom prst="rect">
            <a:avLst/>
          </a:prstGeom>
          <a:noFill/>
        </p:spPr>
      </p:pic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Grain Drift Experiment for Line Rich Source</a:t>
            </a:r>
          </a:p>
        </p:txBody>
      </p:sp>
      <p:pic>
        <p:nvPicPr>
          <p:cNvPr id="76804" name="Picture 4" descr="gain_drif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8963" y="1543050"/>
            <a:ext cx="3465512" cy="4397375"/>
          </a:xfrm>
          <a:prstGeom prst="rect">
            <a:avLst/>
          </a:prstGeom>
          <a:noFill/>
        </p:spPr>
      </p:pic>
      <p:sp>
        <p:nvSpPr>
          <p:cNvPr id="76805" name="Text Box 5"/>
          <p:cNvSpPr txBox="1">
            <a:spLocks noChangeArrowheads="1"/>
          </p:cNvSpPr>
          <p:nvPr/>
        </p:nvSpPr>
        <p:spPr bwMode="auto">
          <a:xfrm rot="16200000">
            <a:off x="-410368" y="3317081"/>
            <a:ext cx="409575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Redundancy</a:t>
            </a:r>
          </a:p>
          <a:p>
            <a:r>
              <a:rPr lang="en-US" sz="2000"/>
              <a:t>8          7          6          4          2</a:t>
            </a:r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2733675" y="857250"/>
            <a:ext cx="366712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Gain Drift Amplitude (normalized)</a:t>
            </a:r>
          </a:p>
          <a:p>
            <a:r>
              <a:rPr lang="en-US" sz="1800"/>
              <a:t>0        1        2        3        4</a:t>
            </a:r>
            <a:endParaRPr lang="en-US"/>
          </a:p>
        </p:txBody>
      </p:sp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352425" y="1123950"/>
            <a:ext cx="20669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Deconvolved Spectra</a:t>
            </a:r>
          </a:p>
        </p:txBody>
      </p:sp>
      <p:sp>
        <p:nvSpPr>
          <p:cNvPr id="76808" name="Text Box 8"/>
          <p:cNvSpPr txBox="1">
            <a:spLocks noChangeArrowheads="1"/>
          </p:cNvSpPr>
          <p:nvPr/>
        </p:nvSpPr>
        <p:spPr bwMode="auto">
          <a:xfrm>
            <a:off x="6191250" y="2466975"/>
            <a:ext cx="25336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Conclusion:</a:t>
            </a:r>
          </a:p>
          <a:p>
            <a:r>
              <a:rPr lang="en-US"/>
              <a:t>Higher Redundancy offsets Gain Drift – to a point</a:t>
            </a:r>
          </a:p>
        </p:txBody>
      </p:sp>
      <p:sp>
        <p:nvSpPr>
          <p:cNvPr id="76811" name="Text Box 11"/>
          <p:cNvSpPr txBox="1">
            <a:spLocks noChangeArrowheads="1"/>
          </p:cNvSpPr>
          <p:nvPr/>
        </p:nvSpPr>
        <p:spPr bwMode="auto">
          <a:xfrm>
            <a:off x="666750" y="3343275"/>
            <a:ext cx="1000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6812" name="Text Box 12"/>
          <p:cNvSpPr txBox="1">
            <a:spLocks noChangeArrowheads="1"/>
          </p:cNvSpPr>
          <p:nvPr/>
        </p:nvSpPr>
        <p:spPr bwMode="auto">
          <a:xfrm rot="16200000">
            <a:off x="5829301" y="3629025"/>
            <a:ext cx="4762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000"/>
              <a:t>RMS</a:t>
            </a:r>
          </a:p>
        </p:txBody>
      </p:sp>
      <p:sp>
        <p:nvSpPr>
          <p:cNvPr id="76813" name="Text Box 13"/>
          <p:cNvSpPr txBox="1">
            <a:spLocks noChangeArrowheads="1"/>
          </p:cNvSpPr>
          <p:nvPr/>
        </p:nvSpPr>
        <p:spPr bwMode="auto">
          <a:xfrm>
            <a:off x="7762875" y="4133850"/>
            <a:ext cx="10763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000"/>
              <a:t>Redundancy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Steve Lord lord@ipac.caltech.edu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Observing Tools for Science with HIFI </a:t>
            </a:r>
          </a:p>
          <a:p>
            <a:r>
              <a:rPr lang="en-US"/>
              <a:t>5-8 Dec 2005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29851-1BF1-BA43-879F-49C31FEA6E21}" type="slidenum">
              <a:rPr lang="en-US"/>
              <a:pPr/>
              <a:t>21</a:t>
            </a:fld>
            <a:endParaRPr lang="en-US"/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Smallest Spectral Scan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75" y="762000"/>
            <a:ext cx="8991600" cy="935038"/>
          </a:xfrm>
        </p:spPr>
        <p:txBody>
          <a:bodyPr/>
          <a:lstStyle/>
          <a:p>
            <a:r>
              <a:rPr lang="en-US" sz="2800"/>
              <a:t>Completed Deconvolution Study of minimum width survey</a:t>
            </a:r>
          </a:p>
        </p:txBody>
      </p:sp>
      <p:pic>
        <p:nvPicPr>
          <p:cNvPr id="75780" name="Picture 4" descr="shrink_scans_ran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2628900"/>
            <a:ext cx="5124450" cy="3175000"/>
          </a:xfrm>
          <a:prstGeom prst="rect">
            <a:avLst/>
          </a:prstGeom>
          <a:noFill/>
        </p:spPr>
      </p:pic>
      <p:pic>
        <p:nvPicPr>
          <p:cNvPr id="75781" name="Picture 5" descr="shrink_ran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125" y="1790700"/>
            <a:ext cx="3470275" cy="2886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Steve Lord lord@ipac.caltech.edu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Observing Tools for Science with HIFI </a:t>
            </a:r>
          </a:p>
          <a:p>
            <a:r>
              <a:rPr lang="en-US"/>
              <a:t>5-8 Dec 2005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9DCE-D5D5-6249-A8AC-2B611202BC9F}" type="slidenum">
              <a:rPr lang="en-US"/>
              <a:pPr/>
              <a:t>22</a:t>
            </a:fld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The Smallest Spectral Scan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Completed Deconvolution Study of minimum width survey (con’t)</a:t>
            </a:r>
          </a:p>
        </p:txBody>
      </p:sp>
      <p:pic>
        <p:nvPicPr>
          <p:cNvPr id="86020" name="Picture 4" descr="resul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46750" y="2276475"/>
            <a:ext cx="3203575" cy="2371725"/>
          </a:xfrm>
          <a:prstGeom prst="rect">
            <a:avLst/>
          </a:prstGeom>
          <a:noFill/>
        </p:spPr>
      </p:pic>
      <p:pic>
        <p:nvPicPr>
          <p:cNvPr id="86021" name="Picture 5" descr="resid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2070100"/>
            <a:ext cx="5942013" cy="3059113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 l="9528" t="13565" r="9528" b="14955"/>
          <a:stretch>
            <a:fillRect/>
          </a:stretch>
        </p:blipFill>
        <p:spPr bwMode="auto">
          <a:xfrm>
            <a:off x="0" y="1600200"/>
            <a:ext cx="5867400" cy="4003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Deconvolved Methanol Survey</a:t>
            </a:r>
            <a:endParaRPr lang="en-US" dirty="0"/>
          </a:p>
        </p:txBody>
      </p:sp>
      <p:pic>
        <p:nvPicPr>
          <p:cNvPr id="7" name="Content Placeholder 6" descr="meth.tif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8225" y="796131"/>
            <a:ext cx="7048500" cy="52959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Steve Lord lord@ipac.caltech.edu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7134F-5430-994D-BBB7-F4F85C5A3080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Steve Lord lord@ipac.caltech.edu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4EDC7-81BA-B84E-ADB6-2A9FA36D688E}" type="slidenum">
              <a:rPr lang="en-US"/>
              <a:pPr/>
              <a:t>24</a:t>
            </a:fld>
            <a:endParaRPr lang="en-US"/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Tool Requirements Outlined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000"/>
              <a:t>Requirements for JAVA Sideband Separation Tool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Runs via a JAVA Widget or Jython Command Line Script </a:t>
            </a:r>
          </a:p>
          <a:p>
            <a:pPr>
              <a:lnSpc>
                <a:spcPct val="80000"/>
              </a:lnSpc>
            </a:pPr>
            <a:r>
              <a:rPr lang="en-US" sz="2000"/>
              <a:t>Can save and reload intermediate steps </a:t>
            </a:r>
          </a:p>
          <a:p>
            <a:pPr>
              <a:lnSpc>
                <a:spcPct val="80000"/>
              </a:lnSpc>
            </a:pPr>
            <a:r>
              <a:rPr lang="en-US" sz="2000"/>
              <a:t>Can output intermediate and final steps in various formats </a:t>
            </a:r>
          </a:p>
          <a:p>
            <a:pPr>
              <a:lnSpc>
                <a:spcPct val="80000"/>
              </a:lnSpc>
            </a:pPr>
            <a:r>
              <a:rPr lang="en-US" sz="2000"/>
              <a:t>Runs as part of the Data Processing HCSS environment</a:t>
            </a:r>
          </a:p>
          <a:p>
            <a:pPr>
              <a:lnSpc>
                <a:spcPct val="80000"/>
              </a:lnSpc>
            </a:pPr>
            <a:r>
              <a:rPr lang="en-US" sz="2000"/>
              <a:t>Allows (as a best effort) automatic processing </a:t>
            </a:r>
          </a:p>
          <a:p>
            <a:pPr>
              <a:lnSpc>
                <a:spcPct val="80000"/>
              </a:lnSpc>
            </a:pPr>
            <a:r>
              <a:rPr lang="en-US" sz="2000"/>
              <a:t>Allows User control and intervention (with graphic output of steps) 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User can change sequence of what is fit at each iteration (e.g., bias, fringes)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User can blank-out strong known lines for reinsertion later. </a:t>
            </a:r>
          </a:p>
          <a:p>
            <a:pPr>
              <a:lnSpc>
                <a:spcPct val="80000"/>
              </a:lnSpc>
            </a:pPr>
            <a:r>
              <a:rPr lang="en-US" sz="2000"/>
              <a:t>Allows Ghost Identification Facilities - i.e. multiple DBS coverages showing where line must appear if it is indeed real</a:t>
            </a:r>
          </a:p>
          <a:p>
            <a:pPr>
              <a:lnSpc>
                <a:spcPct val="80000"/>
              </a:lnSpc>
            </a:pPr>
            <a:r>
              <a:rPr lang="en-US" sz="2000"/>
              <a:t>Allows Ghostbusting Capabilities - i.e., shows location where ghost primaries, secondarys, etc. show up on the SSB spectrum</a:t>
            </a:r>
          </a:p>
          <a:p>
            <a:pPr>
              <a:lnSpc>
                <a:spcPct val="80000"/>
              </a:lnSpc>
            </a:pPr>
            <a:r>
              <a:rPr lang="en-US" sz="2000"/>
              <a:t>Has labeled and easy to understand multi-colored displays and H/C  </a:t>
            </a:r>
          </a:p>
          <a:p>
            <a:pPr>
              <a:lnSpc>
                <a:spcPct val="80000"/>
              </a:lnSpc>
            </a:pPr>
            <a:r>
              <a:rPr lang="en-US" sz="2000"/>
              <a:t>Gives product quality information - “goodness of fit” results based on DSB residual and system noise.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/>
              <a:t>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Steve Lord lord@ipac.caltech.edu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10D0-22E7-5C40-81C6-CDD104C090F2}" type="slidenum">
              <a:rPr lang="en-US"/>
              <a:pPr/>
              <a:t>25</a:t>
            </a:fld>
            <a:endParaRPr lang="en-US"/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JAVA Tool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IPAC Group </a:t>
            </a:r>
            <a:r>
              <a:rPr lang="en-US" dirty="0" smtClean="0"/>
              <a:t>(, </a:t>
            </a:r>
            <a:r>
              <a:rPr lang="en-US" dirty="0"/>
              <a:t>S. </a:t>
            </a:r>
            <a:r>
              <a:rPr lang="en-US" dirty="0" smtClean="0"/>
              <a:t>Lord, J</a:t>
            </a:r>
            <a:r>
              <a:rPr lang="en-US" dirty="0" smtClean="0"/>
              <a:t>. </a:t>
            </a:r>
            <a:r>
              <a:rPr lang="en-US" dirty="0" err="1" smtClean="0"/>
              <a:t>Xie</a:t>
            </a:r>
            <a:r>
              <a:rPr lang="en-US" dirty="0" smtClean="0"/>
              <a:t>, C </a:t>
            </a:r>
            <a:r>
              <a:rPr lang="en-US" dirty="0" err="1" smtClean="0"/>
              <a:t>Borys</a:t>
            </a:r>
            <a:r>
              <a:rPr lang="en-US" dirty="0" smtClean="0"/>
              <a:t>) Produced</a:t>
            </a:r>
            <a:r>
              <a:rPr lang="en-US" dirty="0" smtClean="0"/>
              <a:t> The JAVA </a:t>
            </a:r>
            <a:r>
              <a:rPr lang="en-US" dirty="0"/>
              <a:t>Tool for IA</a:t>
            </a:r>
          </a:p>
          <a:p>
            <a:pPr lvl="1"/>
            <a:r>
              <a:rPr lang="en-US" dirty="0"/>
              <a:t>Have Conjugate Gradient method running in JAVA</a:t>
            </a:r>
          </a:p>
          <a:p>
            <a:pPr lvl="1"/>
            <a:r>
              <a:rPr lang="en-US" dirty="0"/>
              <a:t>Have done speed test (JAVA vs. FORTRAN) of multidimensional deconvolution – and the speeds are comparable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Piece of the User’s GUI</a:t>
            </a:r>
            <a:endParaRPr lang="en-US" dirty="0"/>
          </a:p>
        </p:txBody>
      </p:sp>
      <p:pic>
        <p:nvPicPr>
          <p:cNvPr id="7" name="Content Placeholder 6" descr="mm.tif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2557" y="762000"/>
            <a:ext cx="3379835" cy="53641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Steve Lord lord@ipac.caltech.edu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Observing Tools for Science with HIFI </a:t>
            </a:r>
          </a:p>
          <a:p>
            <a:r>
              <a:rPr lang="en-US" smtClean="0"/>
              <a:t>5-8 Dec 2005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7134F-5430-994D-BBB7-F4F85C5A3080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Successful processing – one line</a:t>
            </a:r>
            <a:endParaRPr lang="en-US" dirty="0"/>
          </a:p>
        </p:txBody>
      </p:sp>
      <p:pic>
        <p:nvPicPr>
          <p:cNvPr id="4" name="Content Placeholder 3" descr="example1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74588" r="-74588"/>
          <a:stretch>
            <a:fillRect/>
          </a:stretch>
        </p:blipFill>
        <p:spPr/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Data ...</a:t>
            </a:r>
            <a:endParaRPr lang="en-US" dirty="0"/>
          </a:p>
        </p:txBody>
      </p:sp>
      <p:pic>
        <p:nvPicPr>
          <p:cNvPr id="4" name="Content Placeholder 3" descr="ex2a.tiff"/>
          <p:cNvPicPr>
            <a:picLocks noGrp="1" noChangeAspect="1"/>
          </p:cNvPicPr>
          <p:nvPr>
            <p:ph idx="1"/>
          </p:nvPr>
        </p:nvPicPr>
        <p:blipFill>
          <a:blip r:embed="rId2"/>
          <a:srcRect t="-11526" b="-11526"/>
          <a:stretch>
            <a:fillRect/>
          </a:stretch>
        </p:blipFill>
        <p:spPr>
          <a:xfrm>
            <a:off x="1752600" y="990600"/>
            <a:ext cx="5715000" cy="3143030"/>
          </a:xfrm>
        </p:spPr>
      </p:pic>
      <p:pic>
        <p:nvPicPr>
          <p:cNvPr id="5" name="Picture 4" descr="ex2b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3733800"/>
            <a:ext cx="6379013" cy="2724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6553200" cy="533400"/>
          </a:xfrm>
        </p:spPr>
        <p:txBody>
          <a:bodyPr/>
          <a:lstStyle/>
          <a:p>
            <a:r>
              <a:rPr lang="en-US" dirty="0" smtClean="0"/>
              <a:t>Success</a:t>
            </a:r>
            <a:r>
              <a:rPr lang="en-US" dirty="0" smtClean="0"/>
              <a:t> – First Light - Orion </a:t>
            </a:r>
            <a:r>
              <a:rPr lang="en-US" dirty="0" err="1" smtClean="0"/>
              <a:t>Astrochemestry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SidebandDeconvolution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1890" y="2286000"/>
            <a:ext cx="4866036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3" descr="NHSC_Orion_FINAL.tiff"/>
          <p:cNvPicPr>
            <a:picLocks noChangeAspect="1"/>
          </p:cNvPicPr>
          <p:nvPr/>
        </p:nvPicPr>
        <p:blipFill>
          <a:blip r:embed="rId3"/>
          <a:srcRect l="-22732" r="-22732"/>
          <a:stretch>
            <a:fillRect/>
          </a:stretch>
        </p:blipFill>
        <p:spPr>
          <a:xfrm>
            <a:off x="609600" y="1752600"/>
            <a:ext cx="8229600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300" y="495300"/>
            <a:ext cx="3860800" cy="1104900"/>
          </a:xfrm>
        </p:spPr>
        <p:txBody>
          <a:bodyPr>
            <a:noAutofit/>
          </a:bodyPr>
          <a:lstStyle/>
          <a:p>
            <a:r>
              <a:rPr lang="en-US" sz="2000" dirty="0" smtClean="0"/>
              <a:t>Herschel – The Largest Telescope in Space </a:t>
            </a:r>
            <a:endParaRPr lang="en-US" sz="2000" dirty="0"/>
          </a:p>
        </p:txBody>
      </p:sp>
      <p:pic>
        <p:nvPicPr>
          <p:cNvPr id="8" name="Content Placeholder 7" descr="Herschel_sc_artist-earthview_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8207" y="889001"/>
            <a:ext cx="3792935" cy="52705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" y="1612900"/>
            <a:ext cx="3055482" cy="4567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41300"/>
            <a:ext cx="6553200" cy="533400"/>
          </a:xfrm>
        </p:spPr>
        <p:txBody>
          <a:bodyPr/>
          <a:lstStyle/>
          <a:p>
            <a:r>
              <a:rPr lang="en-US" dirty="0" smtClean="0"/>
              <a:t>Future Applications –</a:t>
            </a:r>
            <a:r>
              <a:rPr lang="en-US" dirty="0" smtClean="0"/>
              <a:t> SOFIA? ALMA? </a:t>
            </a:r>
            <a:endParaRPr lang="en-US" dirty="0"/>
          </a:p>
        </p:txBody>
      </p:sp>
      <p:pic>
        <p:nvPicPr>
          <p:cNvPr id="5" name="Content Placeholder 4" descr="285575main_sofia_overview_430-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376" y="1126331"/>
            <a:ext cx="3082380" cy="2315369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200" y="2493963"/>
            <a:ext cx="5486400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6553200" cy="1092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PACS and SPIRE Photometers</a:t>
            </a:r>
            <a:br>
              <a:rPr lang="en-US" dirty="0" smtClean="0"/>
            </a:br>
            <a:r>
              <a:rPr lang="en-US" sz="3111" dirty="0" smtClean="0"/>
              <a:t>Imaging to 3" </a:t>
            </a:r>
            <a:endParaRPr lang="en-US" dirty="0"/>
          </a:p>
        </p:txBody>
      </p:sp>
      <p:pic>
        <p:nvPicPr>
          <p:cNvPr id="5" name="Picture 4" descr="galaxie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" y="1244600"/>
            <a:ext cx="4883150" cy="4871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88000" y="2540000"/>
            <a:ext cx="30099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Extragalactic Background Resolved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30200"/>
            <a:ext cx="6553200" cy="533400"/>
          </a:xfrm>
        </p:spPr>
        <p:txBody>
          <a:bodyPr/>
          <a:lstStyle/>
          <a:p>
            <a:r>
              <a:rPr lang="en-US" dirty="0" smtClean="0"/>
              <a:t>PACS and SPIRE Photometers</a:t>
            </a:r>
            <a:br>
              <a:rPr lang="en-US" dirty="0" smtClean="0"/>
            </a:br>
            <a:r>
              <a:rPr lang="en-US" sz="3111" dirty="0" smtClean="0"/>
              <a:t>Imaging to 3"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Steve Lord lord@ipac.caltech.edu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7134F-5430-994D-BBB7-F4F85C5A3080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 descr="rosette_pac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647700"/>
            <a:ext cx="7518400" cy="5613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rosette_p_s.tif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0755" y="635001"/>
            <a:ext cx="6837845" cy="512693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Steve Lord lord@ipac.caltech.edu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Observing Tools for Science with HIFI </a:t>
            </a:r>
          </a:p>
          <a:p>
            <a:r>
              <a:rPr lang="en-US" smtClean="0"/>
              <a:t>5-8 Dec 2005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7134F-5430-994D-BBB7-F4F85C5A308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Herschel Spectrometers </a:t>
            </a:r>
            <a:endParaRPr lang="en-US" dirty="0"/>
          </a:p>
        </p:txBody>
      </p:sp>
      <p:pic>
        <p:nvPicPr>
          <p:cNvPr id="6" name="Content Placeholder 5" descr="all_spects.tif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197" y="762000"/>
            <a:ext cx="7450556" cy="5364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Herschel Spectrometers </a:t>
            </a:r>
            <a:endParaRPr lang="en-US" dirty="0"/>
          </a:p>
        </p:txBody>
      </p:sp>
      <p:pic>
        <p:nvPicPr>
          <p:cNvPr id="6" name="Content Placeholder 5" descr="all_spects.tif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197" y="762000"/>
            <a:ext cx="7450556" cy="5364163"/>
          </a:xfrm>
        </p:spPr>
      </p:pic>
      <p:pic>
        <p:nvPicPr>
          <p:cNvPr id="4" name="Picture 3" descr="pac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0" y="1390651"/>
            <a:ext cx="2639028" cy="1809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87800" y="3276600"/>
            <a:ext cx="321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PACS – Gratings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7" name="Picture 6" descr="images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213100" y="1651000"/>
            <a:ext cx="1651000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Herschel Spectrometers </a:t>
            </a:r>
            <a:endParaRPr lang="en-US" dirty="0"/>
          </a:p>
        </p:txBody>
      </p:sp>
      <p:pic>
        <p:nvPicPr>
          <p:cNvPr id="6" name="Content Placeholder 5" descr="all_spects.tif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197" y="762000"/>
            <a:ext cx="7450556" cy="5364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2412</TotalTime>
  <Words>908</Words>
  <PresentationFormat>On-screen Show (4:3)</PresentationFormat>
  <Paragraphs>126</Paragraphs>
  <Slides>30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1_Default Design</vt:lpstr>
      <vt:lpstr>2_Default Design</vt:lpstr>
      <vt:lpstr>IPAC's Spectral Deconvolution Tool - Steve Lord </vt:lpstr>
      <vt:lpstr>Why a Deconvolution Tool? </vt:lpstr>
      <vt:lpstr>Herschel – The Largest Telescope in Space </vt:lpstr>
      <vt:lpstr>PACS and SPIRE Photometers Imaging to 3" </vt:lpstr>
      <vt:lpstr>PACS and SPIRE Photometers Imaging to 3" </vt:lpstr>
      <vt:lpstr>Slide 6</vt:lpstr>
      <vt:lpstr>Herschel Spectrometers </vt:lpstr>
      <vt:lpstr>Herschel Spectrometers </vt:lpstr>
      <vt:lpstr>Herschel Spectrometers </vt:lpstr>
      <vt:lpstr>Herschel Spectrometers </vt:lpstr>
      <vt:lpstr>Herschel Spectrometers </vt:lpstr>
      <vt:lpstr>Herschel/HIFI</vt:lpstr>
      <vt:lpstr>AM Radio – Your local Heterodyne Example</vt:lpstr>
      <vt:lpstr>Center, colored red, is the carrier wave at 558 kHz; the two mirrored audio spectra (green) are the lower and upper sideband.</vt:lpstr>
      <vt:lpstr>LSB    +   USB  =  DSB</vt:lpstr>
      <vt:lpstr>Astrochemistry</vt:lpstr>
      <vt:lpstr>Formulation of the Problem </vt:lpstr>
      <vt:lpstr>Slide 18</vt:lpstr>
      <vt:lpstr>Other problems</vt:lpstr>
      <vt:lpstr>Grain Drift Experiment for Line Rich Source</vt:lpstr>
      <vt:lpstr>The Smallest Spectral Scan</vt:lpstr>
      <vt:lpstr>The Smallest Spectral Scan</vt:lpstr>
      <vt:lpstr>Deconvolved Methanol Survey</vt:lpstr>
      <vt:lpstr>Tool Requirements Outlined</vt:lpstr>
      <vt:lpstr>JAVA Tool</vt:lpstr>
      <vt:lpstr>A Piece of the User’s GUI</vt:lpstr>
      <vt:lpstr>Successful processing – one line</vt:lpstr>
      <vt:lpstr>Real Data ...</vt:lpstr>
      <vt:lpstr>Success – First Light - Orion Astrochemestry!</vt:lpstr>
      <vt:lpstr>Future Applications – SOFIA? ALMA?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HIFI Support  NHSC Annual Progress Review</dc:title>
  <cp:lastModifiedBy>Steven Lord</cp:lastModifiedBy>
  <cp:revision>56</cp:revision>
  <dcterms:created xsi:type="dcterms:W3CDTF">2010-06-11T16:14:10Z</dcterms:created>
  <dcterms:modified xsi:type="dcterms:W3CDTF">2010-06-11T16:51:58Z</dcterms:modified>
</cp:coreProperties>
</file>