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diagrams/layout1.xml" ContentType="application/vnd.openxmlformats-officedocument.drawingml.diagram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sldIdLst>
    <p:sldId id="256" r:id="rId2"/>
    <p:sldId id="262" r:id="rId3"/>
    <p:sldId id="278" r:id="rId4"/>
    <p:sldId id="279" r:id="rId5"/>
    <p:sldId id="280" r:id="rId6"/>
    <p:sldId id="259" r:id="rId7"/>
    <p:sldId id="272" r:id="rId8"/>
    <p:sldId id="284" r:id="rId9"/>
    <p:sldId id="271" r:id="rId10"/>
    <p:sldId id="264" r:id="rId11"/>
    <p:sldId id="285" r:id="rId12"/>
    <p:sldId id="266" r:id="rId13"/>
    <p:sldId id="265" r:id="rId14"/>
    <p:sldId id="273" r:id="rId15"/>
    <p:sldId id="286" r:id="rId16"/>
    <p:sldId id="281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667" autoAdjust="0"/>
  </p:normalViewPr>
  <p:slideViewPr>
    <p:cSldViewPr snapToGrid="0" snapToObjects="1">
      <p:cViewPr varScale="1">
        <p:scale>
          <a:sx n="125" d="100"/>
          <a:sy n="125" d="100"/>
        </p:scale>
        <p:origin x="-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19DCB-88BC-A64B-B903-E23C477F7AEC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1E28AE-008F-604F-9F5C-1EF3E33C242C}">
      <dgm:prSet phldrT="[Text]"/>
      <dgm:spPr/>
      <dgm:t>
        <a:bodyPr/>
        <a:lstStyle/>
        <a:p>
          <a:r>
            <a:rPr lang="en-US" dirty="0" smtClean="0"/>
            <a:t>Input: </a:t>
          </a:r>
        </a:p>
        <a:p>
          <a:r>
            <a:rPr lang="en-US" dirty="0" smtClean="0"/>
            <a:t>Name of Catalog</a:t>
          </a:r>
        </a:p>
        <a:p>
          <a:r>
            <a:rPr lang="en-US" dirty="0" smtClean="0"/>
            <a:t>Moving Object Orbital Elements </a:t>
          </a:r>
          <a:endParaRPr lang="en-US" dirty="0"/>
        </a:p>
      </dgm:t>
    </dgm:pt>
    <dgm:pt modelId="{71B63C8F-AC39-634B-AE19-EFA52788D348}" type="parTrans" cxnId="{145CB4F4-0AAA-9140-9BE7-DC67F0A946C3}">
      <dgm:prSet/>
      <dgm:spPr/>
      <dgm:t>
        <a:bodyPr/>
        <a:lstStyle/>
        <a:p>
          <a:endParaRPr lang="en-US"/>
        </a:p>
      </dgm:t>
    </dgm:pt>
    <dgm:pt modelId="{D714AB1C-E91D-B541-9951-58B24A7B65F5}" type="sibTrans" cxnId="{145CB4F4-0AAA-9140-9BE7-DC67F0A946C3}">
      <dgm:prSet/>
      <dgm:spPr/>
      <dgm:t>
        <a:bodyPr/>
        <a:lstStyle/>
        <a:p>
          <a:endParaRPr lang="en-US"/>
        </a:p>
      </dgm:t>
    </dgm:pt>
    <dgm:pt modelId="{9D7860D4-899E-5E4E-AAF2-73355709C710}">
      <dgm:prSet phldrT="[Text]"/>
      <dgm:spPr/>
      <dgm:t>
        <a:bodyPr/>
        <a:lstStyle/>
        <a:p>
          <a:r>
            <a:rPr lang="en-US" dirty="0" smtClean="0"/>
            <a:t>Generate Object Positions Covering Catalog’s Observation Time Span</a:t>
          </a:r>
          <a:endParaRPr lang="en-US" dirty="0"/>
        </a:p>
      </dgm:t>
    </dgm:pt>
    <dgm:pt modelId="{EC887B2B-7AA9-DF4D-96A2-C8799490E106}" type="parTrans" cxnId="{20EEF203-E63F-544F-A41A-F6A31E708D71}">
      <dgm:prSet/>
      <dgm:spPr/>
      <dgm:t>
        <a:bodyPr/>
        <a:lstStyle/>
        <a:p>
          <a:endParaRPr lang="en-US"/>
        </a:p>
      </dgm:t>
    </dgm:pt>
    <dgm:pt modelId="{26504E2A-AC94-344E-8E49-52D42B7E3CBA}" type="sibTrans" cxnId="{20EEF203-E63F-544F-A41A-F6A31E708D71}">
      <dgm:prSet/>
      <dgm:spPr/>
      <dgm:t>
        <a:bodyPr/>
        <a:lstStyle/>
        <a:p>
          <a:endParaRPr lang="en-US"/>
        </a:p>
      </dgm:t>
    </dgm:pt>
    <dgm:pt modelId="{BB0107D4-0B83-5A4A-9828-100DEFD4691B}">
      <dgm:prSet phldrT="[Text]"/>
      <dgm:spPr/>
      <dgm:t>
        <a:bodyPr/>
        <a:lstStyle/>
        <a:p>
          <a:r>
            <a:rPr lang="en-US" dirty="0" smtClean="0"/>
            <a:t>Create RA &amp; Dec Search Boxes Along Orbital Path</a:t>
          </a:r>
          <a:endParaRPr lang="en-US" dirty="0"/>
        </a:p>
      </dgm:t>
    </dgm:pt>
    <dgm:pt modelId="{768FDB49-269F-024B-B1AE-5A0D02A73A86}" type="parTrans" cxnId="{8F7ABFE6-EE3D-B74D-BDC8-8F8BE2B4D7AB}">
      <dgm:prSet/>
      <dgm:spPr/>
      <dgm:t>
        <a:bodyPr/>
        <a:lstStyle/>
        <a:p>
          <a:endParaRPr lang="en-US"/>
        </a:p>
      </dgm:t>
    </dgm:pt>
    <dgm:pt modelId="{329D4697-6908-7648-9A1C-81D99DD3B087}" type="sibTrans" cxnId="{8F7ABFE6-EE3D-B74D-BDC8-8F8BE2B4D7AB}">
      <dgm:prSet/>
      <dgm:spPr/>
      <dgm:t>
        <a:bodyPr/>
        <a:lstStyle/>
        <a:p>
          <a:endParaRPr lang="en-US"/>
        </a:p>
      </dgm:t>
    </dgm:pt>
    <dgm:pt modelId="{0E89F234-98C7-8A4D-937A-1C3F386DA0CC}">
      <dgm:prSet phldrT="[Text]"/>
      <dgm:spPr/>
      <dgm:t>
        <a:bodyPr/>
        <a:lstStyle/>
        <a:p>
          <a:r>
            <a:rPr lang="en-US" dirty="0" smtClean="0"/>
            <a:t>Use IRSA Search Box Function to Query and Fetch Images from Catalog</a:t>
          </a:r>
          <a:endParaRPr lang="en-US" dirty="0"/>
        </a:p>
      </dgm:t>
    </dgm:pt>
    <dgm:pt modelId="{4A92627C-F4CA-E948-9FB5-70E04878E3B0}" type="parTrans" cxnId="{5547A1CB-D1EA-D542-923B-620E76DA9CB7}">
      <dgm:prSet/>
      <dgm:spPr/>
      <dgm:t>
        <a:bodyPr/>
        <a:lstStyle/>
        <a:p>
          <a:endParaRPr lang="en-US"/>
        </a:p>
      </dgm:t>
    </dgm:pt>
    <dgm:pt modelId="{F3A279B4-0E10-5346-B23D-4648F8A62FB8}" type="sibTrans" cxnId="{5547A1CB-D1EA-D542-923B-620E76DA9CB7}">
      <dgm:prSet/>
      <dgm:spPr/>
      <dgm:t>
        <a:bodyPr/>
        <a:lstStyle/>
        <a:p>
          <a:endParaRPr lang="en-US"/>
        </a:p>
      </dgm:t>
    </dgm:pt>
    <dgm:pt modelId="{E1FDED27-3087-8246-8677-57ECE7D297F5}">
      <dgm:prSet phldrT="[Text]"/>
      <dgm:spPr/>
      <dgm:t>
        <a:bodyPr/>
        <a:lstStyle/>
        <a:p>
          <a:r>
            <a:rPr lang="en-US" dirty="0" smtClean="0"/>
            <a:t>Post Filter Using Image Corner Positions and Object Positions Calculated from Image Frame Time</a:t>
          </a:r>
          <a:endParaRPr lang="en-US" dirty="0"/>
        </a:p>
      </dgm:t>
    </dgm:pt>
    <dgm:pt modelId="{3B868AC8-5868-7E42-920C-B41E6DE5070C}" type="parTrans" cxnId="{4EE7D9F1-6A1C-0547-BC53-E4D8F16AD308}">
      <dgm:prSet/>
      <dgm:spPr/>
      <dgm:t>
        <a:bodyPr/>
        <a:lstStyle/>
        <a:p>
          <a:endParaRPr lang="en-US"/>
        </a:p>
      </dgm:t>
    </dgm:pt>
    <dgm:pt modelId="{5E838C55-BA39-0C44-AB22-819A96E98812}" type="sibTrans" cxnId="{4EE7D9F1-6A1C-0547-BC53-E4D8F16AD308}">
      <dgm:prSet/>
      <dgm:spPr/>
      <dgm:t>
        <a:bodyPr/>
        <a:lstStyle/>
        <a:p>
          <a:endParaRPr lang="en-US"/>
        </a:p>
      </dgm:t>
    </dgm:pt>
    <dgm:pt modelId="{B7DD120B-A3B9-984A-9F17-C6E83F72146A}">
      <dgm:prSet/>
      <dgm:spPr/>
      <dgm:t>
        <a:bodyPr/>
        <a:lstStyle/>
        <a:p>
          <a:r>
            <a:rPr lang="en-US" dirty="0" smtClean="0"/>
            <a:t>Output:</a:t>
          </a:r>
        </a:p>
        <a:p>
          <a:r>
            <a:rPr lang="en-US" dirty="0" smtClean="0"/>
            <a:t> List of Identified Images for Moving Object</a:t>
          </a:r>
          <a:endParaRPr lang="en-US" dirty="0"/>
        </a:p>
      </dgm:t>
    </dgm:pt>
    <dgm:pt modelId="{3CD8B4A7-517C-234E-8E94-927972B2AB21}" type="parTrans" cxnId="{F5AC2FE9-C62D-B04B-BFD2-FA157FAA5257}">
      <dgm:prSet/>
      <dgm:spPr/>
      <dgm:t>
        <a:bodyPr/>
        <a:lstStyle/>
        <a:p>
          <a:endParaRPr lang="en-US"/>
        </a:p>
      </dgm:t>
    </dgm:pt>
    <dgm:pt modelId="{5F006597-3C20-D24C-985F-9811011DE2F8}" type="sibTrans" cxnId="{F5AC2FE9-C62D-B04B-BFD2-FA157FAA5257}">
      <dgm:prSet/>
      <dgm:spPr/>
      <dgm:t>
        <a:bodyPr/>
        <a:lstStyle/>
        <a:p>
          <a:endParaRPr lang="en-US"/>
        </a:p>
      </dgm:t>
    </dgm:pt>
    <dgm:pt modelId="{2341709C-173D-C645-9303-53335E6436EE}" type="pres">
      <dgm:prSet presAssocID="{A4119DCB-88BC-A64B-B903-E23C477F7A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8AABFB-5567-5D44-8F54-C13D4769AB9F}" type="pres">
      <dgm:prSet presAssocID="{091E28AE-008F-604F-9F5C-1EF3E33C24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015A0-548D-7747-B4D1-53971F3838B8}" type="pres">
      <dgm:prSet presAssocID="{D714AB1C-E91D-B541-9951-58B24A7B65F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CBD9DF2-80DC-B342-B4DA-237B12DFE5FD}" type="pres">
      <dgm:prSet presAssocID="{D714AB1C-E91D-B541-9951-58B24A7B65F5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B3F121A-F21F-C645-AAD2-3E2C98EFF19C}" type="pres">
      <dgm:prSet presAssocID="{9D7860D4-899E-5E4E-AAF2-73355709C71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29B58-25F0-CB48-B8A6-FF2AFD3D3AF9}" type="pres">
      <dgm:prSet presAssocID="{26504E2A-AC94-344E-8E49-52D42B7E3CB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D9778D0-DFD0-BF4E-BE85-9AC6D5F2EC16}" type="pres">
      <dgm:prSet presAssocID="{26504E2A-AC94-344E-8E49-52D42B7E3CBA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015635FB-6CDF-1F45-8B18-0446DD7C1686}" type="pres">
      <dgm:prSet presAssocID="{BB0107D4-0B83-5A4A-9828-100DEFD4691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592B6-C20B-6D4E-8E45-7E75818BF7E0}" type="pres">
      <dgm:prSet presAssocID="{329D4697-6908-7648-9A1C-81D99DD3B08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69F6566-02C2-924F-AFA3-9B53746EC6BE}" type="pres">
      <dgm:prSet presAssocID="{329D4697-6908-7648-9A1C-81D99DD3B087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E7039336-0741-F945-BF34-7F09956D7B02}" type="pres">
      <dgm:prSet presAssocID="{0E89F234-98C7-8A4D-937A-1C3F386DA0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0C3C2-217A-FE43-9FC0-9EAC29231187}" type="pres">
      <dgm:prSet presAssocID="{F3A279B4-0E10-5346-B23D-4648F8A62FB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728614C-3243-C846-A573-081CCB60C41E}" type="pres">
      <dgm:prSet presAssocID="{F3A279B4-0E10-5346-B23D-4648F8A62FB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E58649BE-FDF3-8D4E-B1F9-68EE8D92B62B}" type="pres">
      <dgm:prSet presAssocID="{E1FDED27-3087-8246-8677-57ECE7D297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76D23-8805-464C-9D21-5CD3EEB1F2BA}" type="pres">
      <dgm:prSet presAssocID="{5E838C55-BA39-0C44-AB22-819A96E98812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43B3A40-0910-674F-8C48-6F893B17E2D6}" type="pres">
      <dgm:prSet presAssocID="{5E838C55-BA39-0C44-AB22-819A96E98812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C2C4C218-1866-BC4D-B18B-8AD9EB09E057}" type="pres">
      <dgm:prSet presAssocID="{B7DD120B-A3B9-984A-9F17-C6E83F72146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A88E06-9963-F649-9525-72C395A31A72}" type="presOf" srcId="{9D7860D4-899E-5E4E-AAF2-73355709C710}" destId="{1B3F121A-F21F-C645-AAD2-3E2C98EFF19C}" srcOrd="0" destOrd="0" presId="urn:microsoft.com/office/officeart/2005/8/layout/bProcess3"/>
    <dgm:cxn modelId="{B8C2698C-B06F-AC4F-A659-5D91A0800B5C}" type="presOf" srcId="{329D4697-6908-7648-9A1C-81D99DD3B087}" destId="{F10592B6-C20B-6D4E-8E45-7E75818BF7E0}" srcOrd="0" destOrd="0" presId="urn:microsoft.com/office/officeart/2005/8/layout/bProcess3"/>
    <dgm:cxn modelId="{9A1DA007-318B-0A4F-8314-C05F598C97B9}" type="presOf" srcId="{B7DD120B-A3B9-984A-9F17-C6E83F72146A}" destId="{C2C4C218-1866-BC4D-B18B-8AD9EB09E057}" srcOrd="0" destOrd="0" presId="urn:microsoft.com/office/officeart/2005/8/layout/bProcess3"/>
    <dgm:cxn modelId="{145CB4F4-0AAA-9140-9BE7-DC67F0A946C3}" srcId="{A4119DCB-88BC-A64B-B903-E23C477F7AEC}" destId="{091E28AE-008F-604F-9F5C-1EF3E33C242C}" srcOrd="0" destOrd="0" parTransId="{71B63C8F-AC39-634B-AE19-EFA52788D348}" sibTransId="{D714AB1C-E91D-B541-9951-58B24A7B65F5}"/>
    <dgm:cxn modelId="{20EEF203-E63F-544F-A41A-F6A31E708D71}" srcId="{A4119DCB-88BC-A64B-B903-E23C477F7AEC}" destId="{9D7860D4-899E-5E4E-AAF2-73355709C710}" srcOrd="1" destOrd="0" parTransId="{EC887B2B-7AA9-DF4D-96A2-C8799490E106}" sibTransId="{26504E2A-AC94-344E-8E49-52D42B7E3CBA}"/>
    <dgm:cxn modelId="{86394834-0E8A-B04D-BCA0-4E1F71CF0338}" type="presOf" srcId="{5E838C55-BA39-0C44-AB22-819A96E98812}" destId="{443B3A40-0910-674F-8C48-6F893B17E2D6}" srcOrd="1" destOrd="0" presId="urn:microsoft.com/office/officeart/2005/8/layout/bProcess3"/>
    <dgm:cxn modelId="{43C9D856-0D05-B94D-B133-E1481F9F9183}" type="presOf" srcId="{5E838C55-BA39-0C44-AB22-819A96E98812}" destId="{4D376D23-8805-464C-9D21-5CD3EEB1F2BA}" srcOrd="0" destOrd="0" presId="urn:microsoft.com/office/officeart/2005/8/layout/bProcess3"/>
    <dgm:cxn modelId="{19D84C7D-9B79-D44F-A88F-45D6C3803B43}" type="presOf" srcId="{F3A279B4-0E10-5346-B23D-4648F8A62FB8}" destId="{9728614C-3243-C846-A573-081CCB60C41E}" srcOrd="1" destOrd="0" presId="urn:microsoft.com/office/officeart/2005/8/layout/bProcess3"/>
    <dgm:cxn modelId="{F5AC2FE9-C62D-B04B-BFD2-FA157FAA5257}" srcId="{A4119DCB-88BC-A64B-B903-E23C477F7AEC}" destId="{B7DD120B-A3B9-984A-9F17-C6E83F72146A}" srcOrd="5" destOrd="0" parTransId="{3CD8B4A7-517C-234E-8E94-927972B2AB21}" sibTransId="{5F006597-3C20-D24C-985F-9811011DE2F8}"/>
    <dgm:cxn modelId="{9A241BC5-2F83-C844-AF86-A43FDDF926CB}" type="presOf" srcId="{329D4697-6908-7648-9A1C-81D99DD3B087}" destId="{869F6566-02C2-924F-AFA3-9B53746EC6BE}" srcOrd="1" destOrd="0" presId="urn:microsoft.com/office/officeart/2005/8/layout/bProcess3"/>
    <dgm:cxn modelId="{BF8C3D14-0111-5B49-BBF8-DD94FD10BA6E}" type="presOf" srcId="{E1FDED27-3087-8246-8677-57ECE7D297F5}" destId="{E58649BE-FDF3-8D4E-B1F9-68EE8D92B62B}" srcOrd="0" destOrd="0" presId="urn:microsoft.com/office/officeart/2005/8/layout/bProcess3"/>
    <dgm:cxn modelId="{F29BA0F4-173C-0B40-BB24-D4EFF432FDE2}" type="presOf" srcId="{26504E2A-AC94-344E-8E49-52D42B7E3CBA}" destId="{D2E29B58-25F0-CB48-B8A6-FF2AFD3D3AF9}" srcOrd="0" destOrd="0" presId="urn:microsoft.com/office/officeart/2005/8/layout/bProcess3"/>
    <dgm:cxn modelId="{D214F40A-36A0-FA44-A500-F75779555809}" type="presOf" srcId="{26504E2A-AC94-344E-8E49-52D42B7E3CBA}" destId="{2D9778D0-DFD0-BF4E-BE85-9AC6D5F2EC16}" srcOrd="1" destOrd="0" presId="urn:microsoft.com/office/officeart/2005/8/layout/bProcess3"/>
    <dgm:cxn modelId="{5547A1CB-D1EA-D542-923B-620E76DA9CB7}" srcId="{A4119DCB-88BC-A64B-B903-E23C477F7AEC}" destId="{0E89F234-98C7-8A4D-937A-1C3F386DA0CC}" srcOrd="3" destOrd="0" parTransId="{4A92627C-F4CA-E948-9FB5-70E04878E3B0}" sibTransId="{F3A279B4-0E10-5346-B23D-4648F8A62FB8}"/>
    <dgm:cxn modelId="{8F7ABFE6-EE3D-B74D-BDC8-8F8BE2B4D7AB}" srcId="{A4119DCB-88BC-A64B-B903-E23C477F7AEC}" destId="{BB0107D4-0B83-5A4A-9828-100DEFD4691B}" srcOrd="2" destOrd="0" parTransId="{768FDB49-269F-024B-B1AE-5A0D02A73A86}" sibTransId="{329D4697-6908-7648-9A1C-81D99DD3B087}"/>
    <dgm:cxn modelId="{243CC931-969B-AA43-8B59-9B45B432550A}" type="presOf" srcId="{0E89F234-98C7-8A4D-937A-1C3F386DA0CC}" destId="{E7039336-0741-F945-BF34-7F09956D7B02}" srcOrd="0" destOrd="0" presId="urn:microsoft.com/office/officeart/2005/8/layout/bProcess3"/>
    <dgm:cxn modelId="{D6D41BB6-E059-074C-9F6C-884ABD6580F2}" type="presOf" srcId="{D714AB1C-E91D-B541-9951-58B24A7B65F5}" destId="{F4E015A0-548D-7747-B4D1-53971F3838B8}" srcOrd="0" destOrd="0" presId="urn:microsoft.com/office/officeart/2005/8/layout/bProcess3"/>
    <dgm:cxn modelId="{4EE7D9F1-6A1C-0547-BC53-E4D8F16AD308}" srcId="{A4119DCB-88BC-A64B-B903-E23C477F7AEC}" destId="{E1FDED27-3087-8246-8677-57ECE7D297F5}" srcOrd="4" destOrd="0" parTransId="{3B868AC8-5868-7E42-920C-B41E6DE5070C}" sibTransId="{5E838C55-BA39-0C44-AB22-819A96E98812}"/>
    <dgm:cxn modelId="{E21260D5-6A7E-DC47-9279-600FDBFA473E}" type="presOf" srcId="{D714AB1C-E91D-B541-9951-58B24A7B65F5}" destId="{5CBD9DF2-80DC-B342-B4DA-237B12DFE5FD}" srcOrd="1" destOrd="0" presId="urn:microsoft.com/office/officeart/2005/8/layout/bProcess3"/>
    <dgm:cxn modelId="{5D0320B2-C8DF-9441-A425-7A2F682B5E58}" type="presOf" srcId="{091E28AE-008F-604F-9F5C-1EF3E33C242C}" destId="{9F8AABFB-5567-5D44-8F54-C13D4769AB9F}" srcOrd="0" destOrd="0" presId="urn:microsoft.com/office/officeart/2005/8/layout/bProcess3"/>
    <dgm:cxn modelId="{DFAACF46-6334-F141-AEFA-1DADD873CAED}" type="presOf" srcId="{F3A279B4-0E10-5346-B23D-4648F8A62FB8}" destId="{5D60C3C2-217A-FE43-9FC0-9EAC29231187}" srcOrd="0" destOrd="0" presId="urn:microsoft.com/office/officeart/2005/8/layout/bProcess3"/>
    <dgm:cxn modelId="{13A1C971-022A-724B-8641-BFA981AFF660}" type="presOf" srcId="{A4119DCB-88BC-A64B-B903-E23C477F7AEC}" destId="{2341709C-173D-C645-9303-53335E6436EE}" srcOrd="0" destOrd="0" presId="urn:microsoft.com/office/officeart/2005/8/layout/bProcess3"/>
    <dgm:cxn modelId="{D44E6A7D-8183-224B-AD89-766DC3E86069}" type="presOf" srcId="{BB0107D4-0B83-5A4A-9828-100DEFD4691B}" destId="{015635FB-6CDF-1F45-8B18-0446DD7C1686}" srcOrd="0" destOrd="0" presId="urn:microsoft.com/office/officeart/2005/8/layout/bProcess3"/>
    <dgm:cxn modelId="{3943C702-2BF6-C74A-92C2-548ED7668998}" type="presParOf" srcId="{2341709C-173D-C645-9303-53335E6436EE}" destId="{9F8AABFB-5567-5D44-8F54-C13D4769AB9F}" srcOrd="0" destOrd="0" presId="urn:microsoft.com/office/officeart/2005/8/layout/bProcess3"/>
    <dgm:cxn modelId="{81D79500-6F23-9547-AD35-6BB14125732E}" type="presParOf" srcId="{2341709C-173D-C645-9303-53335E6436EE}" destId="{F4E015A0-548D-7747-B4D1-53971F3838B8}" srcOrd="1" destOrd="0" presId="urn:microsoft.com/office/officeart/2005/8/layout/bProcess3"/>
    <dgm:cxn modelId="{56C46C6A-D674-D84F-89CA-D4B0D5C0D2F8}" type="presParOf" srcId="{F4E015A0-548D-7747-B4D1-53971F3838B8}" destId="{5CBD9DF2-80DC-B342-B4DA-237B12DFE5FD}" srcOrd="0" destOrd="0" presId="urn:microsoft.com/office/officeart/2005/8/layout/bProcess3"/>
    <dgm:cxn modelId="{584AB799-FCAF-BB48-BA43-9591CDD63F7D}" type="presParOf" srcId="{2341709C-173D-C645-9303-53335E6436EE}" destId="{1B3F121A-F21F-C645-AAD2-3E2C98EFF19C}" srcOrd="2" destOrd="0" presId="urn:microsoft.com/office/officeart/2005/8/layout/bProcess3"/>
    <dgm:cxn modelId="{44D5B929-CCEF-A447-B7A4-539F4BB20A6D}" type="presParOf" srcId="{2341709C-173D-C645-9303-53335E6436EE}" destId="{D2E29B58-25F0-CB48-B8A6-FF2AFD3D3AF9}" srcOrd="3" destOrd="0" presId="urn:microsoft.com/office/officeart/2005/8/layout/bProcess3"/>
    <dgm:cxn modelId="{AB820505-51C7-2449-8019-37AD51DE2ACA}" type="presParOf" srcId="{D2E29B58-25F0-CB48-B8A6-FF2AFD3D3AF9}" destId="{2D9778D0-DFD0-BF4E-BE85-9AC6D5F2EC16}" srcOrd="0" destOrd="0" presId="urn:microsoft.com/office/officeart/2005/8/layout/bProcess3"/>
    <dgm:cxn modelId="{4844683E-2C37-7A45-9AE4-626845EE5B96}" type="presParOf" srcId="{2341709C-173D-C645-9303-53335E6436EE}" destId="{015635FB-6CDF-1F45-8B18-0446DD7C1686}" srcOrd="4" destOrd="0" presId="urn:microsoft.com/office/officeart/2005/8/layout/bProcess3"/>
    <dgm:cxn modelId="{FDE6AA25-0936-8A42-90FB-81EA1467B31C}" type="presParOf" srcId="{2341709C-173D-C645-9303-53335E6436EE}" destId="{F10592B6-C20B-6D4E-8E45-7E75818BF7E0}" srcOrd="5" destOrd="0" presId="urn:microsoft.com/office/officeart/2005/8/layout/bProcess3"/>
    <dgm:cxn modelId="{FB3A6BBA-F9D6-AB40-BB47-8A1307F25375}" type="presParOf" srcId="{F10592B6-C20B-6D4E-8E45-7E75818BF7E0}" destId="{869F6566-02C2-924F-AFA3-9B53746EC6BE}" srcOrd="0" destOrd="0" presId="urn:microsoft.com/office/officeart/2005/8/layout/bProcess3"/>
    <dgm:cxn modelId="{71D227EC-36FD-D543-A40F-F51038818224}" type="presParOf" srcId="{2341709C-173D-C645-9303-53335E6436EE}" destId="{E7039336-0741-F945-BF34-7F09956D7B02}" srcOrd="6" destOrd="0" presId="urn:microsoft.com/office/officeart/2005/8/layout/bProcess3"/>
    <dgm:cxn modelId="{ECB6CD42-C8B6-CA4A-8B3A-DC489C4CBBA1}" type="presParOf" srcId="{2341709C-173D-C645-9303-53335E6436EE}" destId="{5D60C3C2-217A-FE43-9FC0-9EAC29231187}" srcOrd="7" destOrd="0" presId="urn:microsoft.com/office/officeart/2005/8/layout/bProcess3"/>
    <dgm:cxn modelId="{6CB28A51-6923-E841-BBD6-94278BF8ADFC}" type="presParOf" srcId="{5D60C3C2-217A-FE43-9FC0-9EAC29231187}" destId="{9728614C-3243-C846-A573-081CCB60C41E}" srcOrd="0" destOrd="0" presId="urn:microsoft.com/office/officeart/2005/8/layout/bProcess3"/>
    <dgm:cxn modelId="{AF1CA117-DAA8-0F41-8D95-9614C30927AD}" type="presParOf" srcId="{2341709C-173D-C645-9303-53335E6436EE}" destId="{E58649BE-FDF3-8D4E-B1F9-68EE8D92B62B}" srcOrd="8" destOrd="0" presId="urn:microsoft.com/office/officeart/2005/8/layout/bProcess3"/>
    <dgm:cxn modelId="{55B67ABD-D559-6346-853F-3B6421F6FF6A}" type="presParOf" srcId="{2341709C-173D-C645-9303-53335E6436EE}" destId="{4D376D23-8805-464C-9D21-5CD3EEB1F2BA}" srcOrd="9" destOrd="0" presId="urn:microsoft.com/office/officeart/2005/8/layout/bProcess3"/>
    <dgm:cxn modelId="{F1C086CF-1442-D341-B45B-8057A3BA0658}" type="presParOf" srcId="{4D376D23-8805-464C-9D21-5CD3EEB1F2BA}" destId="{443B3A40-0910-674F-8C48-6F893B17E2D6}" srcOrd="0" destOrd="0" presId="urn:microsoft.com/office/officeart/2005/8/layout/bProcess3"/>
    <dgm:cxn modelId="{A5A49EE7-C1D5-884A-826C-B9DBA94A4A56}" type="presParOf" srcId="{2341709C-173D-C645-9303-53335E6436EE}" destId="{C2C4C218-1866-BC4D-B18B-8AD9EB09E05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E015A0-548D-7747-B4D1-53971F3838B8}">
      <dsp:nvSpPr>
        <dsp:cNvPr id="0" name=""/>
        <dsp:cNvSpPr/>
      </dsp:nvSpPr>
      <dsp:spPr>
        <a:xfrm>
          <a:off x="2345240" y="1432059"/>
          <a:ext cx="507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77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5675" y="1475087"/>
        <a:ext cx="26919" cy="5383"/>
      </dsp:txXfrm>
    </dsp:sp>
    <dsp:sp modelId="{9F8AABFB-5567-5D44-8F54-C13D4769AB9F}">
      <dsp:nvSpPr>
        <dsp:cNvPr id="0" name=""/>
        <dsp:cNvSpPr/>
      </dsp:nvSpPr>
      <dsp:spPr>
        <a:xfrm>
          <a:off x="6218" y="775533"/>
          <a:ext cx="2340822" cy="1404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Input: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Name of Catalog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Moving Object Orbital Elements </a:t>
          </a:r>
          <a:endParaRPr lang="en-US" sz="1600" kern="1200" dirty="0"/>
        </a:p>
      </dsp:txBody>
      <dsp:txXfrm>
        <a:off x="6218" y="775533"/>
        <a:ext cx="2340822" cy="1404493"/>
      </dsp:txXfrm>
    </dsp:sp>
    <dsp:sp modelId="{D2E29B58-25F0-CB48-B8A6-FF2AFD3D3AF9}">
      <dsp:nvSpPr>
        <dsp:cNvPr id="0" name=""/>
        <dsp:cNvSpPr/>
      </dsp:nvSpPr>
      <dsp:spPr>
        <a:xfrm>
          <a:off x="5224451" y="1432059"/>
          <a:ext cx="507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77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4886" y="1475087"/>
        <a:ext cx="26919" cy="5383"/>
      </dsp:txXfrm>
    </dsp:sp>
    <dsp:sp modelId="{1B3F121A-F21F-C645-AAD2-3E2C98EFF19C}">
      <dsp:nvSpPr>
        <dsp:cNvPr id="0" name=""/>
        <dsp:cNvSpPr/>
      </dsp:nvSpPr>
      <dsp:spPr>
        <a:xfrm>
          <a:off x="2885429" y="775533"/>
          <a:ext cx="2340822" cy="1404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Generate Object Positions Covering Catalog’s Observation Time Span</a:t>
          </a:r>
          <a:endParaRPr lang="en-US" sz="1600" kern="1200" dirty="0"/>
        </a:p>
      </dsp:txBody>
      <dsp:txXfrm>
        <a:off x="2885429" y="775533"/>
        <a:ext cx="2340822" cy="1404493"/>
      </dsp:txXfrm>
    </dsp:sp>
    <dsp:sp modelId="{F10592B6-C20B-6D4E-8E45-7E75818BF7E0}">
      <dsp:nvSpPr>
        <dsp:cNvPr id="0" name=""/>
        <dsp:cNvSpPr/>
      </dsp:nvSpPr>
      <dsp:spPr>
        <a:xfrm>
          <a:off x="1176629" y="2178226"/>
          <a:ext cx="5758422" cy="507789"/>
        </a:xfrm>
        <a:custGeom>
          <a:avLst/>
          <a:gdLst/>
          <a:ahLst/>
          <a:cxnLst/>
          <a:rect l="0" t="0" r="0" b="0"/>
          <a:pathLst>
            <a:path>
              <a:moveTo>
                <a:pt x="5758422" y="0"/>
              </a:moveTo>
              <a:lnTo>
                <a:pt x="5758422" y="270994"/>
              </a:lnTo>
              <a:lnTo>
                <a:pt x="0" y="270994"/>
              </a:lnTo>
              <a:lnTo>
                <a:pt x="0" y="50778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1252" y="2429429"/>
        <a:ext cx="289176" cy="5383"/>
      </dsp:txXfrm>
    </dsp:sp>
    <dsp:sp modelId="{015635FB-6CDF-1F45-8B18-0446DD7C1686}">
      <dsp:nvSpPr>
        <dsp:cNvPr id="0" name=""/>
        <dsp:cNvSpPr/>
      </dsp:nvSpPr>
      <dsp:spPr>
        <a:xfrm>
          <a:off x="5764640" y="775533"/>
          <a:ext cx="2340822" cy="1404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Create RA &amp; Dec Search Boxes Along Orbital Path</a:t>
          </a:r>
          <a:endParaRPr lang="en-US" sz="1600" kern="1200" dirty="0"/>
        </a:p>
      </dsp:txBody>
      <dsp:txXfrm>
        <a:off x="5764640" y="775533"/>
        <a:ext cx="2340822" cy="1404493"/>
      </dsp:txXfrm>
    </dsp:sp>
    <dsp:sp modelId="{5D60C3C2-217A-FE43-9FC0-9EAC29231187}">
      <dsp:nvSpPr>
        <dsp:cNvPr id="0" name=""/>
        <dsp:cNvSpPr/>
      </dsp:nvSpPr>
      <dsp:spPr>
        <a:xfrm>
          <a:off x="2345240" y="3374942"/>
          <a:ext cx="507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77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5675" y="3417970"/>
        <a:ext cx="26919" cy="5383"/>
      </dsp:txXfrm>
    </dsp:sp>
    <dsp:sp modelId="{E7039336-0741-F945-BF34-7F09956D7B02}">
      <dsp:nvSpPr>
        <dsp:cNvPr id="0" name=""/>
        <dsp:cNvSpPr/>
      </dsp:nvSpPr>
      <dsp:spPr>
        <a:xfrm>
          <a:off x="6218" y="2718415"/>
          <a:ext cx="2340822" cy="1404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IRSA Search Box Function to Query and Fetch Images from Catalog</a:t>
          </a:r>
          <a:endParaRPr lang="en-US" sz="1600" kern="1200" dirty="0"/>
        </a:p>
      </dsp:txBody>
      <dsp:txXfrm>
        <a:off x="6218" y="2718415"/>
        <a:ext cx="2340822" cy="1404493"/>
      </dsp:txXfrm>
    </dsp:sp>
    <dsp:sp modelId="{4D376D23-8805-464C-9D21-5CD3EEB1F2BA}">
      <dsp:nvSpPr>
        <dsp:cNvPr id="0" name=""/>
        <dsp:cNvSpPr/>
      </dsp:nvSpPr>
      <dsp:spPr>
        <a:xfrm>
          <a:off x="5224451" y="3374942"/>
          <a:ext cx="507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77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4886" y="3417970"/>
        <a:ext cx="26919" cy="5383"/>
      </dsp:txXfrm>
    </dsp:sp>
    <dsp:sp modelId="{E58649BE-FDF3-8D4E-B1F9-68EE8D92B62B}">
      <dsp:nvSpPr>
        <dsp:cNvPr id="0" name=""/>
        <dsp:cNvSpPr/>
      </dsp:nvSpPr>
      <dsp:spPr>
        <a:xfrm>
          <a:off x="2885429" y="2718415"/>
          <a:ext cx="2340822" cy="1404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Post Filter Using Image Corner Positions and Object Positions Calculated from Image Frame Time</a:t>
          </a:r>
          <a:endParaRPr lang="en-US" sz="1600" kern="1200" dirty="0"/>
        </a:p>
      </dsp:txBody>
      <dsp:txXfrm>
        <a:off x="2885429" y="2718415"/>
        <a:ext cx="2340822" cy="1404493"/>
      </dsp:txXfrm>
    </dsp:sp>
    <dsp:sp modelId="{C2C4C218-1866-BC4D-B18B-8AD9EB09E057}">
      <dsp:nvSpPr>
        <dsp:cNvPr id="0" name=""/>
        <dsp:cNvSpPr/>
      </dsp:nvSpPr>
      <dsp:spPr>
        <a:xfrm>
          <a:off x="5764640" y="2718415"/>
          <a:ext cx="2340822" cy="1404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Output: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List of Identified Images for Moving Object</a:t>
          </a:r>
          <a:endParaRPr lang="en-US" sz="1600" kern="1200" dirty="0"/>
        </a:p>
      </dsp:txBody>
      <dsp:txXfrm>
        <a:off x="5764640" y="2718415"/>
        <a:ext cx="2340822" cy="1404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0E07-D975-624D-9247-D947E901F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0E07-D975-624D-9247-D947E901F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20C8-124D-8742-AA3E-A8D3DB792EF5}" type="datetimeFigureOut">
              <a:rPr lang="en-US" smtClean="0"/>
              <a:pPr/>
              <a:t>6/8/10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F1A2-BE79-0346-97B9-864F67292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90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MOST - Moving Object Search Tool for NEOWISE and IRSA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FF"/>
                </a:solidFill>
              </a:rPr>
              <a:t>Kevin Yau</a:t>
            </a:r>
          </a:p>
          <a:p>
            <a:r>
              <a:rPr lang="en-US" sz="2000" i="1" dirty="0" smtClean="0">
                <a:solidFill>
                  <a:srgbClr val="FFFFFF"/>
                </a:solidFill>
              </a:rPr>
              <a:t>6/11/2010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760" y="776924"/>
            <a:ext cx="61400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Current Status and Results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st_inputfor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67" y="162560"/>
            <a:ext cx="6484154" cy="652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t_orbitpl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4" y="685030"/>
            <a:ext cx="7375139" cy="571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t_image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82" y="92364"/>
            <a:ext cx="6098435" cy="6611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028" y="6061937"/>
            <a:ext cx="742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 Sample of Identified Image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Frames containing Asteroid </a:t>
            </a:r>
            <a:r>
              <a:rPr lang="en-US" dirty="0" smtClean="0">
                <a:solidFill>
                  <a:srgbClr val="FFFFFF"/>
                </a:solidFill>
              </a:rPr>
              <a:t>Victoria for </a:t>
            </a:r>
            <a:r>
              <a:rPr lang="en-US" dirty="0" smtClean="0">
                <a:solidFill>
                  <a:srgbClr val="FFFFFF"/>
                </a:solidFill>
              </a:rPr>
              <a:t>the four WISE bands w1, w2, w3 and w4 respectively at </a:t>
            </a:r>
            <a:r>
              <a:rPr lang="en-US" dirty="0" smtClean="0">
                <a:solidFill>
                  <a:srgbClr val="FFFFFF"/>
                </a:solidFill>
              </a:rPr>
              <a:t>3.4</a:t>
            </a:r>
            <a:r>
              <a:rPr lang="en-US" dirty="0" smtClean="0">
                <a:solidFill>
                  <a:srgbClr val="FFFFFF"/>
                </a:solidFill>
              </a:rPr>
              <a:t>, 4.6, </a:t>
            </a:r>
            <a:r>
              <a:rPr lang="en-US" dirty="0" smtClean="0">
                <a:solidFill>
                  <a:srgbClr val="FFFFFF"/>
                </a:solidFill>
              </a:rPr>
              <a:t>12 and </a:t>
            </a:r>
            <a:r>
              <a:rPr lang="en-US" dirty="0" smtClean="0">
                <a:solidFill>
                  <a:srgbClr val="FFFFFF"/>
                </a:solidFill>
              </a:rPr>
              <a:t>22 </a:t>
            </a:r>
            <a:r>
              <a:rPr lang="en-US" dirty="0" err="1" smtClean="0">
                <a:solidFill>
                  <a:srgbClr val="FFFFFF"/>
                </a:solidFill>
              </a:rPr>
              <a:t>μm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  <p:pic>
        <p:nvPicPr>
          <p:cNvPr id="6" name="Picture 5" descr="ds9_Victoria_01669b1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8" y="233680"/>
            <a:ext cx="7601623" cy="5828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9712" y="233680"/>
            <a:ext cx="5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4000" y="233680"/>
            <a:ext cx="47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2880" y="2964934"/>
            <a:ext cx="5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2720" y="2964934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240" y="619760"/>
            <a:ext cx="743712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Next Steps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 Improve accuracy of results by revising the computation steps.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Improve </a:t>
            </a:r>
            <a:r>
              <a:rPr lang="en-US" sz="3200" dirty="0" smtClean="0">
                <a:solidFill>
                  <a:srgbClr val="FFFFFF"/>
                </a:solidFill>
              </a:rPr>
              <a:t>efficiency of search by automatically adjusting the size of search boxes based on the motion of the object.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 Integrate </a:t>
            </a:r>
            <a:r>
              <a:rPr lang="en-US" sz="3200" dirty="0" smtClean="0">
                <a:solidFill>
                  <a:srgbClr val="FFFFFF"/>
                </a:solidFill>
              </a:rPr>
              <a:t>the standalone tool into the WISE image archive service.</a:t>
            </a:r>
          </a:p>
          <a:p>
            <a:pPr>
              <a:buFont typeface="Wingdings" charset="2"/>
              <a:buChar char="§"/>
            </a:pPr>
            <a:endParaRPr lang="en-US" sz="4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240" y="406400"/>
            <a:ext cx="7691120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Future Plans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Extend the search tool to include multiple image sets from other IRSA archives.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 An observer module to handle different spacecraft parameters.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 Ability to</a:t>
            </a:r>
            <a:r>
              <a:rPr lang="en-US" sz="3200" dirty="0" smtClean="0">
                <a:solidFill>
                  <a:srgbClr val="FFFFFF"/>
                </a:solidFill>
              </a:rPr>
              <a:t> find nearby images, useful in refining orbit.</a:t>
            </a: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FFFF"/>
                </a:solidFill>
              </a:rPr>
              <a:t> Draw vectors to indicate comet tail direction.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823" y="0"/>
            <a:ext cx="744570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Conclusions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Will </a:t>
            </a:r>
            <a:r>
              <a:rPr lang="en-US" sz="2800" dirty="0" smtClean="0">
                <a:solidFill>
                  <a:srgbClr val="FFFFFF"/>
                </a:solidFill>
              </a:rPr>
              <a:t>provide a tool that will help researchers to locate</a:t>
            </a:r>
            <a:r>
              <a:rPr lang="en-US" sz="2800" dirty="0" smtClean="0">
                <a:solidFill>
                  <a:srgbClr val="FFFFFF"/>
                </a:solidFill>
              </a:rPr>
              <a:t> image </a:t>
            </a:r>
            <a:r>
              <a:rPr lang="en-US" sz="2800" dirty="0" smtClean="0">
                <a:solidFill>
                  <a:srgbClr val="FFFFFF"/>
                </a:solidFill>
              </a:rPr>
              <a:t>frames containing asteroids and comets in the WISE archive and also other IRSA catalogs.</a:t>
            </a: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 Which will help</a:t>
            </a:r>
            <a:r>
              <a:rPr lang="en-US" sz="2800" dirty="0" smtClean="0">
                <a:solidFill>
                  <a:srgbClr val="FFFFFF"/>
                </a:solidFill>
              </a:rPr>
              <a:t> researchers study </a:t>
            </a:r>
            <a:r>
              <a:rPr lang="en-US" sz="2800" dirty="0" smtClean="0">
                <a:solidFill>
                  <a:srgbClr val="FFFFFF"/>
                </a:solidFill>
              </a:rPr>
              <a:t>and understand their physical parameters and long-term orbital evolution especially those Near Earth Objects.</a:t>
            </a:r>
          </a:p>
          <a:p>
            <a:pPr>
              <a:buFont typeface="Wingdings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 Hopefully will prevent us from following the path of dinosaurs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000" i="1" dirty="0" smtClean="0">
                <a:solidFill>
                  <a:srgbClr val="FFFFFF"/>
                </a:solidFill>
              </a:rPr>
              <a:t>ACKNOWLEDGMENTS</a:t>
            </a:r>
            <a:r>
              <a:rPr lang="en-US" sz="2000" i="1" dirty="0" smtClean="0">
                <a:solidFill>
                  <a:srgbClr val="FFFFFF"/>
                </a:solidFill>
              </a:rPr>
              <a:t>: I would like to thank Steve Groom for providing helpful comments on the draft of this </a:t>
            </a:r>
            <a:r>
              <a:rPr lang="en-US" sz="2000" i="1" dirty="0" smtClean="0">
                <a:solidFill>
                  <a:srgbClr val="FFFFFF"/>
                </a:solidFill>
              </a:rPr>
              <a:t>presentation and Roc </a:t>
            </a:r>
            <a:r>
              <a:rPr lang="en-US" sz="2000" i="1" dirty="0" err="1" smtClean="0">
                <a:solidFill>
                  <a:srgbClr val="FFFFFF"/>
                </a:solidFill>
              </a:rPr>
              <a:t>Cutri</a:t>
            </a:r>
            <a:r>
              <a:rPr lang="en-US" sz="2000" i="1" dirty="0" smtClean="0">
                <a:solidFill>
                  <a:srgbClr val="FFFFFF"/>
                </a:solidFill>
              </a:rPr>
              <a:t> for getting approval for showing the WISE images.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dimp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476250"/>
            <a:ext cx="4445000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5486400"/>
            <a:ext cx="153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HELP!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8560" y="631152"/>
            <a:ext cx="704088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Introduction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Objectives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Top Level Design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Special Features of Search Method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Current Status and Results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Next Steps and Future Plans</a:t>
            </a:r>
          </a:p>
          <a:p>
            <a:pPr>
              <a:spcAft>
                <a:spcPts val="18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ller_astroid_s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5691" y="676867"/>
            <a:ext cx="44196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7737" y="353701"/>
            <a:ext cx="300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+mj-lt"/>
                <a:cs typeface="Arial"/>
              </a:rPr>
              <a:t>Introduction</a:t>
            </a:r>
            <a:endParaRPr lang="en-US" sz="4000" b="1" dirty="0">
              <a:solidFill>
                <a:srgbClr val="FFFFFF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nguska_Kulik_19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78" y="623456"/>
            <a:ext cx="6657421" cy="5106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160" y="6085840"/>
            <a:ext cx="63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</a:rPr>
              <a:t>Site of the 1908 Tunguska Event in Siberia, Russia.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9_fragment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695450"/>
            <a:ext cx="7427200" cy="2490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4080" y="5171440"/>
            <a:ext cx="6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Comet Shoemaker-Levy 9 collision with Jupiter in July 1994.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363" y="660400"/>
            <a:ext cx="7217477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Objectives</a:t>
            </a:r>
          </a:p>
          <a:p>
            <a:endParaRPr lang="en-US" sz="40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To enable researchers to search for asteroids, comets and any other serendipitous objects in the Solar System in the infrared astronomical catalogs of WISE and other IRSA archives such as </a:t>
            </a:r>
            <a:r>
              <a:rPr lang="en-US" sz="3200" dirty="0" smtClean="0">
                <a:solidFill>
                  <a:srgbClr val="FFFFFF"/>
                </a:solidFill>
              </a:rPr>
              <a:t>Spitzer and </a:t>
            </a:r>
            <a:r>
              <a:rPr lang="en-US" sz="3200" dirty="0" smtClean="0">
                <a:solidFill>
                  <a:srgbClr val="FFFFFF"/>
                </a:solidFill>
              </a:rPr>
              <a:t>PTF (Palomar Transient Factory).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45843" y="1596171"/>
          <a:ext cx="8111681" cy="489844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5843" y="611286"/>
            <a:ext cx="5091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+mj-lt"/>
                <a:cs typeface="Arial"/>
              </a:rPr>
              <a:t>Top Level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360" y="396240"/>
            <a:ext cx="7945119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Special Features of Search Method</a:t>
            </a: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Narrow down the millions of images using a </a:t>
            </a:r>
            <a:r>
              <a:rPr lang="en-US" sz="2800" dirty="0" smtClean="0">
                <a:solidFill>
                  <a:srgbClr val="FFFFFF"/>
                </a:solidFill>
              </a:rPr>
              <a:t>combined </a:t>
            </a:r>
            <a:r>
              <a:rPr lang="en-US" sz="2800" dirty="0" smtClean="0">
                <a:solidFill>
                  <a:srgbClr val="FFFFFF"/>
                </a:solidFill>
              </a:rPr>
              <a:t>spatial and temporal search method.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solidFill>
                  <a:srgbClr val="FFFFFF"/>
                </a:solidFill>
              </a:rPr>
              <a:t>Use search boxes to constraint search to certain regions of sky – by only </a:t>
            </a:r>
            <a:r>
              <a:rPr lang="en-US" sz="2800" dirty="0" smtClean="0">
                <a:solidFill>
                  <a:srgbClr val="FFFFFF"/>
                </a:solidFill>
              </a:rPr>
              <a:t>selecting </a:t>
            </a:r>
            <a:r>
              <a:rPr lang="en-US" sz="2800" dirty="0" smtClean="0">
                <a:solidFill>
                  <a:srgbClr val="FFFFFF"/>
                </a:solidFill>
              </a:rPr>
              <a:t>images along orbital track.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FF"/>
                </a:solidFill>
              </a:rPr>
              <a:t>Use the image frame time tag to further refine the searches - by directly </a:t>
            </a:r>
            <a:r>
              <a:rPr lang="en-US" sz="2800" dirty="0" smtClean="0">
                <a:solidFill>
                  <a:srgbClr val="FFFFFF"/>
                </a:solidFill>
              </a:rPr>
              <a:t>calculating </a:t>
            </a:r>
            <a:r>
              <a:rPr lang="en-US" sz="2800" dirty="0" smtClean="0">
                <a:solidFill>
                  <a:srgbClr val="FFFFFF"/>
                </a:solidFill>
              </a:rPr>
              <a:t>the object position using frame time instead of a curve fit.</a:t>
            </a:r>
          </a:p>
          <a:p>
            <a:pPr marL="514350" indent="-514350"/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Advantages over other algorithms: For example, </a:t>
            </a:r>
            <a:r>
              <a:rPr lang="en-US" sz="2800" dirty="0" err="1" smtClean="0">
                <a:solidFill>
                  <a:srgbClr val="FFFFFF"/>
                </a:solidFill>
              </a:rPr>
              <a:t>SkyMorph</a:t>
            </a:r>
            <a:r>
              <a:rPr lang="en-US" sz="2800" dirty="0" smtClean="0">
                <a:solidFill>
                  <a:srgbClr val="FFFFFF"/>
                </a:solidFill>
              </a:rPr>
              <a:t> used by </a:t>
            </a:r>
            <a:r>
              <a:rPr lang="en-US" sz="2800" dirty="0" smtClean="0">
                <a:solidFill>
                  <a:srgbClr val="FFFFFF"/>
                </a:solidFill>
              </a:rPr>
              <a:t>NEAT </a:t>
            </a:r>
            <a:r>
              <a:rPr lang="en-US" sz="2800" dirty="0" smtClean="0">
                <a:solidFill>
                  <a:srgbClr val="FFFFFF"/>
                </a:solidFill>
              </a:rPr>
              <a:t>searches every image frame.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llas_orbitpl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1" y="1226084"/>
            <a:ext cx="7467599" cy="497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4881" y="426720"/>
            <a:ext cx="701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Spatial Constraint Technique Using RA and Dec Search Boxes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491</Words>
  <Application>Microsoft Macintosh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MOST - Moving Object Search Tool for NEOWISE and IRSA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IPAC/CALTECH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(Moving Object Search Too)</dc:title>
  <dc:creator>IPAC/ CALTECH</dc:creator>
  <cp:lastModifiedBy>IPAC/ CALTECH</cp:lastModifiedBy>
  <cp:revision>79</cp:revision>
  <dcterms:created xsi:type="dcterms:W3CDTF">2010-06-08T22:59:02Z</dcterms:created>
  <dcterms:modified xsi:type="dcterms:W3CDTF">2010-06-08T23:36:24Z</dcterms:modified>
</cp:coreProperties>
</file>