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8EDF4"/>
    <a:srgbClr val="CFD8E8"/>
    <a:srgbClr val="EE7600"/>
    <a:srgbClr val="CD5C5C"/>
    <a:srgbClr val="EE3A8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743" autoAdjust="0"/>
    <p:restoredTop sz="94660"/>
  </p:normalViewPr>
  <p:slideViewPr>
    <p:cSldViewPr snapToObjects="1">
      <p:cViewPr>
        <p:scale>
          <a:sx n="100" d="100"/>
          <a:sy n="100" d="100"/>
        </p:scale>
        <p:origin x="-1456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7169-B11A-AE41-AC56-AF2BEEF07BE2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59EA-9323-8346-B4D2-2906573705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1CC1-48AD-604C-8D5D-02B059A9EEA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1CC1-48AD-604C-8D5D-02B059A9EEA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degree by 2 degree simulated patch, </a:t>
            </a:r>
          </a:p>
          <a:p>
            <a:endParaRPr lang="en-US" dirty="0"/>
          </a:p>
          <a:p>
            <a:r>
              <a:rPr lang="en-US" dirty="0" smtClean="0"/>
              <a:t>performance is worst on the perimeter</a:t>
            </a:r>
          </a:p>
          <a:p>
            <a:endParaRPr lang="en-US" dirty="0" smtClean="0"/>
          </a:p>
          <a:p>
            <a:r>
              <a:rPr lang="en-US" dirty="0" smtClean="0"/>
              <a:t>On larger patches completeness is substantially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959EA-9323-8346-B4D2-29065737057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</a:rPr>
              <a:t>Discovery of  </a:t>
            </a:r>
            <a:r>
              <a:rPr lang="en-US" b="1" dirty="0" err="1" smtClean="0">
                <a:latin typeface="Times New Roman" charset="0"/>
              </a:rPr>
              <a:t>cometary</a:t>
            </a:r>
            <a:r>
              <a:rPr lang="en-US" b="1" dirty="0" smtClean="0">
                <a:latin typeface="Times New Roman" charset="0"/>
              </a:rPr>
              <a:t> activity in P/2009 WJ50 (La </a:t>
            </a:r>
            <a:r>
              <a:rPr lang="en-US" b="1" dirty="0" err="1" smtClean="0">
                <a:latin typeface="Times New Roman" charset="0"/>
              </a:rPr>
              <a:t>Sagra</a:t>
            </a:r>
            <a:r>
              <a:rPr lang="en-US" b="1" dirty="0" smtClean="0">
                <a:latin typeface="Times New Roman" charset="0"/>
              </a:rPr>
              <a:t>) initially in the </a:t>
            </a:r>
            <a:r>
              <a:rPr lang="en-US" b="1" dirty="0" err="1" smtClean="0">
                <a:latin typeface="Times New Roman" charset="0"/>
              </a:rPr>
              <a:t>WMOPs</a:t>
            </a:r>
            <a:r>
              <a:rPr lang="en-US" b="1" dirty="0" smtClean="0">
                <a:latin typeface="Times New Roman" charset="0"/>
              </a:rPr>
              <a:t> QA page raw image arrays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959EA-9323-8346-B4D2-2906573705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2A3C-6DEF-6E46-86D1-B0F13F2A8B30}" type="datetimeFigureOut">
              <a:rPr lang="en-US" smtClean="0"/>
              <a:pPr/>
              <a:t>6/9/10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45C5F-F4B0-0947-8B0B-5F6F49876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tif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video" Target="file://localhost/Users/thh/Desktop/thhWork/GRITS/gritsWebSite/grits2010/grits2010Presentations/grits2010Presentations/scanning_animation2.gif" TargetMode="External"/><Relationship Id="rId2" Type="http://schemas.openxmlformats.org/officeDocument/2006/relationships/video" Target="file://localhost/Users/thh/Desktop/thhWork/GRITS/gritsWebSite/grits2010/grits2010Presentations/grits2010Presentations/WISELaunch_Sorenson3.mov" TargetMode="External"/><Relationship Id="rId3" Type="http://schemas.openxmlformats.org/officeDocument/2006/relationships/slideLayout" Target="../slideLayouts/slideLayout2.xml"/><Relationship Id="rId5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4" Type="http://schemas.openxmlformats.org/officeDocument/2006/relationships/image" Target="../media/image12.tiff"/><Relationship Id="rId10" Type="http://schemas.openxmlformats.org/officeDocument/2006/relationships/image" Target="../media/image18.tiff"/><Relationship Id="rId5" Type="http://schemas.openxmlformats.org/officeDocument/2006/relationships/image" Target="../media/image13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17.tiff"/><Relationship Id="rId3" Type="http://schemas.openxmlformats.org/officeDocument/2006/relationships/image" Target="../media/image11.jpeg"/><Relationship Id="rId6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tiff"/><Relationship Id="rId6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p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254000"/>
            <a:ext cx="47244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4732"/>
            <a:ext cx="7772400" cy="1329267"/>
          </a:xfrm>
        </p:spPr>
        <p:txBody>
          <a:bodyPr>
            <a:normAutofit/>
          </a:bodyPr>
          <a:lstStyle/>
          <a:p>
            <a:r>
              <a:rPr lang="en-US" dirty="0" smtClean="0"/>
              <a:t>WMOPS -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267" y="5571067"/>
            <a:ext cx="6400800" cy="84666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J. Dailey, </a:t>
            </a:r>
            <a:r>
              <a:rPr lang="en-US" u="sng" dirty="0" smtClean="0">
                <a:solidFill>
                  <a:srgbClr val="008000"/>
                </a:solidFill>
              </a:rPr>
              <a:t>J. Bauer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dirty="0" smtClean="0">
                <a:solidFill>
                  <a:srgbClr val="008000"/>
                </a:solidFill>
              </a:rPr>
              <a:t>T. Grav, A. </a:t>
            </a:r>
            <a:r>
              <a:rPr lang="en-US" dirty="0" err="1" smtClean="0">
                <a:solidFill>
                  <a:srgbClr val="008000"/>
                </a:solidFill>
              </a:rPr>
              <a:t>Mainzer</a:t>
            </a:r>
            <a:r>
              <a:rPr lang="en-US" dirty="0" smtClean="0">
                <a:solidFill>
                  <a:srgbClr val="008000"/>
                </a:solidFill>
              </a:rPr>
              <a:t>, R. </a:t>
            </a:r>
            <a:r>
              <a:rPr lang="en-US" dirty="0" err="1" smtClean="0">
                <a:solidFill>
                  <a:srgbClr val="008000"/>
                </a:solidFill>
              </a:rPr>
              <a:t>Cutri</a:t>
            </a:r>
            <a:r>
              <a:rPr lang="en-US" dirty="0" smtClean="0">
                <a:solidFill>
                  <a:srgbClr val="008000"/>
                </a:solidFill>
              </a:rPr>
              <a:t>, J. Myers, J. </a:t>
            </a:r>
            <a:r>
              <a:rPr lang="en-US" dirty="0" err="1" smtClean="0">
                <a:solidFill>
                  <a:srgbClr val="008000"/>
                </a:solidFill>
              </a:rPr>
              <a:t>Masiero</a:t>
            </a:r>
            <a:r>
              <a:rPr lang="en-US" dirty="0" smtClean="0">
                <a:solidFill>
                  <a:srgbClr val="008000"/>
                </a:solidFill>
              </a:rPr>
              <a:t>, R. McMillan, S. </a:t>
            </a:r>
            <a:r>
              <a:rPr lang="en-US" dirty="0" err="1" smtClean="0">
                <a:solidFill>
                  <a:srgbClr val="008000"/>
                </a:solidFill>
              </a:rPr>
              <a:t>Gomillion</a:t>
            </a:r>
            <a:r>
              <a:rPr lang="en-US" dirty="0" smtClean="0">
                <a:solidFill>
                  <a:srgbClr val="008000"/>
                </a:solidFill>
              </a:rPr>
              <a:t>, R. </a:t>
            </a:r>
            <a:r>
              <a:rPr lang="en-US" dirty="0" err="1" smtClean="0">
                <a:solidFill>
                  <a:srgbClr val="008000"/>
                </a:solidFill>
              </a:rPr>
              <a:t>Jedicke</a:t>
            </a:r>
            <a:r>
              <a:rPr lang="en-US" dirty="0" smtClean="0">
                <a:solidFill>
                  <a:srgbClr val="008000"/>
                </a:solidFill>
              </a:rPr>
              <a:t>, L. </a:t>
            </a:r>
            <a:r>
              <a:rPr lang="en-US" dirty="0" err="1" smtClean="0">
                <a:solidFill>
                  <a:srgbClr val="008000"/>
                </a:solidFill>
              </a:rPr>
              <a:t>Denneau</a:t>
            </a:r>
            <a:r>
              <a:rPr lang="en-US" dirty="0" smtClean="0">
                <a:solidFill>
                  <a:srgbClr val="008000"/>
                </a:solidFill>
              </a:rPr>
              <a:t>, R. Walker, E. L. Wright, and the WISE Team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895600"/>
            <a:ext cx="7772400" cy="246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Clean Detections of Newly Discovered Solar System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Objects by WISE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05000" y="146050"/>
            <a:ext cx="46482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752" tIns="49876" rIns="99752" bIns="498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Known Comets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3962400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47P/Ashbrook-Jackson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6096000"/>
            <a:ext cx="182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14P/Wolf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0" y="3962400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127P/Holt-Olmstead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4200" y="6032500"/>
            <a:ext cx="2209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P/Gibbs 10 (2009 S1)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7800" y="838200"/>
            <a:ext cx="6629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6" charset="0"/>
              <a:buChar char="•"/>
            </a:pPr>
            <a:r>
              <a:rPr lang="en-US" sz="1800" dirty="0"/>
              <a:t> Observed in varying degrees of activity</a:t>
            </a:r>
          </a:p>
          <a:p>
            <a:pPr>
              <a:buFont typeface="Arial" pitchFamily="-106" charset="0"/>
              <a:buChar char="•"/>
            </a:pPr>
            <a:r>
              <a:rPr lang="en-US" sz="1800" dirty="0"/>
              <a:t> Inactive yields unambiguous nucleus size</a:t>
            </a:r>
          </a:p>
          <a:p>
            <a:pPr>
              <a:buFont typeface="Arial" pitchFamily="-106" charset="0"/>
              <a:buChar char="•"/>
            </a:pPr>
            <a:r>
              <a:rPr lang="en-US" sz="1800" dirty="0"/>
              <a:t> Active yields particle size distribution</a:t>
            </a:r>
            <a:r>
              <a:rPr lang="en-US" sz="1800" dirty="0" smtClean="0"/>
              <a:t> &amp; dust </a:t>
            </a:r>
            <a:r>
              <a:rPr lang="en-US" sz="1800" dirty="0"/>
              <a:t>mass </a:t>
            </a:r>
            <a:r>
              <a:rPr lang="en-US" sz="1800" dirty="0" smtClean="0"/>
              <a:t>estimates</a:t>
            </a:r>
          </a:p>
          <a:p>
            <a:pPr>
              <a:buFont typeface="Arial" pitchFamily="-106" charset="0"/>
              <a:buChar char="•"/>
            </a:pPr>
            <a:r>
              <a:rPr lang="en-US" dirty="0" smtClean="0"/>
              <a:t> 14 newly discovered comets + 68 known ≈ 82 comets observed total</a:t>
            </a:r>
            <a:endParaRPr lang="en-US" sz="1800" dirty="0" smtClean="0"/>
          </a:p>
          <a:p>
            <a:pPr>
              <a:buFont typeface="Arial" pitchFamily="-106" charset="0"/>
              <a:buChar char="•"/>
            </a:pPr>
            <a:endParaRPr lang="en-US" sz="1800" dirty="0"/>
          </a:p>
        </p:txBody>
      </p:sp>
      <p:pic>
        <p:nvPicPr>
          <p:cNvPr id="10" name="Picture 9" descr="14P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343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47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0"/>
            <a:ext cx="1651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27P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9600" y="2286000"/>
            <a:ext cx="1651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:Gibbs.gif"/>
          <p:cNvPicPr>
            <a:picLocks noChangeAspect="1"/>
          </p:cNvPicPr>
          <p:nvPr/>
        </p:nvPicPr>
        <p:blipFill>
          <a:blip r:embed="rId5"/>
          <a:srcRect r="1515"/>
          <a:stretch>
            <a:fillRect/>
          </a:stretch>
        </p:blipFill>
        <p:spPr bwMode="auto">
          <a:xfrm>
            <a:off x="3149600" y="4343400"/>
            <a:ext cx="16510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438400" y="2438400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12 </a:t>
            </a:r>
            <a:r>
              <a:rPr lang="en-US" sz="1600" dirty="0">
                <a:latin typeface="Symbol" pitchFamily="-106" charset="2"/>
                <a:ea typeface="Symbol" pitchFamily="-106" charset="2"/>
                <a:cs typeface="Symbol" pitchFamily="-106" charset="2"/>
              </a:rPr>
              <a:t>m</a:t>
            </a:r>
            <a:r>
              <a:rPr lang="en-US" sz="1600" dirty="0"/>
              <a:t>m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463800" y="3505200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22 </a:t>
            </a:r>
            <a:r>
              <a:rPr lang="en-US" sz="1600" dirty="0">
                <a:latin typeface="Symbol" pitchFamily="-106" charset="2"/>
                <a:ea typeface="Symbol" pitchFamily="-106" charset="2"/>
                <a:cs typeface="Symbol" pitchFamily="-106" charset="2"/>
              </a:rPr>
              <a:t>m</a:t>
            </a:r>
            <a:r>
              <a:rPr lang="en-US" sz="1600" dirty="0"/>
              <a:t>m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438400" y="4432300"/>
            <a:ext cx="109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12 </a:t>
            </a:r>
            <a:r>
              <a:rPr lang="en-US" sz="1600" dirty="0">
                <a:latin typeface="Symbol" pitchFamily="-106" charset="2"/>
                <a:ea typeface="Symbol" pitchFamily="-106" charset="2"/>
                <a:cs typeface="Symbol" pitchFamily="-106" charset="2"/>
              </a:rPr>
              <a:t>m</a:t>
            </a:r>
            <a:r>
              <a:rPr lang="en-US" sz="1600" dirty="0"/>
              <a:t>m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463800" y="5575300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22 </a:t>
            </a:r>
            <a:r>
              <a:rPr lang="en-US" sz="1600" dirty="0">
                <a:latin typeface="Symbol" pitchFamily="-106" charset="2"/>
                <a:ea typeface="Symbol" pitchFamily="-106" charset="2"/>
                <a:cs typeface="Symbol" pitchFamily="-106" charset="2"/>
              </a:rPr>
              <a:t>m</a:t>
            </a:r>
            <a:r>
              <a:rPr lang="en-US" sz="1600" dirty="0"/>
              <a:t>m</a:t>
            </a:r>
          </a:p>
        </p:txBody>
      </p:sp>
      <p:pic>
        <p:nvPicPr>
          <p:cNvPr id="18" name="Picture 17" descr="67P.tif"/>
          <p:cNvPicPr>
            <a:picLocks noChangeAspect="1"/>
          </p:cNvPicPr>
          <p:nvPr/>
        </p:nvPicPr>
        <p:blipFill>
          <a:blip r:embed="rId6"/>
          <a:srcRect b="6124"/>
          <a:stretch>
            <a:fillRect/>
          </a:stretch>
        </p:blipFill>
        <p:spPr>
          <a:xfrm>
            <a:off x="5791200" y="2514600"/>
            <a:ext cx="3234525" cy="304800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24600" y="5757446"/>
            <a:ext cx="2286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6</a:t>
            </a:r>
            <a:r>
              <a:rPr lang="en-US" sz="1600" dirty="0" smtClean="0"/>
              <a:t>7P/Churyumov-Gerasimenko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28600"/>
            <a:ext cx="8305800" cy="60699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11"/>
          <p:cNvGrpSpPr/>
          <p:nvPr/>
        </p:nvGrpSpPr>
        <p:grpSpPr>
          <a:xfrm>
            <a:off x="38794" y="432087"/>
            <a:ext cx="9067800" cy="5587713"/>
            <a:chOff x="3962400" y="2052935"/>
            <a:chExt cx="12039600" cy="8166655"/>
          </a:xfrm>
        </p:grpSpPr>
        <p:pic>
          <p:nvPicPr>
            <p:cNvPr id="7" name="Picture 14" descr="tc.mpcZpltrks.jpg"/>
            <p:cNvPicPr>
              <a:picLocks noChangeAspect="1"/>
            </p:cNvPicPr>
            <p:nvPr/>
          </p:nvPicPr>
          <p:blipFill>
            <a:blip r:embed="rId3"/>
            <a:srcRect l="13121" t="13928" r="8960" b="10863"/>
            <a:stretch>
              <a:fillRect/>
            </a:stretch>
          </p:blipFill>
          <p:spPr bwMode="auto">
            <a:xfrm>
              <a:off x="4620024" y="3314700"/>
              <a:ext cx="4678069" cy="3488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c.mpcZpltrks.jpg"/>
            <p:cNvPicPr>
              <a:picLocks noChangeAspect="1"/>
            </p:cNvPicPr>
            <p:nvPr/>
          </p:nvPicPr>
          <p:blipFill>
            <a:blip r:embed="rId4"/>
            <a:srcRect l="13000" t="12367" r="8757" b="10338"/>
            <a:stretch>
              <a:fillRect/>
            </a:stretch>
          </p:blipFill>
          <p:spPr bwMode="auto">
            <a:xfrm>
              <a:off x="10674087" y="3314700"/>
              <a:ext cx="4568193" cy="3488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Notched Right Arrow 8"/>
            <p:cNvSpPr/>
            <p:nvPr/>
          </p:nvSpPr>
          <p:spPr>
            <a:xfrm>
              <a:off x="9475412" y="4381498"/>
              <a:ext cx="910559" cy="990600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16758" y="9274953"/>
              <a:ext cx="11027869" cy="944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WMOPS </a:t>
              </a:r>
              <a:r>
                <a:rPr lang="en-US" dirty="0">
                  <a:solidFill>
                    <a:schemeClr val="bg1"/>
                  </a:solidFill>
                </a:rPr>
                <a:t>successfully identified 92% of the objects and 97% of objects reported by WMOPS were accurate (detections of only one object, with no noise points present).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62400" y="2052935"/>
              <a:ext cx="1203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What WMOPS does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3400" y="3962400"/>
            <a:ext cx="3524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Simulated truth detections mixed with 100 points of randomly added noise</a:t>
            </a:r>
            <a:r>
              <a:rPr lang="en-US" dirty="0" smtClean="0">
                <a:solidFill>
                  <a:schemeClr val="bg1"/>
                </a:solidFill>
              </a:rPr>
              <a:t> sources per frame.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3962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detections </a:t>
            </a:r>
            <a:r>
              <a:rPr lang="en-US" dirty="0">
                <a:solidFill>
                  <a:schemeClr val="bg1"/>
                </a:solidFill>
              </a:rPr>
              <a:t>extracted by </a:t>
            </a:r>
            <a:r>
              <a:rPr lang="en-US" dirty="0" smtClean="0">
                <a:solidFill>
                  <a:schemeClr val="bg1"/>
                </a:solidFill>
              </a:rPr>
              <a:t>WMOPS.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260"/>
          <p:cNvGrpSpPr/>
          <p:nvPr/>
        </p:nvGrpSpPr>
        <p:grpSpPr>
          <a:xfrm>
            <a:off x="685800" y="609599"/>
            <a:ext cx="7634907" cy="5752170"/>
            <a:chOff x="13933305" y="14765639"/>
            <a:chExt cx="10123083" cy="7696686"/>
          </a:xfrm>
        </p:grpSpPr>
        <p:sp>
          <p:nvSpPr>
            <p:cNvPr id="11" name="Rectangle 10"/>
            <p:cNvSpPr/>
            <p:nvPr/>
          </p:nvSpPr>
          <p:spPr>
            <a:xfrm>
              <a:off x="13933305" y="14765639"/>
              <a:ext cx="10123083" cy="76966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86"/>
            <p:cNvGrpSpPr/>
            <p:nvPr/>
          </p:nvGrpSpPr>
          <p:grpSpPr>
            <a:xfrm>
              <a:off x="13937611" y="14867599"/>
              <a:ext cx="10035819" cy="7578053"/>
              <a:chOff x="304800" y="214576"/>
              <a:chExt cx="8763001" cy="6452190"/>
            </a:xfrm>
          </p:grpSpPr>
          <p:grpSp>
            <p:nvGrpSpPr>
              <p:cNvPr id="15" name="Group 3"/>
              <p:cNvGrpSpPr/>
              <p:nvPr/>
            </p:nvGrpSpPr>
            <p:grpSpPr>
              <a:xfrm>
                <a:off x="3581400" y="214576"/>
                <a:ext cx="2362200" cy="631146"/>
                <a:chOff x="3276600" y="824176"/>
                <a:chExt cx="2362200" cy="631146"/>
              </a:xfrm>
            </p:grpSpPr>
            <p:sp>
              <p:nvSpPr>
                <p:cNvPr id="93" name="Rounded Rectangle 4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extBox 5"/>
                <p:cNvSpPr txBox="1"/>
                <p:nvPr/>
              </p:nvSpPr>
              <p:spPr>
                <a:xfrm>
                  <a:off x="3352800" y="824176"/>
                  <a:ext cx="2209800" cy="631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Moving Object Pipeline</a:t>
                  </a:r>
                </a:p>
              </p:txBody>
            </p:sp>
          </p:grpSp>
          <p:grpSp>
            <p:nvGrpSpPr>
              <p:cNvPr id="16" name="Group 6"/>
              <p:cNvGrpSpPr/>
              <p:nvPr/>
            </p:nvGrpSpPr>
            <p:grpSpPr>
              <a:xfrm>
                <a:off x="3830820" y="1526919"/>
                <a:ext cx="1864360" cy="683740"/>
                <a:chOff x="3606800" y="1706490"/>
                <a:chExt cx="1864360" cy="462247"/>
              </a:xfrm>
            </p:grpSpPr>
            <p:sp>
              <p:nvSpPr>
                <p:cNvPr id="91" name="Rounded Rectangle 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extBox 8"/>
                <p:cNvSpPr txBox="1"/>
                <p:nvPr/>
              </p:nvSpPr>
              <p:spPr>
                <a:xfrm>
                  <a:off x="3606800" y="1706490"/>
                  <a:ext cx="1864360" cy="462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Stationary Object Rejection &amp; S/N &amp; Artifact rejection</a:t>
                  </a:r>
                </a:p>
              </p:txBody>
            </p:sp>
          </p:grpSp>
          <p:grpSp>
            <p:nvGrpSpPr>
              <p:cNvPr id="17" name="Group 9"/>
              <p:cNvGrpSpPr/>
              <p:nvPr/>
            </p:nvGrpSpPr>
            <p:grpSpPr>
              <a:xfrm>
                <a:off x="2209799" y="228600"/>
                <a:ext cx="980667" cy="1069479"/>
                <a:chOff x="1143000" y="457200"/>
                <a:chExt cx="980667" cy="1069479"/>
              </a:xfrm>
            </p:grpSpPr>
            <p:sp>
              <p:nvSpPr>
                <p:cNvPr id="89" name="Can 10"/>
                <p:cNvSpPr/>
                <p:nvPr/>
              </p:nvSpPr>
              <p:spPr>
                <a:xfrm>
                  <a:off x="1143000" y="457200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extBox 11"/>
                <p:cNvSpPr txBox="1"/>
                <p:nvPr/>
              </p:nvSpPr>
              <p:spPr>
                <a:xfrm>
                  <a:off x="1143000" y="568955"/>
                  <a:ext cx="980667" cy="87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Level 1b</a:t>
                  </a:r>
                </a:p>
                <a:p>
                  <a:pPr algn="ctr"/>
                  <a:r>
                    <a:rPr lang="en-US" sz="1100" dirty="0" err="1"/>
                    <a:t>mdex</a:t>
                  </a:r>
                  <a:r>
                    <a:rPr lang="en-US" sz="1100" dirty="0"/>
                    <a:t> tables &amp; fits images</a:t>
                  </a:r>
                </a:p>
              </p:txBody>
            </p:sp>
          </p:grpSp>
          <p:grpSp>
            <p:nvGrpSpPr>
              <p:cNvPr id="18" name="Group 12"/>
              <p:cNvGrpSpPr/>
              <p:nvPr/>
            </p:nvGrpSpPr>
            <p:grpSpPr>
              <a:xfrm>
                <a:off x="3850640" y="909067"/>
                <a:ext cx="1828800" cy="490891"/>
                <a:chOff x="3606800" y="1358625"/>
                <a:chExt cx="1828800" cy="817584"/>
              </a:xfrm>
            </p:grpSpPr>
            <p:sp>
              <p:nvSpPr>
                <p:cNvPr id="87" name="Rounded Rectangle 13"/>
                <p:cNvSpPr/>
                <p:nvPr/>
              </p:nvSpPr>
              <p:spPr>
                <a:xfrm>
                  <a:off x="3606800" y="1536651"/>
                  <a:ext cx="1828800" cy="596948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extBox 14"/>
                <p:cNvSpPr txBox="1"/>
                <p:nvPr/>
              </p:nvSpPr>
              <p:spPr>
                <a:xfrm>
                  <a:off x="3606800" y="1358625"/>
                  <a:ext cx="1828800" cy="817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Check for Overlap Frames</a:t>
                  </a:r>
                </a:p>
              </p:txBody>
            </p:sp>
          </p:grpSp>
          <p:sp>
            <p:nvSpPr>
              <p:cNvPr id="19" name="Rounded Rectangle 18"/>
              <p:cNvSpPr/>
              <p:nvPr/>
            </p:nvSpPr>
            <p:spPr>
              <a:xfrm>
                <a:off x="3844560" y="22859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44560" y="2298050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/>
                  <a:t>Findtracklets</a:t>
                </a:r>
                <a:r>
                  <a:rPr lang="en-US" sz="1100" dirty="0"/>
                  <a:t>: create new detection pairs from unreduced frames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844560" y="32003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44560" y="3212449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Multiple iterations of </a:t>
                </a:r>
                <a:r>
                  <a:rPr lang="en-US" sz="1100" dirty="0" err="1"/>
                  <a:t>Collapsetracklets</a:t>
                </a:r>
                <a:r>
                  <a:rPr lang="en-US" sz="1100" dirty="0"/>
                  <a:t> on Overlap Frame regions</a:t>
                </a:r>
              </a:p>
            </p:txBody>
          </p:sp>
          <p:grpSp>
            <p:nvGrpSpPr>
              <p:cNvPr id="23" name="Group 19"/>
              <p:cNvGrpSpPr/>
              <p:nvPr/>
            </p:nvGrpSpPr>
            <p:grpSpPr>
              <a:xfrm>
                <a:off x="3850640" y="4114800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5" name="Rounded Rectangle 20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21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Garbage collection</a:t>
                  </a:r>
                </a:p>
              </p:txBody>
            </p:sp>
          </p:grpSp>
          <p:grpSp>
            <p:nvGrpSpPr>
              <p:cNvPr id="24" name="Group 22"/>
              <p:cNvGrpSpPr/>
              <p:nvPr/>
            </p:nvGrpSpPr>
            <p:grpSpPr>
              <a:xfrm>
                <a:off x="3844560" y="4682887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3" name="Rounded Rectangle 82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606800" y="1783078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Format Conversion</a:t>
                  </a:r>
                </a:p>
              </p:txBody>
            </p:sp>
          </p:grpSp>
          <p:grpSp>
            <p:nvGrpSpPr>
              <p:cNvPr id="25" name="Group 25"/>
              <p:cNvGrpSpPr/>
              <p:nvPr/>
            </p:nvGrpSpPr>
            <p:grpSpPr>
              <a:xfrm>
                <a:off x="3844560" y="5946279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1" name="Rounded Rectangle 80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QA loop</a:t>
                  </a:r>
                </a:p>
              </p:txBody>
            </p:sp>
          </p:grpSp>
          <p:grpSp>
            <p:nvGrpSpPr>
              <p:cNvPr id="26" name="Group 28"/>
              <p:cNvGrpSpPr/>
              <p:nvPr/>
            </p:nvGrpSpPr>
            <p:grpSpPr>
              <a:xfrm>
                <a:off x="3844560" y="5162823"/>
                <a:ext cx="1828800" cy="490891"/>
                <a:chOff x="3606800" y="1673951"/>
                <a:chExt cx="1828800" cy="490891"/>
              </a:xfrm>
            </p:grpSpPr>
            <p:sp>
              <p:nvSpPr>
                <p:cNvPr id="79" name="Rounded Rectangle 78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606800" y="1673951"/>
                  <a:ext cx="1828800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SSOID match &amp; QA filtering</a:t>
                  </a:r>
                </a:p>
              </p:txBody>
            </p:sp>
          </p:grpSp>
          <p:grpSp>
            <p:nvGrpSpPr>
              <p:cNvPr id="27" name="Group 31"/>
              <p:cNvGrpSpPr/>
              <p:nvPr/>
            </p:nvGrpSpPr>
            <p:grpSpPr>
              <a:xfrm>
                <a:off x="6096000" y="5943600"/>
                <a:ext cx="1828800" cy="381000"/>
                <a:chOff x="3606800" y="1752600"/>
                <a:chExt cx="1828800" cy="381000"/>
              </a:xfrm>
              <a:solidFill>
                <a:srgbClr val="FF6600"/>
              </a:solidFill>
            </p:grpSpPr>
            <p:sp>
              <p:nvSpPr>
                <p:cNvPr id="77" name="Rounded Rectangle 76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3606800" y="1783079"/>
                  <a:ext cx="1828800" cy="221757"/>
                </a:xfrm>
                <a:prstGeom prst="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Submit to MPC </a:t>
                  </a:r>
                </a:p>
              </p:txBody>
            </p:sp>
          </p:grpSp>
          <p:grpSp>
            <p:nvGrpSpPr>
              <p:cNvPr id="28" name="Group 34"/>
              <p:cNvGrpSpPr/>
              <p:nvPr/>
            </p:nvGrpSpPr>
            <p:grpSpPr>
              <a:xfrm>
                <a:off x="1752600" y="5943601"/>
                <a:ext cx="1828800" cy="383679"/>
                <a:chOff x="3606800" y="1752601"/>
                <a:chExt cx="1828800" cy="383679"/>
              </a:xfrm>
            </p:grpSpPr>
            <p:sp>
              <p:nvSpPr>
                <p:cNvPr id="75" name="Rounded Rectangle 74"/>
                <p:cNvSpPr/>
                <p:nvPr/>
              </p:nvSpPr>
              <p:spPr>
                <a:xfrm>
                  <a:off x="3606800" y="1752601"/>
                  <a:ext cx="1828800" cy="38367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Preparation</a:t>
                  </a:r>
                </a:p>
              </p:txBody>
            </p:sp>
          </p:grpSp>
          <p:grpSp>
            <p:nvGrpSpPr>
              <p:cNvPr id="29" name="Group 37"/>
              <p:cNvGrpSpPr/>
              <p:nvPr/>
            </p:nvGrpSpPr>
            <p:grpSpPr>
              <a:xfrm>
                <a:off x="6096000" y="4638754"/>
                <a:ext cx="2362200" cy="609600"/>
                <a:chOff x="3276600" y="838200"/>
                <a:chExt cx="2362200" cy="609600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352800" y="928213"/>
                  <a:ext cx="2209800" cy="368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QA  - evaluation</a:t>
                  </a:r>
                </a:p>
              </p:txBody>
            </p:sp>
          </p:grpSp>
          <p:grpSp>
            <p:nvGrpSpPr>
              <p:cNvPr id="30" name="Group 40"/>
              <p:cNvGrpSpPr/>
              <p:nvPr/>
            </p:nvGrpSpPr>
            <p:grpSpPr>
              <a:xfrm>
                <a:off x="2150530" y="4860628"/>
                <a:ext cx="980667" cy="575846"/>
                <a:chOff x="2395333" y="4702805"/>
                <a:chExt cx="980667" cy="575846"/>
              </a:xfrm>
            </p:grpSpPr>
            <p:sp>
              <p:nvSpPr>
                <p:cNvPr id="71" name="Can 70"/>
                <p:cNvSpPr/>
                <p:nvPr/>
              </p:nvSpPr>
              <p:spPr>
                <a:xfrm>
                  <a:off x="2395333" y="4702805"/>
                  <a:ext cx="980667" cy="575846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395333" y="470975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SSOID input</a:t>
                  </a:r>
                </a:p>
              </p:txBody>
            </p:sp>
          </p:grpSp>
          <p:grpSp>
            <p:nvGrpSpPr>
              <p:cNvPr id="31" name="Group 43"/>
              <p:cNvGrpSpPr/>
              <p:nvPr/>
            </p:nvGrpSpPr>
            <p:grpSpPr>
              <a:xfrm>
                <a:off x="467132" y="5510070"/>
                <a:ext cx="980667" cy="1156696"/>
                <a:chOff x="162332" y="5586270"/>
                <a:chExt cx="980667" cy="1156696"/>
              </a:xfrm>
            </p:grpSpPr>
            <p:sp>
              <p:nvSpPr>
                <p:cNvPr id="69" name="Can 44"/>
                <p:cNvSpPr/>
                <p:nvPr/>
              </p:nvSpPr>
              <p:spPr>
                <a:xfrm>
                  <a:off x="162332" y="5673487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62332" y="5586270"/>
                  <a:ext cx="980667" cy="106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(Tracks &amp; object-level QA products)</a:t>
                  </a:r>
                </a:p>
              </p:txBody>
            </p:sp>
          </p:grpSp>
          <p:cxnSp>
            <p:nvCxnSpPr>
              <p:cNvPr id="32" name="Straight Arrow Connector 31"/>
              <p:cNvCxnSpPr/>
              <p:nvPr/>
            </p:nvCxnSpPr>
            <p:spPr>
              <a:xfrm flipV="1">
                <a:off x="3048000" y="550277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039533" y="5164667"/>
                <a:ext cx="1683281" cy="605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urved Connector 33"/>
              <p:cNvCxnSpPr/>
              <p:nvPr/>
            </p:nvCxnSpPr>
            <p:spPr>
              <a:xfrm rot="5400000" flipH="1" flipV="1">
                <a:off x="5358999" y="5257109"/>
                <a:ext cx="940602" cy="6858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urved Connector 34"/>
              <p:cNvCxnSpPr/>
              <p:nvPr/>
            </p:nvCxnSpPr>
            <p:spPr>
              <a:xfrm rot="5400000">
                <a:off x="5499834" y="5283641"/>
                <a:ext cx="925635" cy="64770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4635125" y="925888"/>
                <a:ext cx="177758" cy="238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>
                <a:off x="4596984" y="1462280"/>
                <a:ext cx="266580" cy="587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5400000">
                <a:off x="4591112" y="2228113"/>
                <a:ext cx="266581" cy="15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4567508" y="3118910"/>
                <a:ext cx="313789" cy="159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5400000">
                <a:off x="4600717" y="3999309"/>
                <a:ext cx="246577" cy="23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>
                <a:off x="4610101" y="4609306"/>
                <a:ext cx="228600" cy="158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6200000" flipH="1">
                <a:off x="4632961" y="5154535"/>
                <a:ext cx="182880" cy="158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16200000" flipH="1">
                <a:off x="4566139" y="5783612"/>
                <a:ext cx="314142" cy="7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5638800" y="6019800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rot="10800000">
                <a:off x="3526020" y="6173790"/>
                <a:ext cx="3048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ight Arrow 45"/>
              <p:cNvSpPr/>
              <p:nvPr/>
            </p:nvSpPr>
            <p:spPr>
              <a:xfrm rot="10800000">
                <a:off x="1447798" y="6096001"/>
                <a:ext cx="440215" cy="2241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6705600" y="553453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5400000">
                <a:off x="6837571" y="934829"/>
                <a:ext cx="347246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ight Arrow 48"/>
              <p:cNvSpPr/>
              <p:nvPr/>
            </p:nvSpPr>
            <p:spPr>
              <a:xfrm>
                <a:off x="6705600" y="1265311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467600" y="301387"/>
                <a:ext cx="15240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input</a:t>
                </a:r>
              </a:p>
            </p:txBody>
          </p:sp>
          <p:cxnSp>
            <p:nvCxnSpPr>
              <p:cNvPr id="51" name="Curved Connector 50"/>
              <p:cNvCxnSpPr/>
              <p:nvPr/>
            </p:nvCxnSpPr>
            <p:spPr>
              <a:xfrm flipV="1">
                <a:off x="6553200" y="1772518"/>
                <a:ext cx="838201" cy="43728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7391400" y="1147226"/>
                <a:ext cx="16764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product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391401" y="1737027"/>
                <a:ext cx="1676400" cy="631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Internal pipeline product for eyes-on evaluation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324600" y="228600"/>
                <a:ext cx="2743200" cy="23622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Arrow Connector 54"/>
              <p:cNvCxnSpPr>
                <a:stCxn id="79" idx="3"/>
                <a:endCxn id="73" idx="1"/>
              </p:cNvCxnSpPr>
              <p:nvPr/>
            </p:nvCxnSpPr>
            <p:spPr>
              <a:xfrm flipV="1">
                <a:off x="5673360" y="4943554"/>
                <a:ext cx="422640" cy="48841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70"/>
              <p:cNvGrpSpPr/>
              <p:nvPr/>
            </p:nvGrpSpPr>
            <p:grpSpPr>
              <a:xfrm>
                <a:off x="619531" y="3501058"/>
                <a:ext cx="980667" cy="752307"/>
                <a:chOff x="652666" y="3577257"/>
                <a:chExt cx="980667" cy="752307"/>
              </a:xfrm>
            </p:grpSpPr>
            <p:sp>
              <p:nvSpPr>
                <p:cNvPr id="67" name="Can 66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652666" y="3648030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err="1"/>
                    <a:t>Tracklet</a:t>
                  </a:r>
                  <a:r>
                    <a:rPr lang="en-US" sz="1100" dirty="0"/>
                    <a:t> Database</a:t>
                  </a:r>
                </a:p>
              </p:txBody>
            </p:sp>
          </p:grpSp>
          <p:grpSp>
            <p:nvGrpSpPr>
              <p:cNvPr id="57" name="Group 73"/>
              <p:cNvGrpSpPr/>
              <p:nvPr/>
            </p:nvGrpSpPr>
            <p:grpSpPr>
              <a:xfrm>
                <a:off x="1262266" y="1782532"/>
                <a:ext cx="980667" cy="752307"/>
                <a:chOff x="652666" y="3577257"/>
                <a:chExt cx="980667" cy="752307"/>
              </a:xfrm>
            </p:grpSpPr>
            <p:sp>
              <p:nvSpPr>
                <p:cNvPr id="65" name="Can 64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52666" y="364803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Frame Database</a:t>
                  </a:r>
                </a:p>
              </p:txBody>
            </p:sp>
          </p:grpSp>
          <p:cxnSp>
            <p:nvCxnSpPr>
              <p:cNvPr id="58" name="Straight Arrow Connector 57"/>
              <p:cNvCxnSpPr>
                <a:stCxn id="66" idx="3"/>
              </p:cNvCxnSpPr>
              <p:nvPr/>
            </p:nvCxnSpPr>
            <p:spPr>
              <a:xfrm flipV="1">
                <a:off x="2242934" y="1091270"/>
                <a:ext cx="1607707" cy="10074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endCxn id="65" idx="4"/>
              </p:cNvCxnSpPr>
              <p:nvPr/>
            </p:nvCxnSpPr>
            <p:spPr>
              <a:xfrm rot="10800000" flipV="1">
                <a:off x="2242934" y="838200"/>
                <a:ext cx="1587887" cy="13204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1600198" y="3276600"/>
                <a:ext cx="2244362" cy="46395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10800000" flipV="1">
                <a:off x="1600198" y="3740558"/>
                <a:ext cx="2244362" cy="22184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914399" y="2483080"/>
                <a:ext cx="1676400" cy="385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Frame state, location, and time.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04800" y="4253004"/>
                <a:ext cx="158321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Detection time and location &amp; </a:t>
                </a:r>
              </a:p>
              <a:p>
                <a:pPr algn="ctr"/>
                <a:r>
                  <a:rPr lang="en-US" sz="800" dirty="0" err="1"/>
                  <a:t>Tracklet</a:t>
                </a:r>
                <a:r>
                  <a:rPr lang="en-US" sz="800" dirty="0"/>
                  <a:t> associations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057400" y="5428010"/>
                <a:ext cx="113306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Known solar system object identification</a:t>
                </a: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rot="16200000" flipV="1">
              <a:off x="15911192" y="17546536"/>
              <a:ext cx="2310656" cy="181852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0800000">
              <a:off x="15421165" y="19448384"/>
              <a:ext cx="2577317" cy="3151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TextBox 185"/>
          <p:cNvSpPr txBox="1"/>
          <p:nvPr/>
        </p:nvSpPr>
        <p:spPr>
          <a:xfrm>
            <a:off x="38794" y="152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How WMOPS does it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9" name="Freeform 4"/>
          <p:cNvSpPr>
            <a:spLocks noChangeArrowheads="1"/>
          </p:cNvSpPr>
          <p:nvPr/>
        </p:nvSpPr>
        <p:spPr bwMode="auto">
          <a:xfrm>
            <a:off x="3585048" y="4419600"/>
            <a:ext cx="4339752" cy="1853119"/>
          </a:xfrm>
          <a:custGeom>
            <a:avLst/>
            <a:gdLst>
              <a:gd name="T0" fmla="*/ 6191071 w 4889500"/>
              <a:gd name="T1" fmla="*/ 0 h 1917700"/>
              <a:gd name="T2" fmla="*/ 14103921 w 4889500"/>
              <a:gd name="T3" fmla="*/ 31102 h 1917700"/>
              <a:gd name="T4" fmla="*/ 14103921 w 4889500"/>
              <a:gd name="T5" fmla="*/ 2674697 h 1917700"/>
              <a:gd name="T6" fmla="*/ 7180178 w 4889500"/>
              <a:gd name="T7" fmla="*/ 2736899 h 1917700"/>
              <a:gd name="T8" fmla="*/ 5495034 w 4889500"/>
              <a:gd name="T9" fmla="*/ 4696270 h 1917700"/>
              <a:gd name="T10" fmla="*/ 0 w 4889500"/>
              <a:gd name="T11" fmla="*/ 4696270 h 1917700"/>
              <a:gd name="T12" fmla="*/ 36634 w 4889500"/>
              <a:gd name="T13" fmla="*/ 1555055 h 1917700"/>
              <a:gd name="T14" fmla="*/ 5604934 w 4889500"/>
              <a:gd name="T15" fmla="*/ 1586157 h 1917700"/>
              <a:gd name="T16" fmla="*/ 6191071 w 4889500"/>
              <a:gd name="T17" fmla="*/ 0 h 19177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89500"/>
              <a:gd name="T28" fmla="*/ 0 h 1917700"/>
              <a:gd name="T29" fmla="*/ 4889500 w 4889500"/>
              <a:gd name="T30" fmla="*/ 1917700 h 19177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89500" h="1917700">
                <a:moveTo>
                  <a:pt x="2146300" y="0"/>
                </a:moveTo>
                <a:lnTo>
                  <a:pt x="4889500" y="12700"/>
                </a:lnTo>
                <a:lnTo>
                  <a:pt x="4889500" y="1092200"/>
                </a:lnTo>
                <a:lnTo>
                  <a:pt x="2489200" y="1117600"/>
                </a:lnTo>
                <a:lnTo>
                  <a:pt x="1905000" y="1917700"/>
                </a:lnTo>
                <a:lnTo>
                  <a:pt x="0" y="1917700"/>
                </a:lnTo>
                <a:lnTo>
                  <a:pt x="12700" y="635000"/>
                </a:lnTo>
                <a:lnTo>
                  <a:pt x="1943100" y="647700"/>
                </a:lnTo>
                <a:lnTo>
                  <a:pt x="2146300" y="0"/>
                </a:lnTo>
                <a:close/>
              </a:path>
            </a:pathLst>
          </a:custGeom>
          <a:noFill/>
          <a:ln w="12700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 lIns="87279" tIns="43640" rIns="87279" bIns="43640">
            <a:prstTxWarp prst="textNoShape">
              <a:avLst/>
            </a:prstTxWarp>
          </a:bodyPr>
          <a:lstStyle/>
          <a:p>
            <a:pPr defTabSz="9509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60"/>
          <p:cNvGrpSpPr/>
          <p:nvPr/>
        </p:nvGrpSpPr>
        <p:grpSpPr>
          <a:xfrm>
            <a:off x="685800" y="609599"/>
            <a:ext cx="7634907" cy="5752170"/>
            <a:chOff x="13933306" y="14765639"/>
            <a:chExt cx="10123083" cy="7696686"/>
          </a:xfrm>
        </p:grpSpPr>
        <p:sp>
          <p:nvSpPr>
            <p:cNvPr id="6" name="Rectangle 5"/>
            <p:cNvSpPr/>
            <p:nvPr/>
          </p:nvSpPr>
          <p:spPr>
            <a:xfrm>
              <a:off x="13933306" y="14765639"/>
              <a:ext cx="10123083" cy="76966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86"/>
            <p:cNvGrpSpPr/>
            <p:nvPr/>
          </p:nvGrpSpPr>
          <p:grpSpPr>
            <a:xfrm>
              <a:off x="13937611" y="14867599"/>
              <a:ext cx="10035819" cy="7578057"/>
              <a:chOff x="304800" y="214576"/>
              <a:chExt cx="8763001" cy="645219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3581400" y="214576"/>
                <a:ext cx="2362200" cy="631146"/>
                <a:chOff x="3276600" y="824176"/>
                <a:chExt cx="2362200" cy="631146"/>
              </a:xfrm>
            </p:grpSpPr>
            <p:sp>
              <p:nvSpPr>
                <p:cNvPr id="88" name="Rounded Rectangle 4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TextBox 5"/>
                <p:cNvSpPr txBox="1"/>
                <p:nvPr/>
              </p:nvSpPr>
              <p:spPr>
                <a:xfrm>
                  <a:off x="3352800" y="824176"/>
                  <a:ext cx="2209800" cy="631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Moving Object Pipeline</a:t>
                  </a:r>
                </a:p>
              </p:txBody>
            </p:sp>
          </p:grpSp>
          <p:grpSp>
            <p:nvGrpSpPr>
              <p:cNvPr id="11" name="Group 6"/>
              <p:cNvGrpSpPr/>
              <p:nvPr/>
            </p:nvGrpSpPr>
            <p:grpSpPr>
              <a:xfrm>
                <a:off x="3830820" y="1526919"/>
                <a:ext cx="1864360" cy="683740"/>
                <a:chOff x="3606800" y="1706490"/>
                <a:chExt cx="1864360" cy="462247"/>
              </a:xfrm>
            </p:grpSpPr>
            <p:sp>
              <p:nvSpPr>
                <p:cNvPr id="86" name="Rounded Rectangle 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"/>
                <p:cNvSpPr txBox="1"/>
                <p:nvPr/>
              </p:nvSpPr>
              <p:spPr>
                <a:xfrm>
                  <a:off x="3606800" y="1706490"/>
                  <a:ext cx="1864360" cy="462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Stationary Object Rejection &amp; S/N &amp; Artifact rejection</a:t>
                  </a: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2209799" y="228600"/>
                <a:ext cx="980667" cy="1069479"/>
                <a:chOff x="1143000" y="457200"/>
                <a:chExt cx="980667" cy="1069479"/>
              </a:xfrm>
            </p:grpSpPr>
            <p:sp>
              <p:nvSpPr>
                <p:cNvPr id="84" name="Can 10"/>
                <p:cNvSpPr/>
                <p:nvPr/>
              </p:nvSpPr>
              <p:spPr>
                <a:xfrm>
                  <a:off x="1143000" y="457200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11"/>
                <p:cNvSpPr txBox="1"/>
                <p:nvPr/>
              </p:nvSpPr>
              <p:spPr>
                <a:xfrm>
                  <a:off x="1143000" y="568955"/>
                  <a:ext cx="980667" cy="87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Level 1b</a:t>
                  </a:r>
                </a:p>
                <a:p>
                  <a:pPr algn="ctr"/>
                  <a:r>
                    <a:rPr lang="en-US" sz="1100" dirty="0" err="1"/>
                    <a:t>mdex</a:t>
                  </a:r>
                  <a:r>
                    <a:rPr lang="en-US" sz="1100" dirty="0"/>
                    <a:t> tables &amp; fits images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850640" y="909066"/>
                <a:ext cx="1828800" cy="490890"/>
                <a:chOff x="3606800" y="1358625"/>
                <a:chExt cx="1828800" cy="817584"/>
              </a:xfrm>
            </p:grpSpPr>
            <p:sp>
              <p:nvSpPr>
                <p:cNvPr id="82" name="Rounded Rectangle 13"/>
                <p:cNvSpPr/>
                <p:nvPr/>
              </p:nvSpPr>
              <p:spPr>
                <a:xfrm>
                  <a:off x="3606800" y="1536651"/>
                  <a:ext cx="1828800" cy="596948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14"/>
                <p:cNvSpPr txBox="1"/>
                <p:nvPr/>
              </p:nvSpPr>
              <p:spPr>
                <a:xfrm>
                  <a:off x="3606800" y="1358625"/>
                  <a:ext cx="1828800" cy="817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Check for Overlap Frames</a:t>
                  </a:r>
                </a:p>
              </p:txBody>
            </p:sp>
          </p:grpSp>
          <p:sp>
            <p:nvSpPr>
              <p:cNvPr id="14" name="Rounded Rectangle 13"/>
              <p:cNvSpPr/>
              <p:nvPr/>
            </p:nvSpPr>
            <p:spPr>
              <a:xfrm>
                <a:off x="3844560" y="22859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44560" y="2298050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/>
                  <a:t>Findtracklets</a:t>
                </a:r>
                <a:r>
                  <a:rPr lang="en-US" sz="1100" dirty="0"/>
                  <a:t>: create new detection pairs from unreduced frames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44560" y="32003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44560" y="3212449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Multiple iterations of </a:t>
                </a:r>
                <a:r>
                  <a:rPr lang="en-US" sz="1100" dirty="0" err="1"/>
                  <a:t>Collapsetracklets</a:t>
                </a:r>
                <a:r>
                  <a:rPr lang="en-US" sz="1100" dirty="0"/>
                  <a:t> on Overlap Frame regions</a:t>
                </a:r>
              </a:p>
            </p:txBody>
          </p:sp>
          <p:grpSp>
            <p:nvGrpSpPr>
              <p:cNvPr id="18" name="Group 19"/>
              <p:cNvGrpSpPr/>
              <p:nvPr/>
            </p:nvGrpSpPr>
            <p:grpSpPr>
              <a:xfrm>
                <a:off x="3850640" y="4114800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0" name="Rounded Rectangle 20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21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Garbage collection</a:t>
                  </a:r>
                </a:p>
              </p:txBody>
            </p:sp>
          </p:grpSp>
          <p:grpSp>
            <p:nvGrpSpPr>
              <p:cNvPr id="19" name="Group 22"/>
              <p:cNvGrpSpPr/>
              <p:nvPr/>
            </p:nvGrpSpPr>
            <p:grpSpPr>
              <a:xfrm>
                <a:off x="3844560" y="4682887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8" name="Rounded Rectangle 7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606800" y="1783078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Format Conversion</a:t>
                  </a:r>
                </a:p>
              </p:txBody>
            </p:sp>
          </p:grpSp>
          <p:grpSp>
            <p:nvGrpSpPr>
              <p:cNvPr id="20" name="Group 25"/>
              <p:cNvGrpSpPr/>
              <p:nvPr/>
            </p:nvGrpSpPr>
            <p:grpSpPr>
              <a:xfrm>
                <a:off x="3844560" y="5946279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6" name="Rounded Rectangle 75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QA loop</a:t>
                  </a:r>
                </a:p>
              </p:txBody>
            </p:sp>
          </p:grpSp>
          <p:grpSp>
            <p:nvGrpSpPr>
              <p:cNvPr id="21" name="Group 28"/>
              <p:cNvGrpSpPr/>
              <p:nvPr/>
            </p:nvGrpSpPr>
            <p:grpSpPr>
              <a:xfrm>
                <a:off x="3844560" y="5162823"/>
                <a:ext cx="1828800" cy="490891"/>
                <a:chOff x="3606800" y="1673951"/>
                <a:chExt cx="1828800" cy="490891"/>
              </a:xfrm>
            </p:grpSpPr>
            <p:sp>
              <p:nvSpPr>
                <p:cNvPr id="74" name="Rounded Rectangle 73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606800" y="1673951"/>
                  <a:ext cx="1828800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SSOID match &amp; QA filtering</a:t>
                  </a:r>
                </a:p>
              </p:txBody>
            </p:sp>
          </p:grpSp>
          <p:grpSp>
            <p:nvGrpSpPr>
              <p:cNvPr id="22" name="Group 31"/>
              <p:cNvGrpSpPr/>
              <p:nvPr/>
            </p:nvGrpSpPr>
            <p:grpSpPr>
              <a:xfrm>
                <a:off x="6096000" y="5943600"/>
                <a:ext cx="1828800" cy="381000"/>
                <a:chOff x="3606800" y="1752600"/>
                <a:chExt cx="1828800" cy="381000"/>
              </a:xfrm>
              <a:solidFill>
                <a:srgbClr val="FF6600"/>
              </a:solidFill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606800" y="1783079"/>
                  <a:ext cx="1828800" cy="221757"/>
                </a:xfrm>
                <a:prstGeom prst="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Submit to MPC </a:t>
                  </a:r>
                </a:p>
              </p:txBody>
            </p:sp>
          </p:grpSp>
          <p:grpSp>
            <p:nvGrpSpPr>
              <p:cNvPr id="23" name="Group 34"/>
              <p:cNvGrpSpPr/>
              <p:nvPr/>
            </p:nvGrpSpPr>
            <p:grpSpPr>
              <a:xfrm>
                <a:off x="1752600" y="5943601"/>
                <a:ext cx="1828800" cy="383679"/>
                <a:chOff x="3606800" y="1752601"/>
                <a:chExt cx="1828800" cy="383679"/>
              </a:xfrm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3606800" y="1752601"/>
                  <a:ext cx="1828800" cy="38367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Preparation</a:t>
                  </a:r>
                </a:p>
              </p:txBody>
            </p:sp>
          </p:grpSp>
          <p:grpSp>
            <p:nvGrpSpPr>
              <p:cNvPr id="24" name="Group 37"/>
              <p:cNvGrpSpPr/>
              <p:nvPr/>
            </p:nvGrpSpPr>
            <p:grpSpPr>
              <a:xfrm>
                <a:off x="6096000" y="4638754"/>
                <a:ext cx="2362200" cy="609600"/>
                <a:chOff x="3276600" y="838200"/>
                <a:chExt cx="2362200" cy="609600"/>
              </a:xfrm>
            </p:grpSpPr>
            <p:sp>
              <p:nvSpPr>
                <p:cNvPr id="68" name="Rounded Rectangle 67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3352800" y="928213"/>
                  <a:ext cx="2209800" cy="368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QA  - evaluation</a:t>
                  </a:r>
                </a:p>
              </p:txBody>
            </p:sp>
          </p:grpSp>
          <p:grpSp>
            <p:nvGrpSpPr>
              <p:cNvPr id="25" name="Group 40"/>
              <p:cNvGrpSpPr/>
              <p:nvPr/>
            </p:nvGrpSpPr>
            <p:grpSpPr>
              <a:xfrm>
                <a:off x="2150530" y="4860628"/>
                <a:ext cx="980667" cy="575846"/>
                <a:chOff x="2395333" y="4702805"/>
                <a:chExt cx="980667" cy="575846"/>
              </a:xfrm>
            </p:grpSpPr>
            <p:sp>
              <p:nvSpPr>
                <p:cNvPr id="66" name="Can 65"/>
                <p:cNvSpPr/>
                <p:nvPr/>
              </p:nvSpPr>
              <p:spPr>
                <a:xfrm>
                  <a:off x="2395333" y="4702805"/>
                  <a:ext cx="980667" cy="575846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395333" y="470975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SSOID input</a:t>
                  </a:r>
                </a:p>
              </p:txBody>
            </p:sp>
          </p:grpSp>
          <p:grpSp>
            <p:nvGrpSpPr>
              <p:cNvPr id="26" name="Group 43"/>
              <p:cNvGrpSpPr/>
              <p:nvPr/>
            </p:nvGrpSpPr>
            <p:grpSpPr>
              <a:xfrm>
                <a:off x="467132" y="5510070"/>
                <a:ext cx="980667" cy="1156696"/>
                <a:chOff x="162332" y="5586270"/>
                <a:chExt cx="980667" cy="1156696"/>
              </a:xfrm>
            </p:grpSpPr>
            <p:sp>
              <p:nvSpPr>
                <p:cNvPr id="64" name="Can 44"/>
                <p:cNvSpPr/>
                <p:nvPr/>
              </p:nvSpPr>
              <p:spPr>
                <a:xfrm>
                  <a:off x="162332" y="5673487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62332" y="5586270"/>
                  <a:ext cx="980667" cy="106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(Tracks &amp; object-level QA products)</a:t>
                  </a: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048000" y="550277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39533" y="5164667"/>
                <a:ext cx="1683281" cy="605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/>
              <p:cNvCxnSpPr/>
              <p:nvPr/>
            </p:nvCxnSpPr>
            <p:spPr>
              <a:xfrm rot="5400000" flipH="1" flipV="1">
                <a:off x="5358999" y="5257109"/>
                <a:ext cx="940602" cy="6858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29"/>
              <p:cNvCxnSpPr/>
              <p:nvPr/>
            </p:nvCxnSpPr>
            <p:spPr>
              <a:xfrm rot="5400000">
                <a:off x="5499834" y="5283641"/>
                <a:ext cx="925635" cy="64770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4635125" y="925888"/>
                <a:ext cx="177758" cy="238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4596984" y="1462280"/>
                <a:ext cx="266580" cy="587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4591112" y="2228113"/>
                <a:ext cx="266581" cy="15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5400000">
                <a:off x="4567508" y="3118910"/>
                <a:ext cx="313789" cy="159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4600717" y="3999309"/>
                <a:ext cx="246577" cy="23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4610101" y="4609306"/>
                <a:ext cx="228600" cy="158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4632961" y="5154535"/>
                <a:ext cx="182880" cy="158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4566139" y="5783612"/>
                <a:ext cx="314142" cy="7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ight Arrow 38"/>
              <p:cNvSpPr/>
              <p:nvPr/>
            </p:nvSpPr>
            <p:spPr>
              <a:xfrm>
                <a:off x="5638800" y="6019800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0800000">
                <a:off x="3526020" y="6173790"/>
                <a:ext cx="3048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ight Arrow 40"/>
              <p:cNvSpPr/>
              <p:nvPr/>
            </p:nvSpPr>
            <p:spPr>
              <a:xfrm rot="10800000">
                <a:off x="1447798" y="6096001"/>
                <a:ext cx="440215" cy="2241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6705600" y="553453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6837571" y="934829"/>
                <a:ext cx="347246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6705600" y="1265311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467600" y="301387"/>
                <a:ext cx="15240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input</a:t>
                </a:r>
              </a:p>
            </p:txBody>
          </p:sp>
          <p:cxnSp>
            <p:nvCxnSpPr>
              <p:cNvPr id="46" name="Curved Connector 45"/>
              <p:cNvCxnSpPr/>
              <p:nvPr/>
            </p:nvCxnSpPr>
            <p:spPr>
              <a:xfrm flipV="1">
                <a:off x="6553200" y="1772518"/>
                <a:ext cx="838201" cy="43728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7391400" y="1147226"/>
                <a:ext cx="16764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product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91401" y="1737027"/>
                <a:ext cx="1676400" cy="631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Internal pipeline product for eyes-on evaluation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324600" y="228600"/>
                <a:ext cx="2743200" cy="23622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>
                <a:stCxn id="74" idx="3"/>
                <a:endCxn id="68" idx="1"/>
              </p:cNvCxnSpPr>
              <p:nvPr/>
            </p:nvCxnSpPr>
            <p:spPr>
              <a:xfrm flipV="1">
                <a:off x="5673360" y="4943554"/>
                <a:ext cx="422640" cy="48841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70"/>
              <p:cNvGrpSpPr/>
              <p:nvPr/>
            </p:nvGrpSpPr>
            <p:grpSpPr>
              <a:xfrm>
                <a:off x="619531" y="3501058"/>
                <a:ext cx="980667" cy="752307"/>
                <a:chOff x="652666" y="3577257"/>
                <a:chExt cx="980667" cy="752307"/>
              </a:xfrm>
            </p:grpSpPr>
            <p:sp>
              <p:nvSpPr>
                <p:cNvPr id="62" name="Can 61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52666" y="3648030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err="1"/>
                    <a:t>Tracklet</a:t>
                  </a:r>
                  <a:r>
                    <a:rPr lang="en-US" sz="1100" dirty="0"/>
                    <a:t> Database</a:t>
                  </a:r>
                </a:p>
              </p:txBody>
            </p:sp>
          </p:grpSp>
          <p:grpSp>
            <p:nvGrpSpPr>
              <p:cNvPr id="52" name="Group 73"/>
              <p:cNvGrpSpPr/>
              <p:nvPr/>
            </p:nvGrpSpPr>
            <p:grpSpPr>
              <a:xfrm>
                <a:off x="1262266" y="1782532"/>
                <a:ext cx="980667" cy="752307"/>
                <a:chOff x="652666" y="3577257"/>
                <a:chExt cx="980667" cy="752307"/>
              </a:xfrm>
            </p:grpSpPr>
            <p:sp>
              <p:nvSpPr>
                <p:cNvPr id="60" name="Can 59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52666" y="364803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Frame Database</a:t>
                  </a:r>
                </a:p>
              </p:txBody>
            </p:sp>
          </p:grpSp>
          <p:cxnSp>
            <p:nvCxnSpPr>
              <p:cNvPr id="53" name="Straight Arrow Connector 52"/>
              <p:cNvCxnSpPr>
                <a:stCxn id="61" idx="3"/>
              </p:cNvCxnSpPr>
              <p:nvPr/>
            </p:nvCxnSpPr>
            <p:spPr>
              <a:xfrm flipV="1">
                <a:off x="2242934" y="1091270"/>
                <a:ext cx="1607707" cy="10074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endCxn id="60" idx="4"/>
              </p:cNvCxnSpPr>
              <p:nvPr/>
            </p:nvCxnSpPr>
            <p:spPr>
              <a:xfrm rot="10800000" flipV="1">
                <a:off x="2242934" y="838200"/>
                <a:ext cx="1587887" cy="13204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1600198" y="3276600"/>
                <a:ext cx="2244362" cy="46395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 flipV="1">
                <a:off x="1600198" y="3740558"/>
                <a:ext cx="2244362" cy="22184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914399" y="2483080"/>
                <a:ext cx="1676400" cy="385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Frame state, location, and time.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4800" y="4253004"/>
                <a:ext cx="158321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Detection time and location &amp; </a:t>
                </a:r>
              </a:p>
              <a:p>
                <a:pPr algn="ctr"/>
                <a:r>
                  <a:rPr lang="en-US" sz="800" dirty="0" err="1"/>
                  <a:t>Tracklet</a:t>
                </a:r>
                <a:r>
                  <a:rPr lang="en-US" sz="800" dirty="0"/>
                  <a:t> associations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57400" y="5428010"/>
                <a:ext cx="113306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Known solar system object identification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rot="16200000" flipV="1">
              <a:off x="15911192" y="17546536"/>
              <a:ext cx="2310656" cy="181852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>
              <a:off x="15421165" y="19448384"/>
              <a:ext cx="2577317" cy="3151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8794" y="152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Findtracklets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1" name="Freeform 4"/>
          <p:cNvSpPr>
            <a:spLocks noChangeArrowheads="1"/>
          </p:cNvSpPr>
          <p:nvPr/>
        </p:nvSpPr>
        <p:spPr bwMode="auto">
          <a:xfrm>
            <a:off x="3585048" y="4419600"/>
            <a:ext cx="4339752" cy="1853119"/>
          </a:xfrm>
          <a:custGeom>
            <a:avLst/>
            <a:gdLst>
              <a:gd name="T0" fmla="*/ 6191071 w 4889500"/>
              <a:gd name="T1" fmla="*/ 0 h 1917700"/>
              <a:gd name="T2" fmla="*/ 14103921 w 4889500"/>
              <a:gd name="T3" fmla="*/ 31102 h 1917700"/>
              <a:gd name="T4" fmla="*/ 14103921 w 4889500"/>
              <a:gd name="T5" fmla="*/ 2674697 h 1917700"/>
              <a:gd name="T6" fmla="*/ 7180178 w 4889500"/>
              <a:gd name="T7" fmla="*/ 2736899 h 1917700"/>
              <a:gd name="T8" fmla="*/ 5495034 w 4889500"/>
              <a:gd name="T9" fmla="*/ 4696270 h 1917700"/>
              <a:gd name="T10" fmla="*/ 0 w 4889500"/>
              <a:gd name="T11" fmla="*/ 4696270 h 1917700"/>
              <a:gd name="T12" fmla="*/ 36634 w 4889500"/>
              <a:gd name="T13" fmla="*/ 1555055 h 1917700"/>
              <a:gd name="T14" fmla="*/ 5604934 w 4889500"/>
              <a:gd name="T15" fmla="*/ 1586157 h 1917700"/>
              <a:gd name="T16" fmla="*/ 6191071 w 4889500"/>
              <a:gd name="T17" fmla="*/ 0 h 19177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89500"/>
              <a:gd name="T28" fmla="*/ 0 h 1917700"/>
              <a:gd name="T29" fmla="*/ 4889500 w 4889500"/>
              <a:gd name="T30" fmla="*/ 1917700 h 19177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89500" h="1917700">
                <a:moveTo>
                  <a:pt x="2146300" y="0"/>
                </a:moveTo>
                <a:lnTo>
                  <a:pt x="4889500" y="12700"/>
                </a:lnTo>
                <a:lnTo>
                  <a:pt x="4889500" y="1092200"/>
                </a:lnTo>
                <a:lnTo>
                  <a:pt x="2489200" y="1117600"/>
                </a:lnTo>
                <a:lnTo>
                  <a:pt x="1905000" y="1917700"/>
                </a:lnTo>
                <a:lnTo>
                  <a:pt x="0" y="1917700"/>
                </a:lnTo>
                <a:lnTo>
                  <a:pt x="12700" y="635000"/>
                </a:lnTo>
                <a:lnTo>
                  <a:pt x="1943100" y="647700"/>
                </a:lnTo>
                <a:lnTo>
                  <a:pt x="2146300" y="0"/>
                </a:lnTo>
                <a:close/>
              </a:path>
            </a:pathLst>
          </a:custGeom>
          <a:noFill/>
          <a:ln w="12700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 lIns="87279" tIns="43640" rIns="87279" bIns="43640">
            <a:prstTxWarp prst="textNoShape">
              <a:avLst/>
            </a:prstTxWarp>
          </a:bodyPr>
          <a:lstStyle/>
          <a:p>
            <a:pPr defTabSz="950913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519230" y="2392272"/>
            <a:ext cx="1954470" cy="833528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066" y="381000"/>
            <a:ext cx="8418934" cy="617300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26"/>
          <p:cNvGrpSpPr/>
          <p:nvPr/>
        </p:nvGrpSpPr>
        <p:grpSpPr>
          <a:xfrm>
            <a:off x="828114" y="2362200"/>
            <a:ext cx="7477686" cy="4001632"/>
            <a:chOff x="9527097" y="4572000"/>
            <a:chExt cx="10896600" cy="5829300"/>
          </a:xfrm>
        </p:grpSpPr>
        <p:sp>
          <p:nvSpPr>
            <p:cNvPr id="8" name="Rectangle 7"/>
            <p:cNvSpPr/>
            <p:nvPr/>
          </p:nvSpPr>
          <p:spPr>
            <a:xfrm>
              <a:off x="9527097" y="4838700"/>
              <a:ext cx="10896600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123"/>
            <p:cNvGrpSpPr/>
            <p:nvPr/>
          </p:nvGrpSpPr>
          <p:grpSpPr>
            <a:xfrm>
              <a:off x="17068800" y="6286226"/>
              <a:ext cx="1900552" cy="2236079"/>
              <a:chOff x="17068800" y="6286226"/>
              <a:chExt cx="1900552" cy="223607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7068800" y="7404398"/>
                <a:ext cx="1242877" cy="63691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12" idx="2"/>
              </p:cNvCxnSpPr>
              <p:nvPr/>
            </p:nvCxnSpPr>
            <p:spPr>
              <a:xfrm rot="5400000" flipH="1" flipV="1">
                <a:off x="17590657" y="7917311"/>
                <a:ext cx="956419" cy="25357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0800000">
                <a:off x="18195652" y="7404398"/>
                <a:ext cx="773697" cy="443776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12" idx="2"/>
              </p:cNvCxnSpPr>
              <p:nvPr/>
            </p:nvCxnSpPr>
            <p:spPr>
              <a:xfrm rot="5400000">
                <a:off x="17942672" y="6539207"/>
                <a:ext cx="1279661" cy="773699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3"/>
            <p:cNvGrpSpPr/>
            <p:nvPr/>
          </p:nvGrpSpPr>
          <p:grpSpPr>
            <a:xfrm>
              <a:off x="9801347" y="4572000"/>
              <a:ext cx="3990853" cy="5652828"/>
              <a:chOff x="5153147" y="4531692"/>
              <a:chExt cx="3990853" cy="5652828"/>
            </a:xfrm>
          </p:grpSpPr>
          <p:grpSp>
            <p:nvGrpSpPr>
              <p:cNvPr id="24" name="Group 92"/>
              <p:cNvGrpSpPr/>
              <p:nvPr/>
            </p:nvGrpSpPr>
            <p:grpSpPr>
              <a:xfrm>
                <a:off x="5153147" y="5257800"/>
                <a:ext cx="3990853" cy="4926720"/>
                <a:chOff x="5207861" y="5257800"/>
                <a:chExt cx="3990853" cy="4926720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5207861" y="5257800"/>
                  <a:ext cx="3990853" cy="3886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flipV="1">
                  <a:off x="6919343" y="6960480"/>
                  <a:ext cx="548257" cy="50712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flipH="1">
                  <a:off x="6919343" y="7045866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T1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 flipV="1">
                  <a:off x="7620000" y="7493880"/>
                  <a:ext cx="548257" cy="5071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flipH="1">
                  <a:off x="7620000" y="7579266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 flipV="1">
                  <a:off x="6781800" y="8027280"/>
                  <a:ext cx="548257" cy="5071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flipH="1">
                  <a:off x="6781800" y="8112666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 flipV="1">
                  <a:off x="5791200" y="7646280"/>
                  <a:ext cx="548257" cy="5071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flipH="1">
                  <a:off x="5791200" y="7731667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 flipV="1">
                  <a:off x="7772400" y="5791200"/>
                  <a:ext cx="548257" cy="5071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flipH="1">
                  <a:off x="7772400" y="5876586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 flipV="1">
                  <a:off x="7772400" y="9677400"/>
                  <a:ext cx="548257" cy="5071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 flipH="1">
                  <a:off x="7772400" y="9762786"/>
                  <a:ext cx="507139" cy="403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 rot="18734254">
                <a:off x="4778401" y="5921103"/>
                <a:ext cx="327126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Speed Limit Boundary</a:t>
                </a:r>
                <a:endParaRPr lang="en-US" sz="1600" dirty="0"/>
              </a:p>
            </p:txBody>
          </p:sp>
        </p:grpSp>
        <p:sp>
          <p:nvSpPr>
            <p:cNvPr id="11" name="Oval 10"/>
            <p:cNvSpPr/>
            <p:nvPr/>
          </p:nvSpPr>
          <p:spPr>
            <a:xfrm flipV="1">
              <a:off x="17942082" y="7076988"/>
              <a:ext cx="548257" cy="50712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7942082" y="7162373"/>
              <a:ext cx="507139" cy="40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 flipV="1">
              <a:off x="18642739" y="7610388"/>
              <a:ext cx="548257" cy="50712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18642739" y="7695774"/>
              <a:ext cx="507139" cy="40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17804539" y="8143788"/>
              <a:ext cx="548257" cy="50712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17804539" y="8229173"/>
              <a:ext cx="507139" cy="40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16813939" y="7762788"/>
              <a:ext cx="548257" cy="50712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16813940" y="7848173"/>
              <a:ext cx="507139" cy="40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V="1">
              <a:off x="18795139" y="5907708"/>
              <a:ext cx="548257" cy="50712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8795139" y="5993093"/>
              <a:ext cx="507139" cy="40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373601" y="9108756"/>
              <a:ext cx="2410443" cy="538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Tracklets</a:t>
              </a:r>
              <a:endParaRPr lang="en-US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14255491" y="7010400"/>
              <a:ext cx="1898909" cy="63467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189814" y="7129879"/>
              <a:ext cx="1964586" cy="49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Findtracklets</a:t>
              </a:r>
              <a:endParaRPr lang="en-US" sz="16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04314" y="401122"/>
            <a:ext cx="74776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FFFF00"/>
                </a:solidFill>
              </a:rPr>
              <a:t>Findtracklets</a:t>
            </a:r>
            <a:r>
              <a:rPr lang="en-US" sz="2600" dirty="0" smtClean="0">
                <a:solidFill>
                  <a:srgbClr val="FFFF00"/>
                </a:solidFill>
              </a:rPr>
              <a:t> – the starting point for </a:t>
            </a:r>
            <a:r>
              <a:rPr lang="en-US" sz="2600" dirty="0" err="1" smtClean="0">
                <a:solidFill>
                  <a:srgbClr val="FFFF00"/>
                </a:solidFill>
              </a:rPr>
              <a:t>tracklets</a:t>
            </a:r>
            <a:endParaRPr lang="en-US" sz="26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Makes all pairs that are possibly the same object based solely on sky plane speed.  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Ignores all magnitude (and other possible) information.</a:t>
            </a:r>
            <a:endParaRPr lang="en-US" sz="3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60"/>
          <p:cNvGrpSpPr/>
          <p:nvPr/>
        </p:nvGrpSpPr>
        <p:grpSpPr>
          <a:xfrm>
            <a:off x="685800" y="609599"/>
            <a:ext cx="7634907" cy="5752170"/>
            <a:chOff x="13933306" y="14765639"/>
            <a:chExt cx="10123083" cy="7696686"/>
          </a:xfrm>
        </p:grpSpPr>
        <p:sp>
          <p:nvSpPr>
            <p:cNvPr id="6" name="Rectangle 5"/>
            <p:cNvSpPr/>
            <p:nvPr/>
          </p:nvSpPr>
          <p:spPr>
            <a:xfrm>
              <a:off x="13933306" y="14765639"/>
              <a:ext cx="10123083" cy="76966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86"/>
            <p:cNvGrpSpPr/>
            <p:nvPr/>
          </p:nvGrpSpPr>
          <p:grpSpPr>
            <a:xfrm>
              <a:off x="13937611" y="14867599"/>
              <a:ext cx="10035819" cy="7578057"/>
              <a:chOff x="304800" y="214576"/>
              <a:chExt cx="8763001" cy="645219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3581400" y="214576"/>
                <a:ext cx="2362200" cy="631146"/>
                <a:chOff x="3276600" y="824176"/>
                <a:chExt cx="2362200" cy="631146"/>
              </a:xfrm>
            </p:grpSpPr>
            <p:sp>
              <p:nvSpPr>
                <p:cNvPr id="88" name="Rounded Rectangle 4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TextBox 5"/>
                <p:cNvSpPr txBox="1"/>
                <p:nvPr/>
              </p:nvSpPr>
              <p:spPr>
                <a:xfrm>
                  <a:off x="3352800" y="824176"/>
                  <a:ext cx="2209800" cy="631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Moving Object Pipeline</a:t>
                  </a:r>
                </a:p>
              </p:txBody>
            </p:sp>
          </p:grpSp>
          <p:grpSp>
            <p:nvGrpSpPr>
              <p:cNvPr id="11" name="Group 6"/>
              <p:cNvGrpSpPr/>
              <p:nvPr/>
            </p:nvGrpSpPr>
            <p:grpSpPr>
              <a:xfrm>
                <a:off x="3830820" y="1526919"/>
                <a:ext cx="1864360" cy="683740"/>
                <a:chOff x="3606800" y="1706490"/>
                <a:chExt cx="1864360" cy="462247"/>
              </a:xfrm>
            </p:grpSpPr>
            <p:sp>
              <p:nvSpPr>
                <p:cNvPr id="86" name="Rounded Rectangle 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"/>
                <p:cNvSpPr txBox="1"/>
                <p:nvPr/>
              </p:nvSpPr>
              <p:spPr>
                <a:xfrm>
                  <a:off x="3606800" y="1706490"/>
                  <a:ext cx="1864360" cy="462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Stationary Object Rejection &amp; S/N &amp; Artifact rejection</a:t>
                  </a: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2209799" y="228600"/>
                <a:ext cx="980667" cy="1069479"/>
                <a:chOff x="1143000" y="457200"/>
                <a:chExt cx="980667" cy="1069479"/>
              </a:xfrm>
            </p:grpSpPr>
            <p:sp>
              <p:nvSpPr>
                <p:cNvPr id="84" name="Can 10"/>
                <p:cNvSpPr/>
                <p:nvPr/>
              </p:nvSpPr>
              <p:spPr>
                <a:xfrm>
                  <a:off x="1143000" y="457200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11"/>
                <p:cNvSpPr txBox="1"/>
                <p:nvPr/>
              </p:nvSpPr>
              <p:spPr>
                <a:xfrm>
                  <a:off x="1143000" y="568955"/>
                  <a:ext cx="980667" cy="87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Level 1b</a:t>
                  </a:r>
                </a:p>
                <a:p>
                  <a:pPr algn="ctr"/>
                  <a:r>
                    <a:rPr lang="en-US" sz="1100" dirty="0" err="1"/>
                    <a:t>mdex</a:t>
                  </a:r>
                  <a:r>
                    <a:rPr lang="en-US" sz="1100" dirty="0"/>
                    <a:t> tables &amp; fits images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850640" y="909066"/>
                <a:ext cx="1828800" cy="490890"/>
                <a:chOff x="3606800" y="1358625"/>
                <a:chExt cx="1828800" cy="817584"/>
              </a:xfrm>
            </p:grpSpPr>
            <p:sp>
              <p:nvSpPr>
                <p:cNvPr id="82" name="Rounded Rectangle 13"/>
                <p:cNvSpPr/>
                <p:nvPr/>
              </p:nvSpPr>
              <p:spPr>
                <a:xfrm>
                  <a:off x="3606800" y="1536651"/>
                  <a:ext cx="1828800" cy="596948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14"/>
                <p:cNvSpPr txBox="1"/>
                <p:nvPr/>
              </p:nvSpPr>
              <p:spPr>
                <a:xfrm>
                  <a:off x="3606800" y="1358625"/>
                  <a:ext cx="1828800" cy="817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Check for Overlap Frames</a:t>
                  </a:r>
                </a:p>
              </p:txBody>
            </p:sp>
          </p:grpSp>
          <p:sp>
            <p:nvSpPr>
              <p:cNvPr id="14" name="Rounded Rectangle 13"/>
              <p:cNvSpPr/>
              <p:nvPr/>
            </p:nvSpPr>
            <p:spPr>
              <a:xfrm>
                <a:off x="3844560" y="22859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44560" y="2298050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/>
                  <a:t>Findtracklets</a:t>
                </a:r>
                <a:r>
                  <a:rPr lang="en-US" sz="1100" dirty="0"/>
                  <a:t>: create new detection pairs from unreduced frames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44560" y="32003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44560" y="3212449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Multiple iterations of </a:t>
                </a:r>
                <a:r>
                  <a:rPr lang="en-US" sz="1100" dirty="0" err="1"/>
                  <a:t>Collapsetracklets</a:t>
                </a:r>
                <a:r>
                  <a:rPr lang="en-US" sz="1100" dirty="0"/>
                  <a:t> on Overlap Frame regions</a:t>
                </a:r>
              </a:p>
            </p:txBody>
          </p:sp>
          <p:grpSp>
            <p:nvGrpSpPr>
              <p:cNvPr id="18" name="Group 19"/>
              <p:cNvGrpSpPr/>
              <p:nvPr/>
            </p:nvGrpSpPr>
            <p:grpSpPr>
              <a:xfrm>
                <a:off x="3850640" y="4114800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0" name="Rounded Rectangle 20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21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Garbage collection</a:t>
                  </a:r>
                </a:p>
              </p:txBody>
            </p:sp>
          </p:grpSp>
          <p:grpSp>
            <p:nvGrpSpPr>
              <p:cNvPr id="19" name="Group 22"/>
              <p:cNvGrpSpPr/>
              <p:nvPr/>
            </p:nvGrpSpPr>
            <p:grpSpPr>
              <a:xfrm>
                <a:off x="3844560" y="4682887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8" name="Rounded Rectangle 7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606800" y="1783078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Format Conversion</a:t>
                  </a:r>
                </a:p>
              </p:txBody>
            </p:sp>
          </p:grpSp>
          <p:grpSp>
            <p:nvGrpSpPr>
              <p:cNvPr id="20" name="Group 25"/>
              <p:cNvGrpSpPr/>
              <p:nvPr/>
            </p:nvGrpSpPr>
            <p:grpSpPr>
              <a:xfrm>
                <a:off x="3844560" y="5946279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6" name="Rounded Rectangle 75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QA loop</a:t>
                  </a:r>
                </a:p>
              </p:txBody>
            </p:sp>
          </p:grpSp>
          <p:grpSp>
            <p:nvGrpSpPr>
              <p:cNvPr id="21" name="Group 28"/>
              <p:cNvGrpSpPr/>
              <p:nvPr/>
            </p:nvGrpSpPr>
            <p:grpSpPr>
              <a:xfrm>
                <a:off x="3844560" y="5162823"/>
                <a:ext cx="1828800" cy="490891"/>
                <a:chOff x="3606800" y="1673951"/>
                <a:chExt cx="1828800" cy="490891"/>
              </a:xfrm>
            </p:grpSpPr>
            <p:sp>
              <p:nvSpPr>
                <p:cNvPr id="74" name="Rounded Rectangle 73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606800" y="1673951"/>
                  <a:ext cx="1828800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SSOID match &amp; QA filtering</a:t>
                  </a:r>
                </a:p>
              </p:txBody>
            </p:sp>
          </p:grpSp>
          <p:grpSp>
            <p:nvGrpSpPr>
              <p:cNvPr id="22" name="Group 31"/>
              <p:cNvGrpSpPr/>
              <p:nvPr/>
            </p:nvGrpSpPr>
            <p:grpSpPr>
              <a:xfrm>
                <a:off x="6096000" y="5943600"/>
                <a:ext cx="1828800" cy="381000"/>
                <a:chOff x="3606800" y="1752600"/>
                <a:chExt cx="1828800" cy="381000"/>
              </a:xfrm>
              <a:solidFill>
                <a:srgbClr val="FF6600"/>
              </a:solidFill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606800" y="1783079"/>
                  <a:ext cx="1828800" cy="221757"/>
                </a:xfrm>
                <a:prstGeom prst="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Submit to MPC </a:t>
                  </a:r>
                </a:p>
              </p:txBody>
            </p:sp>
          </p:grpSp>
          <p:grpSp>
            <p:nvGrpSpPr>
              <p:cNvPr id="23" name="Group 34"/>
              <p:cNvGrpSpPr/>
              <p:nvPr/>
            </p:nvGrpSpPr>
            <p:grpSpPr>
              <a:xfrm>
                <a:off x="1752600" y="5943601"/>
                <a:ext cx="1828800" cy="383679"/>
                <a:chOff x="3606800" y="1752601"/>
                <a:chExt cx="1828800" cy="383679"/>
              </a:xfrm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3606800" y="1752601"/>
                  <a:ext cx="1828800" cy="38367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Preparation</a:t>
                  </a:r>
                </a:p>
              </p:txBody>
            </p:sp>
          </p:grpSp>
          <p:grpSp>
            <p:nvGrpSpPr>
              <p:cNvPr id="24" name="Group 37"/>
              <p:cNvGrpSpPr/>
              <p:nvPr/>
            </p:nvGrpSpPr>
            <p:grpSpPr>
              <a:xfrm>
                <a:off x="6096000" y="4638754"/>
                <a:ext cx="2362200" cy="609600"/>
                <a:chOff x="3276600" y="838200"/>
                <a:chExt cx="2362200" cy="609600"/>
              </a:xfrm>
            </p:grpSpPr>
            <p:sp>
              <p:nvSpPr>
                <p:cNvPr id="68" name="Rounded Rectangle 67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3352800" y="928213"/>
                  <a:ext cx="2209800" cy="368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QA  - evaluation</a:t>
                  </a:r>
                </a:p>
              </p:txBody>
            </p:sp>
          </p:grpSp>
          <p:grpSp>
            <p:nvGrpSpPr>
              <p:cNvPr id="25" name="Group 40"/>
              <p:cNvGrpSpPr/>
              <p:nvPr/>
            </p:nvGrpSpPr>
            <p:grpSpPr>
              <a:xfrm>
                <a:off x="2150530" y="4860628"/>
                <a:ext cx="980667" cy="575846"/>
                <a:chOff x="2395333" y="4702805"/>
                <a:chExt cx="980667" cy="575846"/>
              </a:xfrm>
            </p:grpSpPr>
            <p:sp>
              <p:nvSpPr>
                <p:cNvPr id="66" name="Can 65"/>
                <p:cNvSpPr/>
                <p:nvPr/>
              </p:nvSpPr>
              <p:spPr>
                <a:xfrm>
                  <a:off x="2395333" y="4702805"/>
                  <a:ext cx="980667" cy="575846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395333" y="470975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SSOID input</a:t>
                  </a:r>
                </a:p>
              </p:txBody>
            </p:sp>
          </p:grpSp>
          <p:grpSp>
            <p:nvGrpSpPr>
              <p:cNvPr id="26" name="Group 43"/>
              <p:cNvGrpSpPr/>
              <p:nvPr/>
            </p:nvGrpSpPr>
            <p:grpSpPr>
              <a:xfrm>
                <a:off x="467132" y="5510070"/>
                <a:ext cx="980667" cy="1156696"/>
                <a:chOff x="162332" y="5586270"/>
                <a:chExt cx="980667" cy="1156696"/>
              </a:xfrm>
            </p:grpSpPr>
            <p:sp>
              <p:nvSpPr>
                <p:cNvPr id="64" name="Can 44"/>
                <p:cNvSpPr/>
                <p:nvPr/>
              </p:nvSpPr>
              <p:spPr>
                <a:xfrm>
                  <a:off x="162332" y="5673487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62332" y="5586270"/>
                  <a:ext cx="980667" cy="106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(Tracks &amp; object-level QA products)</a:t>
                  </a: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048000" y="550277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39533" y="5164667"/>
                <a:ext cx="1683281" cy="605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/>
              <p:cNvCxnSpPr/>
              <p:nvPr/>
            </p:nvCxnSpPr>
            <p:spPr>
              <a:xfrm rot="5400000" flipH="1" flipV="1">
                <a:off x="5358999" y="5257109"/>
                <a:ext cx="940602" cy="6858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29"/>
              <p:cNvCxnSpPr/>
              <p:nvPr/>
            </p:nvCxnSpPr>
            <p:spPr>
              <a:xfrm rot="5400000">
                <a:off x="5499834" y="5283641"/>
                <a:ext cx="925635" cy="64770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4635125" y="925888"/>
                <a:ext cx="177758" cy="238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4596984" y="1462280"/>
                <a:ext cx="266580" cy="587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4591112" y="2228113"/>
                <a:ext cx="266581" cy="15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5400000">
                <a:off x="4567508" y="3118910"/>
                <a:ext cx="313789" cy="159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4600717" y="3999309"/>
                <a:ext cx="246577" cy="23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4610101" y="4609306"/>
                <a:ext cx="228600" cy="158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4632961" y="5154535"/>
                <a:ext cx="182880" cy="158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4566139" y="5783612"/>
                <a:ext cx="314142" cy="7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ight Arrow 38"/>
              <p:cNvSpPr/>
              <p:nvPr/>
            </p:nvSpPr>
            <p:spPr>
              <a:xfrm>
                <a:off x="5638800" y="6019800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0800000">
                <a:off x="3526020" y="6173790"/>
                <a:ext cx="3048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ight Arrow 40"/>
              <p:cNvSpPr/>
              <p:nvPr/>
            </p:nvSpPr>
            <p:spPr>
              <a:xfrm rot="10800000">
                <a:off x="1447798" y="6096001"/>
                <a:ext cx="440215" cy="2241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6705600" y="553453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6837571" y="934829"/>
                <a:ext cx="347246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6705600" y="1265311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467600" y="301387"/>
                <a:ext cx="15240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input</a:t>
                </a:r>
              </a:p>
            </p:txBody>
          </p:sp>
          <p:cxnSp>
            <p:nvCxnSpPr>
              <p:cNvPr id="46" name="Curved Connector 45"/>
              <p:cNvCxnSpPr/>
              <p:nvPr/>
            </p:nvCxnSpPr>
            <p:spPr>
              <a:xfrm flipV="1">
                <a:off x="6553200" y="1772518"/>
                <a:ext cx="838201" cy="43728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7391400" y="1147226"/>
                <a:ext cx="16764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product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91401" y="1737027"/>
                <a:ext cx="1676400" cy="631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Internal pipeline product for eyes-on evaluation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324600" y="228600"/>
                <a:ext cx="2743200" cy="23622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>
                <a:stCxn id="74" idx="3"/>
                <a:endCxn id="68" idx="1"/>
              </p:cNvCxnSpPr>
              <p:nvPr/>
            </p:nvCxnSpPr>
            <p:spPr>
              <a:xfrm flipV="1">
                <a:off x="5673360" y="4943554"/>
                <a:ext cx="422640" cy="48841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70"/>
              <p:cNvGrpSpPr/>
              <p:nvPr/>
            </p:nvGrpSpPr>
            <p:grpSpPr>
              <a:xfrm>
                <a:off x="619531" y="3501058"/>
                <a:ext cx="980667" cy="752307"/>
                <a:chOff x="652666" y="3577257"/>
                <a:chExt cx="980667" cy="752307"/>
              </a:xfrm>
            </p:grpSpPr>
            <p:sp>
              <p:nvSpPr>
                <p:cNvPr id="62" name="Can 61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52666" y="3648030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err="1"/>
                    <a:t>Tracklet</a:t>
                  </a:r>
                  <a:r>
                    <a:rPr lang="en-US" sz="1100" dirty="0"/>
                    <a:t> Database</a:t>
                  </a:r>
                </a:p>
              </p:txBody>
            </p:sp>
          </p:grpSp>
          <p:grpSp>
            <p:nvGrpSpPr>
              <p:cNvPr id="52" name="Group 73"/>
              <p:cNvGrpSpPr/>
              <p:nvPr/>
            </p:nvGrpSpPr>
            <p:grpSpPr>
              <a:xfrm>
                <a:off x="1262266" y="1782532"/>
                <a:ext cx="980667" cy="752307"/>
                <a:chOff x="652666" y="3577257"/>
                <a:chExt cx="980667" cy="752307"/>
              </a:xfrm>
            </p:grpSpPr>
            <p:sp>
              <p:nvSpPr>
                <p:cNvPr id="60" name="Can 59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52666" y="364803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Frame Database</a:t>
                  </a:r>
                </a:p>
              </p:txBody>
            </p:sp>
          </p:grpSp>
          <p:cxnSp>
            <p:nvCxnSpPr>
              <p:cNvPr id="53" name="Straight Arrow Connector 52"/>
              <p:cNvCxnSpPr>
                <a:stCxn id="61" idx="3"/>
              </p:cNvCxnSpPr>
              <p:nvPr/>
            </p:nvCxnSpPr>
            <p:spPr>
              <a:xfrm flipV="1">
                <a:off x="2242934" y="1091270"/>
                <a:ext cx="1607707" cy="10074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endCxn id="60" idx="4"/>
              </p:cNvCxnSpPr>
              <p:nvPr/>
            </p:nvCxnSpPr>
            <p:spPr>
              <a:xfrm rot="10800000" flipV="1">
                <a:off x="2242934" y="838200"/>
                <a:ext cx="1587887" cy="13204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1600198" y="3276600"/>
                <a:ext cx="2244362" cy="46395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 flipV="1">
                <a:off x="1600198" y="3740558"/>
                <a:ext cx="2244362" cy="22184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914399" y="2483080"/>
                <a:ext cx="1676400" cy="385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Frame state, location, and time.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4800" y="4253004"/>
                <a:ext cx="158321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Detection time and location &amp; </a:t>
                </a:r>
              </a:p>
              <a:p>
                <a:pPr algn="ctr"/>
                <a:r>
                  <a:rPr lang="en-US" sz="800" dirty="0" err="1"/>
                  <a:t>Tracklet</a:t>
                </a:r>
                <a:r>
                  <a:rPr lang="en-US" sz="800" dirty="0"/>
                  <a:t> associations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57400" y="5428010"/>
                <a:ext cx="113306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Known solar system object identification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rot="16200000" flipV="1">
              <a:off x="15911192" y="17546536"/>
              <a:ext cx="2310656" cy="181852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>
              <a:off x="15421165" y="19448384"/>
              <a:ext cx="2577317" cy="3151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8794" y="152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Collapsetracklets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1" name="Freeform 4"/>
          <p:cNvSpPr>
            <a:spLocks noChangeArrowheads="1"/>
          </p:cNvSpPr>
          <p:nvPr/>
        </p:nvSpPr>
        <p:spPr bwMode="auto">
          <a:xfrm>
            <a:off x="3585048" y="4419600"/>
            <a:ext cx="4339752" cy="1853119"/>
          </a:xfrm>
          <a:custGeom>
            <a:avLst/>
            <a:gdLst>
              <a:gd name="T0" fmla="*/ 6191071 w 4889500"/>
              <a:gd name="T1" fmla="*/ 0 h 1917700"/>
              <a:gd name="T2" fmla="*/ 14103921 w 4889500"/>
              <a:gd name="T3" fmla="*/ 31102 h 1917700"/>
              <a:gd name="T4" fmla="*/ 14103921 w 4889500"/>
              <a:gd name="T5" fmla="*/ 2674697 h 1917700"/>
              <a:gd name="T6" fmla="*/ 7180178 w 4889500"/>
              <a:gd name="T7" fmla="*/ 2736899 h 1917700"/>
              <a:gd name="T8" fmla="*/ 5495034 w 4889500"/>
              <a:gd name="T9" fmla="*/ 4696270 h 1917700"/>
              <a:gd name="T10" fmla="*/ 0 w 4889500"/>
              <a:gd name="T11" fmla="*/ 4696270 h 1917700"/>
              <a:gd name="T12" fmla="*/ 36634 w 4889500"/>
              <a:gd name="T13" fmla="*/ 1555055 h 1917700"/>
              <a:gd name="T14" fmla="*/ 5604934 w 4889500"/>
              <a:gd name="T15" fmla="*/ 1586157 h 1917700"/>
              <a:gd name="T16" fmla="*/ 6191071 w 4889500"/>
              <a:gd name="T17" fmla="*/ 0 h 19177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89500"/>
              <a:gd name="T28" fmla="*/ 0 h 1917700"/>
              <a:gd name="T29" fmla="*/ 4889500 w 4889500"/>
              <a:gd name="T30" fmla="*/ 1917700 h 19177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89500" h="1917700">
                <a:moveTo>
                  <a:pt x="2146300" y="0"/>
                </a:moveTo>
                <a:lnTo>
                  <a:pt x="4889500" y="12700"/>
                </a:lnTo>
                <a:lnTo>
                  <a:pt x="4889500" y="1092200"/>
                </a:lnTo>
                <a:lnTo>
                  <a:pt x="2489200" y="1117600"/>
                </a:lnTo>
                <a:lnTo>
                  <a:pt x="1905000" y="1917700"/>
                </a:lnTo>
                <a:lnTo>
                  <a:pt x="0" y="1917700"/>
                </a:lnTo>
                <a:lnTo>
                  <a:pt x="12700" y="635000"/>
                </a:lnTo>
                <a:lnTo>
                  <a:pt x="1943100" y="647700"/>
                </a:lnTo>
                <a:lnTo>
                  <a:pt x="2146300" y="0"/>
                </a:lnTo>
                <a:close/>
              </a:path>
            </a:pathLst>
          </a:custGeom>
          <a:noFill/>
          <a:ln w="12700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 lIns="87279" tIns="43640" rIns="87279" bIns="43640">
            <a:prstTxWarp prst="textNoShape">
              <a:avLst/>
            </a:prstTxWarp>
          </a:bodyPr>
          <a:lstStyle/>
          <a:p>
            <a:pPr defTabSz="950913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519230" y="3200400"/>
            <a:ext cx="1954470" cy="833528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47886" y="2389470"/>
            <a:ext cx="8238913" cy="4011330"/>
            <a:chOff x="4127500" y="21994217"/>
            <a:chExt cx="12115800" cy="6455966"/>
          </a:xfrm>
        </p:grpSpPr>
        <p:sp>
          <p:nvSpPr>
            <p:cNvPr id="6" name="Rectangle 5"/>
            <p:cNvSpPr/>
            <p:nvPr/>
          </p:nvSpPr>
          <p:spPr>
            <a:xfrm>
              <a:off x="4127500" y="21994217"/>
              <a:ext cx="12115800" cy="6455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V="1">
              <a:off x="8442325" y="24917400"/>
              <a:ext cx="641350" cy="609599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>
              <a:off x="8763000" y="25222200"/>
              <a:ext cx="2057400" cy="190936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 flipV="1">
              <a:off x="9626600" y="25984200"/>
              <a:ext cx="558800" cy="5588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flipV="1">
              <a:off x="10567675" y="26877566"/>
              <a:ext cx="557525" cy="5334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477000" y="23088599"/>
              <a:ext cx="2286000" cy="21336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flipV="1">
              <a:off x="7029450" y="23571199"/>
              <a:ext cx="641350" cy="60959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flipV="1">
              <a:off x="6172200" y="22804834"/>
              <a:ext cx="609600" cy="5885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6172201" y="22903933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7029449" y="23709868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9621520" y="26060401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0567675" y="26946900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T4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8442325" y="25037534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V="1">
              <a:off x="13792200" y="25450800"/>
              <a:ext cx="558800" cy="55880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flipV="1">
              <a:off x="14733275" y="26344166"/>
              <a:ext cx="557525" cy="53340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11195050" y="23037799"/>
              <a:ext cx="641350" cy="609599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10337800" y="22271434"/>
              <a:ext cx="609600" cy="588565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10337801" y="22370533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1195051" y="23176468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13787120" y="25526999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flipH="1">
              <a:off x="14733275" y="26413501"/>
              <a:ext cx="563881" cy="49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T4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25719" y="25766119"/>
              <a:ext cx="4495800" cy="1089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dirty="0" smtClean="0"/>
                <a:t>Two </a:t>
              </a:r>
              <a:r>
                <a:rPr lang="en-US" sz="3800" dirty="0" err="1" smtClean="0"/>
                <a:t>tracklets</a:t>
              </a:r>
              <a:endParaRPr lang="en-US" sz="3800" dirty="0"/>
            </a:p>
          </p:txBody>
        </p:sp>
        <p:grpSp>
          <p:nvGrpSpPr>
            <p:cNvPr id="28" name="Group 59"/>
            <p:cNvGrpSpPr/>
            <p:nvPr/>
          </p:nvGrpSpPr>
          <p:grpSpPr>
            <a:xfrm>
              <a:off x="8001000" y="23037799"/>
              <a:ext cx="2184400" cy="736602"/>
              <a:chOff x="8001000" y="23037799"/>
              <a:chExt cx="2184400" cy="736602"/>
            </a:xfrm>
          </p:grpSpPr>
          <p:sp>
            <p:nvSpPr>
              <p:cNvPr id="36" name="Right Arrow 35"/>
              <p:cNvSpPr/>
              <p:nvPr/>
            </p:nvSpPr>
            <p:spPr>
              <a:xfrm>
                <a:off x="8074025" y="23037799"/>
                <a:ext cx="2111375" cy="73660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001000" y="23176468"/>
                <a:ext cx="2184400" cy="495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Collapsetracklets</a:t>
                </a:r>
                <a:endParaRPr lang="en-US" sz="1400" dirty="0"/>
              </a:p>
            </p:txBody>
          </p:sp>
        </p:grpSp>
        <p:grpSp>
          <p:nvGrpSpPr>
            <p:cNvPr id="29" name="Group 60"/>
            <p:cNvGrpSpPr/>
            <p:nvPr/>
          </p:nvGrpSpPr>
          <p:grpSpPr>
            <a:xfrm>
              <a:off x="9245600" y="24300932"/>
              <a:ext cx="2184400" cy="736602"/>
              <a:chOff x="8001000" y="23037799"/>
              <a:chExt cx="2184400" cy="736602"/>
            </a:xfrm>
          </p:grpSpPr>
          <p:sp>
            <p:nvSpPr>
              <p:cNvPr id="34" name="Right Arrow 33"/>
              <p:cNvSpPr/>
              <p:nvPr/>
            </p:nvSpPr>
            <p:spPr>
              <a:xfrm>
                <a:off x="8074025" y="23037799"/>
                <a:ext cx="2111375" cy="73660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01000" y="23176468"/>
                <a:ext cx="2184400" cy="495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Collapsetracklets</a:t>
                </a:r>
                <a:endParaRPr lang="en-US" sz="1400" dirty="0"/>
              </a:p>
            </p:txBody>
          </p:sp>
        </p:grpSp>
        <p:grpSp>
          <p:nvGrpSpPr>
            <p:cNvPr id="30" name="Group 63"/>
            <p:cNvGrpSpPr/>
            <p:nvPr/>
          </p:nvGrpSpPr>
          <p:grpSpPr>
            <a:xfrm>
              <a:off x="11195050" y="26009600"/>
              <a:ext cx="2184400" cy="736602"/>
              <a:chOff x="8001000" y="23037799"/>
              <a:chExt cx="2184400" cy="736602"/>
            </a:xfrm>
          </p:grpSpPr>
          <p:sp>
            <p:nvSpPr>
              <p:cNvPr id="32" name="Right Arrow 31"/>
              <p:cNvSpPr/>
              <p:nvPr/>
            </p:nvSpPr>
            <p:spPr>
              <a:xfrm>
                <a:off x="8074025" y="23037799"/>
                <a:ext cx="2111375" cy="73660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01000" y="23176468"/>
                <a:ext cx="2184400" cy="495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Collapsetracklets</a:t>
                </a:r>
                <a:endParaRPr lang="en-US" sz="1400" dirty="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2103100" y="23577353"/>
              <a:ext cx="4140200" cy="1089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dirty="0" smtClean="0"/>
                <a:t>One </a:t>
              </a:r>
              <a:r>
                <a:rPr lang="en-US" sz="3800" dirty="0" err="1" smtClean="0"/>
                <a:t>tracklet</a:t>
              </a:r>
              <a:endParaRPr lang="en-US" sz="3800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4800" y="152400"/>
            <a:ext cx="853440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Collapsetracklets</a:t>
            </a:r>
            <a:r>
              <a:rPr lang="en-US" sz="2800" dirty="0" smtClean="0">
                <a:solidFill>
                  <a:srgbClr val="FFFF00"/>
                </a:solidFill>
              </a:rPr>
              <a:t> – the heart of WMOPS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Extrapolate positions and velocities for all </a:t>
            </a:r>
            <a:r>
              <a:rPr lang="en-US" dirty="0" err="1" smtClean="0">
                <a:solidFill>
                  <a:srgbClr val="FFFF00"/>
                </a:solidFill>
              </a:rPr>
              <a:t>tracklets</a:t>
            </a:r>
            <a:r>
              <a:rPr lang="en-US" dirty="0" smtClean="0">
                <a:solidFill>
                  <a:srgbClr val="FFFF00"/>
                </a:solidFill>
              </a:rPr>
              <a:t> to the average time in the input set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If at the average time the positions and sky plane velocities  of two </a:t>
            </a:r>
            <a:r>
              <a:rPr lang="en-US" dirty="0" err="1" smtClean="0">
                <a:solidFill>
                  <a:srgbClr val="FFFF00"/>
                </a:solidFill>
              </a:rPr>
              <a:t>tracklets</a:t>
            </a:r>
            <a:r>
              <a:rPr lang="en-US" dirty="0" smtClean="0">
                <a:solidFill>
                  <a:srgbClr val="FFFF00"/>
                </a:solidFill>
              </a:rPr>
              <a:t> match, collapse the two </a:t>
            </a:r>
            <a:r>
              <a:rPr lang="en-US" dirty="0" err="1" smtClean="0">
                <a:solidFill>
                  <a:srgbClr val="FFFF00"/>
                </a:solidFill>
              </a:rPr>
              <a:t>tracklets</a:t>
            </a:r>
            <a:r>
              <a:rPr lang="en-US" dirty="0" smtClean="0">
                <a:solidFill>
                  <a:srgbClr val="FFFF00"/>
                </a:solidFill>
              </a:rPr>
              <a:t> to one </a:t>
            </a:r>
            <a:r>
              <a:rPr lang="en-US" dirty="0" err="1" smtClean="0">
                <a:solidFill>
                  <a:srgbClr val="FFFF00"/>
                </a:solidFill>
              </a:rPr>
              <a:t>tracklet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sz="3400" dirty="0" smtClean="0">
              <a:solidFill>
                <a:srgbClr val="FFFF00"/>
              </a:solidFill>
            </a:endParaRPr>
          </a:p>
          <a:p>
            <a:endParaRPr lang="en-US" sz="3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1" y="3276600"/>
            <a:ext cx="8686800" cy="3200400"/>
            <a:chOff x="457200" y="2692400"/>
            <a:chExt cx="10435261" cy="3784600"/>
          </a:xfrm>
        </p:grpSpPr>
        <p:sp>
          <p:nvSpPr>
            <p:cNvPr id="5" name="Text Box 302"/>
            <p:cNvSpPr txBox="1">
              <a:spLocks noChangeArrowheads="1"/>
            </p:cNvSpPr>
            <p:nvPr/>
          </p:nvSpPr>
          <p:spPr bwMode="auto">
            <a:xfrm>
              <a:off x="4401486" y="3503253"/>
              <a:ext cx="6490975" cy="49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7258" tIns="43629" rIns="87258" bIns="43629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(2,3), (5,4), (9,6), (4,7), (8,1), (7,2)</a:t>
              </a:r>
              <a:endParaRPr lang="en-US" sz="2000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pic>
          <p:nvPicPr>
            <p:cNvPr id="6" name="Picture 5" descr="300px-Kdtree_2d.sv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692400"/>
              <a:ext cx="3810000" cy="37846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368850" y="4167548"/>
              <a:ext cx="4068173" cy="1945048"/>
              <a:chOff x="12137026" y="27772952"/>
              <a:chExt cx="4068173" cy="194504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137026" y="27772952"/>
                <a:ext cx="4068173" cy="1945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300px-Tree_0001.svg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57336" y="27849152"/>
                <a:ext cx="3810000" cy="1816100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304800" y="152400"/>
            <a:ext cx="85344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KDTrees</a:t>
            </a:r>
            <a:r>
              <a:rPr lang="en-US" sz="2800" dirty="0" smtClean="0">
                <a:solidFill>
                  <a:srgbClr val="FFFF00"/>
                </a:solidFill>
              </a:rPr>
              <a:t> – the magic behinds </a:t>
            </a:r>
            <a:r>
              <a:rPr lang="en-US" sz="2800" dirty="0" err="1" smtClean="0">
                <a:solidFill>
                  <a:srgbClr val="FFFF00"/>
                </a:solidFill>
              </a:rPr>
              <a:t>Collapsetracklets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Naïve position and velocity matching would be prohibitively expensive  - O(n^2)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Partition data at the median in each dimension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Cycle through dimensions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Each comparison reduces the number of candidates by 50% - </a:t>
            </a:r>
            <a:r>
              <a:rPr lang="en-US" dirty="0" err="1" smtClean="0">
                <a:solidFill>
                  <a:srgbClr val="FFFF00"/>
                </a:solidFill>
              </a:rPr>
              <a:t>O(n</a:t>
            </a:r>
            <a:r>
              <a:rPr lang="en-US" dirty="0" smtClean="0">
                <a:solidFill>
                  <a:srgbClr val="FFFF00"/>
                </a:solidFill>
              </a:rPr>
              <a:t>*</a:t>
            </a:r>
            <a:r>
              <a:rPr lang="en-US" dirty="0" err="1" smtClean="0">
                <a:solidFill>
                  <a:srgbClr val="FFFF00"/>
                </a:solidFill>
              </a:rPr>
              <a:t>log(n</a:t>
            </a:r>
            <a:r>
              <a:rPr lang="en-US" dirty="0" smtClean="0">
                <a:solidFill>
                  <a:srgbClr val="FFFF00"/>
                </a:solidFill>
              </a:rPr>
              <a:t>))</a:t>
            </a:r>
          </a:p>
          <a:p>
            <a:endParaRPr lang="en-US" sz="3400" dirty="0" smtClean="0">
              <a:solidFill>
                <a:srgbClr val="FFFF00"/>
              </a:solidFill>
            </a:endParaRPr>
          </a:p>
          <a:p>
            <a:endParaRPr lang="en-US" sz="3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60"/>
          <p:cNvGrpSpPr/>
          <p:nvPr/>
        </p:nvGrpSpPr>
        <p:grpSpPr>
          <a:xfrm>
            <a:off x="685800" y="609599"/>
            <a:ext cx="7634907" cy="5752170"/>
            <a:chOff x="13933306" y="14765639"/>
            <a:chExt cx="10123083" cy="7696686"/>
          </a:xfrm>
        </p:grpSpPr>
        <p:sp>
          <p:nvSpPr>
            <p:cNvPr id="6" name="Rectangle 5"/>
            <p:cNvSpPr/>
            <p:nvPr/>
          </p:nvSpPr>
          <p:spPr>
            <a:xfrm>
              <a:off x="13933306" y="14765639"/>
              <a:ext cx="10123083" cy="76966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86"/>
            <p:cNvGrpSpPr/>
            <p:nvPr/>
          </p:nvGrpSpPr>
          <p:grpSpPr>
            <a:xfrm>
              <a:off x="13937611" y="14867599"/>
              <a:ext cx="10035819" cy="7578057"/>
              <a:chOff x="304800" y="214576"/>
              <a:chExt cx="8763001" cy="645219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3581400" y="214576"/>
                <a:ext cx="2362200" cy="631146"/>
                <a:chOff x="3276600" y="824176"/>
                <a:chExt cx="2362200" cy="631146"/>
              </a:xfrm>
            </p:grpSpPr>
            <p:sp>
              <p:nvSpPr>
                <p:cNvPr id="88" name="Rounded Rectangle 4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TextBox 5"/>
                <p:cNvSpPr txBox="1"/>
                <p:nvPr/>
              </p:nvSpPr>
              <p:spPr>
                <a:xfrm>
                  <a:off x="3352800" y="824176"/>
                  <a:ext cx="2209800" cy="631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Moving Object Pipeline</a:t>
                  </a:r>
                </a:p>
              </p:txBody>
            </p:sp>
          </p:grpSp>
          <p:grpSp>
            <p:nvGrpSpPr>
              <p:cNvPr id="11" name="Group 6"/>
              <p:cNvGrpSpPr/>
              <p:nvPr/>
            </p:nvGrpSpPr>
            <p:grpSpPr>
              <a:xfrm>
                <a:off x="3830820" y="1526919"/>
                <a:ext cx="1864360" cy="683740"/>
                <a:chOff x="3606800" y="1706490"/>
                <a:chExt cx="1864360" cy="462247"/>
              </a:xfrm>
            </p:grpSpPr>
            <p:sp>
              <p:nvSpPr>
                <p:cNvPr id="86" name="Rounded Rectangle 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"/>
                <p:cNvSpPr txBox="1"/>
                <p:nvPr/>
              </p:nvSpPr>
              <p:spPr>
                <a:xfrm>
                  <a:off x="3606800" y="1706490"/>
                  <a:ext cx="1864360" cy="462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Stationary Object Rejection &amp; S/N &amp; Artifact rejection</a:t>
                  </a: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2209799" y="228600"/>
                <a:ext cx="980667" cy="1069479"/>
                <a:chOff x="1143000" y="457200"/>
                <a:chExt cx="980667" cy="1069479"/>
              </a:xfrm>
            </p:grpSpPr>
            <p:sp>
              <p:nvSpPr>
                <p:cNvPr id="84" name="Can 10"/>
                <p:cNvSpPr/>
                <p:nvPr/>
              </p:nvSpPr>
              <p:spPr>
                <a:xfrm>
                  <a:off x="1143000" y="457200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11"/>
                <p:cNvSpPr txBox="1"/>
                <p:nvPr/>
              </p:nvSpPr>
              <p:spPr>
                <a:xfrm>
                  <a:off x="1143000" y="568955"/>
                  <a:ext cx="980667" cy="87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Level 1b</a:t>
                  </a:r>
                </a:p>
                <a:p>
                  <a:pPr algn="ctr"/>
                  <a:r>
                    <a:rPr lang="en-US" sz="1100" dirty="0" err="1"/>
                    <a:t>mdex</a:t>
                  </a:r>
                  <a:r>
                    <a:rPr lang="en-US" sz="1100" dirty="0"/>
                    <a:t> tables &amp; fits images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850640" y="909066"/>
                <a:ext cx="1828800" cy="490890"/>
                <a:chOff x="3606800" y="1358625"/>
                <a:chExt cx="1828800" cy="817584"/>
              </a:xfrm>
            </p:grpSpPr>
            <p:sp>
              <p:nvSpPr>
                <p:cNvPr id="82" name="Rounded Rectangle 13"/>
                <p:cNvSpPr/>
                <p:nvPr/>
              </p:nvSpPr>
              <p:spPr>
                <a:xfrm>
                  <a:off x="3606800" y="1536651"/>
                  <a:ext cx="1828800" cy="596948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14"/>
                <p:cNvSpPr txBox="1"/>
                <p:nvPr/>
              </p:nvSpPr>
              <p:spPr>
                <a:xfrm>
                  <a:off x="3606800" y="1358625"/>
                  <a:ext cx="1828800" cy="817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Check for Overlap Frames</a:t>
                  </a:r>
                </a:p>
              </p:txBody>
            </p:sp>
          </p:grpSp>
          <p:sp>
            <p:nvSpPr>
              <p:cNvPr id="14" name="Rounded Rectangle 13"/>
              <p:cNvSpPr/>
              <p:nvPr/>
            </p:nvSpPr>
            <p:spPr>
              <a:xfrm>
                <a:off x="3844560" y="22859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44560" y="2298050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/>
                  <a:t>Findtracklets</a:t>
                </a:r>
                <a:r>
                  <a:rPr lang="en-US" sz="1100" dirty="0"/>
                  <a:t>: create new detection pairs from unreduced frames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44560" y="3200399"/>
                <a:ext cx="1828800" cy="6768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44560" y="3212449"/>
                <a:ext cx="1828800" cy="6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Multiple iterations of </a:t>
                </a:r>
                <a:r>
                  <a:rPr lang="en-US" sz="1100" dirty="0" err="1"/>
                  <a:t>Collapsetracklets</a:t>
                </a:r>
                <a:r>
                  <a:rPr lang="en-US" sz="1100" dirty="0"/>
                  <a:t> on Overlap Frame regions</a:t>
                </a:r>
              </a:p>
            </p:txBody>
          </p:sp>
          <p:grpSp>
            <p:nvGrpSpPr>
              <p:cNvPr id="18" name="Group 19"/>
              <p:cNvGrpSpPr/>
              <p:nvPr/>
            </p:nvGrpSpPr>
            <p:grpSpPr>
              <a:xfrm>
                <a:off x="3850640" y="4114800"/>
                <a:ext cx="1828800" cy="381000"/>
                <a:chOff x="3606800" y="1752600"/>
                <a:chExt cx="1828800" cy="381000"/>
              </a:xfrm>
            </p:grpSpPr>
            <p:sp>
              <p:nvSpPr>
                <p:cNvPr id="80" name="Rounded Rectangle 20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21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Garbage collection</a:t>
                  </a:r>
                </a:p>
              </p:txBody>
            </p:sp>
          </p:grpSp>
          <p:grpSp>
            <p:nvGrpSpPr>
              <p:cNvPr id="19" name="Group 22"/>
              <p:cNvGrpSpPr/>
              <p:nvPr/>
            </p:nvGrpSpPr>
            <p:grpSpPr>
              <a:xfrm>
                <a:off x="3844560" y="4682887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8" name="Rounded Rectangle 77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606800" y="1783078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Format Conversion</a:t>
                  </a:r>
                </a:p>
              </p:txBody>
            </p:sp>
          </p:grpSp>
          <p:grpSp>
            <p:nvGrpSpPr>
              <p:cNvPr id="20" name="Group 25"/>
              <p:cNvGrpSpPr/>
              <p:nvPr/>
            </p:nvGrpSpPr>
            <p:grpSpPr>
              <a:xfrm>
                <a:off x="3844560" y="5946279"/>
                <a:ext cx="1828800" cy="381000"/>
                <a:chOff x="3606800" y="1752600"/>
                <a:chExt cx="1828800" cy="381000"/>
              </a:xfrm>
            </p:grpSpPr>
            <p:sp>
              <p:nvSpPr>
                <p:cNvPr id="76" name="Rounded Rectangle 75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QA loop</a:t>
                  </a:r>
                </a:p>
              </p:txBody>
            </p:sp>
          </p:grpSp>
          <p:grpSp>
            <p:nvGrpSpPr>
              <p:cNvPr id="21" name="Group 28"/>
              <p:cNvGrpSpPr/>
              <p:nvPr/>
            </p:nvGrpSpPr>
            <p:grpSpPr>
              <a:xfrm>
                <a:off x="3844560" y="5162823"/>
                <a:ext cx="1828800" cy="490891"/>
                <a:chOff x="3606800" y="1673951"/>
                <a:chExt cx="1828800" cy="490891"/>
              </a:xfrm>
            </p:grpSpPr>
            <p:sp>
              <p:nvSpPr>
                <p:cNvPr id="74" name="Rounded Rectangle 73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606800" y="1673951"/>
                  <a:ext cx="1828800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SSOID match &amp; QA filtering</a:t>
                  </a:r>
                </a:p>
              </p:txBody>
            </p:sp>
          </p:grpSp>
          <p:grpSp>
            <p:nvGrpSpPr>
              <p:cNvPr id="22" name="Group 31"/>
              <p:cNvGrpSpPr/>
              <p:nvPr/>
            </p:nvGrpSpPr>
            <p:grpSpPr>
              <a:xfrm>
                <a:off x="6096000" y="5943600"/>
                <a:ext cx="1828800" cy="381000"/>
                <a:chOff x="3606800" y="1752600"/>
                <a:chExt cx="1828800" cy="381000"/>
              </a:xfrm>
              <a:solidFill>
                <a:srgbClr val="FF6600"/>
              </a:solidFill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3606800" y="1752600"/>
                  <a:ext cx="1828800" cy="381000"/>
                </a:xfrm>
                <a:prstGeom prst="round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606800" y="1783079"/>
                  <a:ext cx="1828800" cy="221757"/>
                </a:xfrm>
                <a:prstGeom prst="rect">
                  <a:avLst/>
                </a:prstGeom>
                <a:grpFill/>
                <a:ln>
                  <a:solidFill>
                    <a:srgbClr val="FF66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Submit to MPC </a:t>
                  </a:r>
                </a:p>
              </p:txBody>
            </p:sp>
          </p:grpSp>
          <p:grpSp>
            <p:nvGrpSpPr>
              <p:cNvPr id="23" name="Group 34"/>
              <p:cNvGrpSpPr/>
              <p:nvPr/>
            </p:nvGrpSpPr>
            <p:grpSpPr>
              <a:xfrm>
                <a:off x="1752600" y="5943601"/>
                <a:ext cx="1828800" cy="383679"/>
                <a:chOff x="3606800" y="1752601"/>
                <a:chExt cx="1828800" cy="383679"/>
              </a:xfrm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3606800" y="1752601"/>
                  <a:ext cx="1828800" cy="38367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606800" y="1783080"/>
                  <a:ext cx="1828800" cy="2980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Preparation</a:t>
                  </a:r>
                </a:p>
              </p:txBody>
            </p:sp>
          </p:grpSp>
          <p:grpSp>
            <p:nvGrpSpPr>
              <p:cNvPr id="24" name="Group 37"/>
              <p:cNvGrpSpPr/>
              <p:nvPr/>
            </p:nvGrpSpPr>
            <p:grpSpPr>
              <a:xfrm>
                <a:off x="6096000" y="4638754"/>
                <a:ext cx="2362200" cy="609600"/>
                <a:chOff x="3276600" y="838200"/>
                <a:chExt cx="2362200" cy="609600"/>
              </a:xfrm>
            </p:grpSpPr>
            <p:sp>
              <p:nvSpPr>
                <p:cNvPr id="68" name="Rounded Rectangle 67"/>
                <p:cNvSpPr/>
                <p:nvPr/>
              </p:nvSpPr>
              <p:spPr>
                <a:xfrm>
                  <a:off x="3276600" y="838200"/>
                  <a:ext cx="2362200" cy="60960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3352800" y="928213"/>
                  <a:ext cx="2209800" cy="368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/>
                    <a:t>QA  - evaluation</a:t>
                  </a:r>
                </a:p>
              </p:txBody>
            </p:sp>
          </p:grpSp>
          <p:grpSp>
            <p:nvGrpSpPr>
              <p:cNvPr id="25" name="Group 40"/>
              <p:cNvGrpSpPr/>
              <p:nvPr/>
            </p:nvGrpSpPr>
            <p:grpSpPr>
              <a:xfrm>
                <a:off x="2150530" y="4860628"/>
                <a:ext cx="980667" cy="575846"/>
                <a:chOff x="2395333" y="4702805"/>
                <a:chExt cx="980667" cy="575846"/>
              </a:xfrm>
            </p:grpSpPr>
            <p:sp>
              <p:nvSpPr>
                <p:cNvPr id="66" name="Can 65"/>
                <p:cNvSpPr/>
                <p:nvPr/>
              </p:nvSpPr>
              <p:spPr>
                <a:xfrm>
                  <a:off x="2395333" y="4702805"/>
                  <a:ext cx="980667" cy="575846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395333" y="470975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SSOID input</a:t>
                  </a:r>
                </a:p>
              </p:txBody>
            </p:sp>
          </p:grpSp>
          <p:grpSp>
            <p:nvGrpSpPr>
              <p:cNvPr id="26" name="Group 43"/>
              <p:cNvGrpSpPr/>
              <p:nvPr/>
            </p:nvGrpSpPr>
            <p:grpSpPr>
              <a:xfrm>
                <a:off x="467132" y="5510070"/>
                <a:ext cx="980667" cy="1156696"/>
                <a:chOff x="162332" y="5586270"/>
                <a:chExt cx="980667" cy="1156696"/>
              </a:xfrm>
            </p:grpSpPr>
            <p:sp>
              <p:nvSpPr>
                <p:cNvPr id="64" name="Can 44"/>
                <p:cNvSpPr/>
                <p:nvPr/>
              </p:nvSpPr>
              <p:spPr>
                <a:xfrm>
                  <a:off x="162332" y="5673487"/>
                  <a:ext cx="980667" cy="1069479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62332" y="5586270"/>
                  <a:ext cx="980667" cy="106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Archive (Tracks &amp; object-level QA products)</a:t>
                  </a: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048000" y="550277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39533" y="5164667"/>
                <a:ext cx="1683281" cy="605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/>
              <p:cNvCxnSpPr/>
              <p:nvPr/>
            </p:nvCxnSpPr>
            <p:spPr>
              <a:xfrm rot="5400000" flipH="1" flipV="1">
                <a:off x="5358999" y="5257109"/>
                <a:ext cx="940602" cy="6858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29"/>
              <p:cNvCxnSpPr/>
              <p:nvPr/>
            </p:nvCxnSpPr>
            <p:spPr>
              <a:xfrm rot="5400000">
                <a:off x="5499834" y="5283641"/>
                <a:ext cx="925635" cy="64770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4635125" y="925888"/>
                <a:ext cx="177758" cy="238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4596984" y="1462280"/>
                <a:ext cx="266580" cy="587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4591112" y="2228113"/>
                <a:ext cx="266581" cy="15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5400000">
                <a:off x="4567508" y="3118910"/>
                <a:ext cx="313789" cy="159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4600717" y="3999309"/>
                <a:ext cx="246577" cy="23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4610101" y="4609306"/>
                <a:ext cx="228600" cy="158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4632961" y="5154535"/>
                <a:ext cx="182880" cy="158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4566139" y="5783612"/>
                <a:ext cx="314142" cy="79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ight Arrow 38"/>
              <p:cNvSpPr/>
              <p:nvPr/>
            </p:nvSpPr>
            <p:spPr>
              <a:xfrm>
                <a:off x="5638800" y="6019800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0800000">
                <a:off x="3526020" y="6173790"/>
                <a:ext cx="3048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ight Arrow 40"/>
              <p:cNvSpPr/>
              <p:nvPr/>
            </p:nvSpPr>
            <p:spPr>
              <a:xfrm rot="10800000">
                <a:off x="1447798" y="6096001"/>
                <a:ext cx="440215" cy="2241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6705600" y="553453"/>
                <a:ext cx="609600" cy="1588"/>
              </a:xfrm>
              <a:prstGeom prst="straightConnector1">
                <a:avLst/>
              </a:prstGeom>
              <a:ln>
                <a:solidFill>
                  <a:srgbClr val="7A0CFF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6837571" y="934829"/>
                <a:ext cx="347246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6705600" y="1265311"/>
                <a:ext cx="575040" cy="2241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467600" y="301387"/>
                <a:ext cx="15240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input</a:t>
                </a:r>
              </a:p>
            </p:txBody>
          </p:sp>
          <p:cxnSp>
            <p:nvCxnSpPr>
              <p:cNvPr id="46" name="Curved Connector 45"/>
              <p:cNvCxnSpPr/>
              <p:nvPr/>
            </p:nvCxnSpPr>
            <p:spPr>
              <a:xfrm flipV="1">
                <a:off x="6553200" y="1772518"/>
                <a:ext cx="838201" cy="43728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oval" w="lg" len="lg"/>
                <a:tailEnd type="diamond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7391400" y="1147226"/>
                <a:ext cx="1676400" cy="45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External pipeline product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91401" y="1737027"/>
                <a:ext cx="1676400" cy="631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Internal pipeline product for eyes-on evaluation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324600" y="228600"/>
                <a:ext cx="2743200" cy="23622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>
                <a:stCxn id="74" idx="3"/>
                <a:endCxn id="68" idx="1"/>
              </p:cNvCxnSpPr>
              <p:nvPr/>
            </p:nvCxnSpPr>
            <p:spPr>
              <a:xfrm flipV="1">
                <a:off x="5673360" y="4943554"/>
                <a:ext cx="422640" cy="48841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70"/>
              <p:cNvGrpSpPr/>
              <p:nvPr/>
            </p:nvGrpSpPr>
            <p:grpSpPr>
              <a:xfrm>
                <a:off x="619531" y="3501058"/>
                <a:ext cx="980667" cy="752307"/>
                <a:chOff x="652666" y="3577257"/>
                <a:chExt cx="980667" cy="752307"/>
              </a:xfrm>
            </p:grpSpPr>
            <p:sp>
              <p:nvSpPr>
                <p:cNvPr id="62" name="Can 61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52666" y="3648030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err="1"/>
                    <a:t>Tracklet</a:t>
                  </a:r>
                  <a:r>
                    <a:rPr lang="en-US" sz="1100" dirty="0"/>
                    <a:t> Database</a:t>
                  </a:r>
                </a:p>
              </p:txBody>
            </p:sp>
          </p:grpSp>
          <p:grpSp>
            <p:nvGrpSpPr>
              <p:cNvPr id="52" name="Group 73"/>
              <p:cNvGrpSpPr/>
              <p:nvPr/>
            </p:nvGrpSpPr>
            <p:grpSpPr>
              <a:xfrm>
                <a:off x="1262266" y="1782532"/>
                <a:ext cx="980667" cy="752307"/>
                <a:chOff x="652666" y="3577257"/>
                <a:chExt cx="980667" cy="752307"/>
              </a:xfrm>
            </p:grpSpPr>
            <p:sp>
              <p:nvSpPr>
                <p:cNvPr id="60" name="Can 59"/>
                <p:cNvSpPr/>
                <p:nvPr/>
              </p:nvSpPr>
              <p:spPr>
                <a:xfrm>
                  <a:off x="652666" y="3577257"/>
                  <a:ext cx="980667" cy="752307"/>
                </a:xfrm>
                <a:prstGeom prst="can">
                  <a:avLst/>
                </a:prstGeom>
                <a:solidFill>
                  <a:srgbClr val="10ED04"/>
                </a:solidFill>
                <a:ln>
                  <a:solidFill>
                    <a:srgbClr val="10ED04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52666" y="3648031"/>
                  <a:ext cx="980667" cy="490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/>
                    <a:t>Frame Database</a:t>
                  </a:r>
                </a:p>
              </p:txBody>
            </p:sp>
          </p:grpSp>
          <p:cxnSp>
            <p:nvCxnSpPr>
              <p:cNvPr id="53" name="Straight Arrow Connector 52"/>
              <p:cNvCxnSpPr>
                <a:stCxn id="61" idx="3"/>
              </p:cNvCxnSpPr>
              <p:nvPr/>
            </p:nvCxnSpPr>
            <p:spPr>
              <a:xfrm flipV="1">
                <a:off x="2242934" y="1091270"/>
                <a:ext cx="1607707" cy="10074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endCxn id="60" idx="4"/>
              </p:cNvCxnSpPr>
              <p:nvPr/>
            </p:nvCxnSpPr>
            <p:spPr>
              <a:xfrm rot="10800000" flipV="1">
                <a:off x="2242934" y="838200"/>
                <a:ext cx="1587887" cy="13204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1600198" y="3276600"/>
                <a:ext cx="2244362" cy="46395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 flipV="1">
                <a:off x="1600198" y="3740558"/>
                <a:ext cx="2244362" cy="22184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914399" y="2483080"/>
                <a:ext cx="1676400" cy="385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Frame state, location, and time.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4800" y="4253004"/>
                <a:ext cx="158321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Detection time and location &amp; </a:t>
                </a:r>
              </a:p>
              <a:p>
                <a:pPr algn="ctr"/>
                <a:r>
                  <a:rPr lang="en-US" sz="800" dirty="0" err="1"/>
                  <a:t>Tracklet</a:t>
                </a:r>
                <a:r>
                  <a:rPr lang="en-US" sz="800" dirty="0"/>
                  <a:t> associations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57400" y="5428010"/>
                <a:ext cx="1133066" cy="52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Known solar system object identification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rot="16200000" flipV="1">
              <a:off x="15911192" y="17546536"/>
              <a:ext cx="2310656" cy="181852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>
              <a:off x="15421165" y="19448384"/>
              <a:ext cx="2577317" cy="3151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8794" y="152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Findtracklets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1" name="Freeform 4"/>
          <p:cNvSpPr>
            <a:spLocks noChangeArrowheads="1"/>
          </p:cNvSpPr>
          <p:nvPr/>
        </p:nvSpPr>
        <p:spPr bwMode="auto">
          <a:xfrm>
            <a:off x="3585048" y="4419600"/>
            <a:ext cx="4339752" cy="1853119"/>
          </a:xfrm>
          <a:custGeom>
            <a:avLst/>
            <a:gdLst>
              <a:gd name="T0" fmla="*/ 6191071 w 4889500"/>
              <a:gd name="T1" fmla="*/ 0 h 1917700"/>
              <a:gd name="T2" fmla="*/ 14103921 w 4889500"/>
              <a:gd name="T3" fmla="*/ 31102 h 1917700"/>
              <a:gd name="T4" fmla="*/ 14103921 w 4889500"/>
              <a:gd name="T5" fmla="*/ 2674697 h 1917700"/>
              <a:gd name="T6" fmla="*/ 7180178 w 4889500"/>
              <a:gd name="T7" fmla="*/ 2736899 h 1917700"/>
              <a:gd name="T8" fmla="*/ 5495034 w 4889500"/>
              <a:gd name="T9" fmla="*/ 4696270 h 1917700"/>
              <a:gd name="T10" fmla="*/ 0 w 4889500"/>
              <a:gd name="T11" fmla="*/ 4696270 h 1917700"/>
              <a:gd name="T12" fmla="*/ 36634 w 4889500"/>
              <a:gd name="T13" fmla="*/ 1555055 h 1917700"/>
              <a:gd name="T14" fmla="*/ 5604934 w 4889500"/>
              <a:gd name="T15" fmla="*/ 1586157 h 1917700"/>
              <a:gd name="T16" fmla="*/ 6191071 w 4889500"/>
              <a:gd name="T17" fmla="*/ 0 h 19177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89500"/>
              <a:gd name="T28" fmla="*/ 0 h 1917700"/>
              <a:gd name="T29" fmla="*/ 4889500 w 4889500"/>
              <a:gd name="T30" fmla="*/ 1917700 h 19177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89500" h="1917700">
                <a:moveTo>
                  <a:pt x="2146300" y="0"/>
                </a:moveTo>
                <a:lnTo>
                  <a:pt x="4889500" y="12700"/>
                </a:lnTo>
                <a:lnTo>
                  <a:pt x="4889500" y="1092200"/>
                </a:lnTo>
                <a:lnTo>
                  <a:pt x="2489200" y="1117600"/>
                </a:lnTo>
                <a:lnTo>
                  <a:pt x="1905000" y="1917700"/>
                </a:lnTo>
                <a:lnTo>
                  <a:pt x="0" y="1917700"/>
                </a:lnTo>
                <a:lnTo>
                  <a:pt x="12700" y="635000"/>
                </a:lnTo>
                <a:lnTo>
                  <a:pt x="1943100" y="647700"/>
                </a:lnTo>
                <a:lnTo>
                  <a:pt x="2146300" y="0"/>
                </a:lnTo>
                <a:close/>
              </a:path>
            </a:pathLst>
          </a:custGeom>
          <a:noFill/>
          <a:ln w="12700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 lIns="87279" tIns="43640" rIns="87279" bIns="43640">
            <a:prstTxWarp prst="textNoShape">
              <a:avLst/>
            </a:prstTxWarp>
          </a:bodyPr>
          <a:lstStyle/>
          <a:p>
            <a:pPr defTabSz="950913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59592" y="4443712"/>
            <a:ext cx="2263607" cy="833528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4801" y="152400"/>
            <a:ext cx="8534400" cy="64935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152400"/>
            <a:ext cx="8534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charset="0"/>
              </a:rPr>
              <a:t>WMOPS Quality Assurance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sz="3400" dirty="0" smtClean="0">
              <a:solidFill>
                <a:srgbClr val="FFFF00"/>
              </a:solidFill>
            </a:endParaRPr>
          </a:p>
          <a:p>
            <a:endParaRPr lang="en-US" sz="3400" dirty="0">
              <a:solidFill>
                <a:srgbClr val="FFFF00"/>
              </a:solidFill>
            </a:endParaRPr>
          </a:p>
        </p:txBody>
      </p:sp>
      <p:pic>
        <p:nvPicPr>
          <p:cNvPr id="12" name="Picture 25" descr="WJ50wmopsQA.tiff"/>
          <p:cNvPicPr>
            <a:picLocks noChangeAspect="1"/>
          </p:cNvPicPr>
          <p:nvPr/>
        </p:nvPicPr>
        <p:blipFill>
          <a:blip r:embed="rId3"/>
          <a:srcRect r="20233"/>
          <a:stretch>
            <a:fillRect/>
          </a:stretch>
        </p:blipFill>
        <p:spPr bwMode="auto">
          <a:xfrm>
            <a:off x="914400" y="1134362"/>
            <a:ext cx="7467600" cy="54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3"/>
            <a:ext cx="8229600" cy="5466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WISE Spacecraft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002240"/>
            <a:ext cx="4004734" cy="512392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Successful launch on Dec 17, 2009</a:t>
            </a:r>
          </a:p>
          <a:p>
            <a:r>
              <a:rPr lang="en-US" sz="1800" dirty="0" err="1" smtClean="0"/>
              <a:t>HgCdTe</a:t>
            </a:r>
            <a:r>
              <a:rPr lang="en-US" sz="1800" dirty="0" smtClean="0"/>
              <a:t> + Cryogenically cooled Si-As detectors </a:t>
            </a:r>
          </a:p>
          <a:p>
            <a:r>
              <a:rPr lang="en-US" sz="1800" dirty="0" smtClean="0"/>
              <a:t>4 Bands at 3.4, 4.6, 12 and 22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</a:t>
            </a:r>
          </a:p>
          <a:p>
            <a:r>
              <a:rPr lang="en-US" sz="1800" dirty="0" smtClean="0"/>
              <a:t>Polar orbit: completes a full orbit (2 scans) every 92min., progresses 2 deg in ecliptic longitude/day</a:t>
            </a:r>
          </a:p>
          <a:p>
            <a:r>
              <a:rPr lang="en-US" sz="1800" dirty="0" smtClean="0"/>
              <a:t>Coverage of at lease 8 frames at the equator, denser coverage at the poles, ~10 frames per region of sky on average</a:t>
            </a:r>
          </a:p>
          <a:p>
            <a:r>
              <a:rPr lang="en-US" sz="1800" dirty="0" smtClean="0"/>
              <a:t>CAVEAT… scans don’t progress linearly, they do a 4-pattern jump and have additional offsets to avoid the Moon.  </a:t>
            </a:r>
          </a:p>
          <a:p>
            <a:endParaRPr lang="en-US" dirty="0"/>
          </a:p>
        </p:txBody>
      </p:sp>
      <p:pic>
        <p:nvPicPr>
          <p:cNvPr id="5" name="Picture 2" descr="SClayout.gif"/>
          <p:cNvPicPr>
            <a:picLocks noChangeAspect="1"/>
          </p:cNvPicPr>
          <p:nvPr/>
        </p:nvPicPr>
        <p:blipFill>
          <a:blip r:embed="rId4"/>
          <a:srcRect t="2530"/>
          <a:stretch>
            <a:fillRect/>
          </a:stretch>
        </p:blipFill>
        <p:spPr bwMode="auto">
          <a:xfrm>
            <a:off x="4062337" y="2617877"/>
            <a:ext cx="2351266" cy="38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/Users/bauer/Documents/WISEdocs/WISEdocs091809/JPLpresentation/scanning_animation2.gif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13603" y="3914058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WISELaunch_Sorenson3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083403" y="547952"/>
            <a:ext cx="2759900" cy="2069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228604"/>
            <a:ext cx="8654507" cy="6400801"/>
            <a:chOff x="-196307" y="26948490"/>
            <a:chExt cx="12660816" cy="8187316"/>
          </a:xfrm>
        </p:grpSpPr>
        <p:sp>
          <p:nvSpPr>
            <p:cNvPr id="5" name="Rectangle 4"/>
            <p:cNvSpPr/>
            <p:nvPr/>
          </p:nvSpPr>
          <p:spPr>
            <a:xfrm>
              <a:off x="1" y="26948490"/>
              <a:ext cx="12464508" cy="818731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96307" y="27302373"/>
              <a:ext cx="12464507" cy="24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WMOPS Statistics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(1/14/10-6/07/10)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3" y="2971800"/>
            <a:ext cx="7816307" cy="3344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52400"/>
            <a:ext cx="853440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Times New Roman" charset="0"/>
              </a:rPr>
              <a:t>Any Questions?</a:t>
            </a:r>
            <a:endParaRPr lang="en-US" sz="6000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sz="3400" dirty="0" smtClean="0">
              <a:solidFill>
                <a:srgbClr val="FFFF00"/>
              </a:solidFill>
            </a:endParaRPr>
          </a:p>
          <a:p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4038600"/>
            <a:ext cx="533400" cy="457200"/>
          </a:xfrm>
          <a:prstGeom prst="rect">
            <a:avLst/>
          </a:prstGeom>
          <a:solidFill>
            <a:srgbClr val="CFD8E8"/>
          </a:solidFill>
          <a:ln>
            <a:solidFill>
              <a:srgbClr val="CFD8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3600" y="4038600"/>
            <a:ext cx="533400" cy="457200"/>
          </a:xfrm>
          <a:prstGeom prst="rect">
            <a:avLst/>
          </a:prstGeom>
          <a:solidFill>
            <a:srgbClr val="CFD8E8"/>
          </a:solidFill>
          <a:ln>
            <a:solidFill>
              <a:srgbClr val="CFD8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43600" y="5257800"/>
            <a:ext cx="533400" cy="381000"/>
          </a:xfrm>
          <a:prstGeom prst="rect">
            <a:avLst/>
          </a:prstGeom>
          <a:solidFill>
            <a:srgbClr val="CFD8E8"/>
          </a:solidFill>
          <a:ln>
            <a:solidFill>
              <a:srgbClr val="CFD8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29000" y="5257800"/>
            <a:ext cx="762000" cy="381000"/>
          </a:xfrm>
          <a:prstGeom prst="rect">
            <a:avLst/>
          </a:prstGeom>
          <a:solidFill>
            <a:srgbClr val="CFD8E8"/>
          </a:solidFill>
          <a:ln>
            <a:solidFill>
              <a:srgbClr val="CFD8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29000" y="4660900"/>
            <a:ext cx="762000" cy="381000"/>
          </a:xfrm>
          <a:prstGeom prst="rect">
            <a:avLst/>
          </a:prstGeom>
          <a:solidFill>
            <a:srgbClr val="E8EDF4"/>
          </a:solidFill>
          <a:ln>
            <a:solidFill>
              <a:srgbClr val="E8ED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69000" y="4711700"/>
            <a:ext cx="508000" cy="330200"/>
          </a:xfrm>
          <a:prstGeom prst="rect">
            <a:avLst/>
          </a:prstGeom>
          <a:solidFill>
            <a:srgbClr val="E8EDF4"/>
          </a:solidFill>
          <a:ln>
            <a:solidFill>
              <a:srgbClr val="E8ED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54400" y="5727700"/>
            <a:ext cx="1143000" cy="524787"/>
          </a:xfrm>
          <a:prstGeom prst="rect">
            <a:avLst/>
          </a:prstGeom>
          <a:solidFill>
            <a:srgbClr val="E8EDF4"/>
          </a:solidFill>
          <a:ln>
            <a:solidFill>
              <a:srgbClr val="E8ED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19800" y="5740400"/>
            <a:ext cx="1143000" cy="524787"/>
          </a:xfrm>
          <a:prstGeom prst="rect">
            <a:avLst/>
          </a:prstGeom>
          <a:solidFill>
            <a:srgbClr val="E8EDF4"/>
          </a:solidFill>
          <a:ln>
            <a:solidFill>
              <a:srgbClr val="E8ED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33800" y="40386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40386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14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5115580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240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5105400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66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708400" y="45339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1159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311900" y="4508500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721100" y="5689600"/>
            <a:ext cx="135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80,143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311900" y="5689600"/>
            <a:ext cx="153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15,076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16501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WISE &amp; NEOs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84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Detection &amp; Characterization of Near Earth Objects primary motivation</a:t>
            </a:r>
          </a:p>
          <a:p>
            <a:r>
              <a:rPr lang="en-US" dirty="0" smtClean="0"/>
              <a:t>Bands optimized for detection of Inner solar system objects</a:t>
            </a:r>
          </a:p>
          <a:p>
            <a:r>
              <a:rPr lang="en-US" dirty="0" smtClean="0"/>
              <a:t>Can obtain Size Estimates from IR fluxes alone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9" descr="IRAdv.gi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4496" y="253080"/>
            <a:ext cx="3420816" cy="209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6"/>
          <p:cNvGrpSpPr/>
          <p:nvPr/>
        </p:nvGrpSpPr>
        <p:grpSpPr>
          <a:xfrm>
            <a:off x="5438545" y="2345482"/>
            <a:ext cx="2924470" cy="1833396"/>
            <a:chOff x="4223482" y="3984990"/>
            <a:chExt cx="2924470" cy="1833396"/>
          </a:xfrm>
        </p:grpSpPr>
        <p:sp>
          <p:nvSpPr>
            <p:cNvPr id="16" name="Oval 4"/>
            <p:cNvSpPr>
              <a:spLocks noChangeAspect="1" noChangeArrowheads="1"/>
            </p:cNvSpPr>
            <p:nvPr/>
          </p:nvSpPr>
          <p:spPr bwMode="auto">
            <a:xfrm flipH="1">
              <a:off x="4223482" y="4408647"/>
              <a:ext cx="795868" cy="795867"/>
            </a:xfrm>
            <a:prstGeom prst="ellipse">
              <a:avLst/>
            </a:prstGeom>
            <a:solidFill>
              <a:schemeClr val="tx1">
                <a:alpha val="98038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7" name="Oval 5"/>
            <p:cNvSpPr>
              <a:spLocks noChangeAspect="1" noChangeArrowheads="1"/>
            </p:cNvSpPr>
            <p:nvPr/>
          </p:nvSpPr>
          <p:spPr bwMode="auto">
            <a:xfrm flipH="1">
              <a:off x="6022973" y="4942335"/>
              <a:ext cx="153011" cy="153011"/>
            </a:xfrm>
            <a:prstGeom prst="ellipse">
              <a:avLst/>
            </a:prstGeom>
            <a:solidFill>
              <a:schemeClr val="tx1">
                <a:alpha val="36862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 flipH="1">
              <a:off x="4223482" y="5295166"/>
              <a:ext cx="1376211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</a:rPr>
                <a:t>2.3% albedo, 2.6 km diameter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 flipH="1">
              <a:off x="5737648" y="5295166"/>
              <a:ext cx="1410304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</a:rPr>
                <a:t>63% albedo, 0.5 km diameter</a:t>
              </a: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 flipH="1">
              <a:off x="4361289" y="3984990"/>
              <a:ext cx="2476808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 u="sng" dirty="0" smtClean="0">
                  <a:solidFill>
                    <a:srgbClr val="000000"/>
                  </a:solidFill>
                </a:rPr>
                <a:t>Similar Visual Brightness</a:t>
              </a:r>
              <a:endParaRPr lang="en-US" sz="1400" b="1" u="sng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Oval 4"/>
          <p:cNvSpPr>
            <a:spLocks noChangeAspect="1" noChangeArrowheads="1"/>
          </p:cNvSpPr>
          <p:nvPr/>
        </p:nvSpPr>
        <p:spPr bwMode="auto">
          <a:xfrm flipH="1">
            <a:off x="5434493" y="4923813"/>
            <a:ext cx="795868" cy="795867"/>
          </a:xfrm>
          <a:prstGeom prst="ellipse">
            <a:avLst/>
          </a:prstGeom>
          <a:solidFill>
            <a:schemeClr val="tx1">
              <a:alpha val="98038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2" name="Oval 5"/>
          <p:cNvSpPr>
            <a:spLocks noChangeAspect="1" noChangeArrowheads="1"/>
          </p:cNvSpPr>
          <p:nvPr/>
        </p:nvSpPr>
        <p:spPr bwMode="auto">
          <a:xfrm flipH="1">
            <a:off x="7233983" y="5080321"/>
            <a:ext cx="530192" cy="530192"/>
          </a:xfrm>
          <a:prstGeom prst="ellipse">
            <a:avLst/>
          </a:prstGeom>
          <a:solidFill>
            <a:schemeClr val="tx1">
              <a:alpha val="36862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 flipH="1">
            <a:off x="5434493" y="5810332"/>
            <a:ext cx="137621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2.3% albedo, 2.6 km diameter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 flipH="1">
            <a:off x="6948659" y="5810332"/>
            <a:ext cx="141030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63% albedo,</a:t>
            </a:r>
            <a:r>
              <a:rPr lang="en-US" sz="1400" dirty="0" smtClean="0">
                <a:solidFill>
                  <a:srgbClr val="000000"/>
                </a:solidFill>
              </a:rPr>
              <a:t> 1.6 </a:t>
            </a:r>
            <a:r>
              <a:rPr lang="en-US" sz="1400" dirty="0">
                <a:solidFill>
                  <a:srgbClr val="000000"/>
                </a:solidFill>
              </a:rPr>
              <a:t>km diameter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 flipH="1">
            <a:off x="5572300" y="4500156"/>
            <a:ext cx="247680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u="sng" dirty="0" smtClean="0">
                <a:solidFill>
                  <a:srgbClr val="000000"/>
                </a:solidFill>
              </a:rPr>
              <a:t>Similar IR  Brightness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0" descr="VeresEtAl09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573048"/>
            <a:ext cx="88201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 txBox="1">
            <a:spLocks noChangeArrowheads="1"/>
          </p:cNvSpPr>
          <p:nvPr/>
        </p:nvSpPr>
        <p:spPr bwMode="auto">
          <a:xfrm>
            <a:off x="722313" y="0"/>
            <a:ext cx="8180387" cy="56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752" tIns="49876" rIns="99752" bIns="49876" anchor="ctr">
            <a:prstTxWarp prst="textNoShape">
              <a:avLst/>
            </a:prstTxWarp>
          </a:bodyPr>
          <a:lstStyle/>
          <a:p>
            <a:pPr algn="ctr" defTabSz="939800"/>
            <a:r>
              <a:rPr lang="en-US" sz="2800" dirty="0">
                <a:solidFill>
                  <a:schemeClr val="tx2"/>
                </a:solidFill>
                <a:latin typeface="Calibri" pitchFamily="38" charset="0"/>
              </a:rPr>
              <a:t>WISE &amp;</a:t>
            </a:r>
            <a:r>
              <a:rPr lang="en-US" sz="2800" dirty="0" smtClean="0">
                <a:solidFill>
                  <a:schemeClr val="tx2"/>
                </a:solidFill>
                <a:latin typeface="Calibri" pitchFamily="38" charset="0"/>
              </a:rPr>
              <a:t> Other Survey </a:t>
            </a:r>
            <a:r>
              <a:rPr lang="en-US" sz="2800" dirty="0">
                <a:solidFill>
                  <a:schemeClr val="tx2"/>
                </a:solidFill>
                <a:latin typeface="Calibri" pitchFamily="38" charset="0"/>
              </a:rPr>
              <a:t>search </a:t>
            </a:r>
            <a:r>
              <a:rPr lang="en-US" sz="2800" dirty="0" smtClean="0">
                <a:solidFill>
                  <a:schemeClr val="tx2"/>
                </a:solidFill>
                <a:latin typeface="Calibri" pitchFamily="38" charset="0"/>
              </a:rPr>
              <a:t>geometries </a:t>
            </a:r>
            <a:r>
              <a:rPr lang="en-US" sz="2800" dirty="0">
                <a:solidFill>
                  <a:schemeClr val="tx2"/>
                </a:solidFill>
                <a:latin typeface="Calibri" pitchFamily="38" charset="0"/>
              </a:rPr>
              <a:t>&amp; </a:t>
            </a:r>
            <a:r>
              <a:rPr lang="en-US" sz="2800" dirty="0" err="1">
                <a:solidFill>
                  <a:schemeClr val="tx2"/>
                </a:solidFill>
                <a:latin typeface="Calibri" pitchFamily="38" charset="0"/>
              </a:rPr>
              <a:t>PHAs</a:t>
            </a:r>
            <a:endParaRPr lang="en-US" sz="2800" dirty="0">
              <a:solidFill>
                <a:schemeClr val="tx2"/>
              </a:solidFill>
              <a:latin typeface="Calibri" pitchFamily="38" charset="0"/>
            </a:endParaRP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722313" y="5855066"/>
            <a:ext cx="81803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752" tIns="49876" rIns="99752" bIns="49876">
            <a:prstTxWarp prst="textNoShape">
              <a:avLst/>
            </a:prstTxWarp>
          </a:bodyPr>
          <a:lstStyle/>
          <a:p>
            <a:pPr marL="354013" indent="-354013" defTabSz="939800"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 smtClean="0">
                <a:latin typeface="Calibri" pitchFamily="38" charset="0"/>
              </a:rPr>
              <a:t>Current Count: 66 </a:t>
            </a:r>
            <a:r>
              <a:rPr lang="en-US" sz="2000" dirty="0" err="1" smtClean="0">
                <a:latin typeface="Calibri" pitchFamily="38" charset="0"/>
              </a:rPr>
              <a:t>NEAs</a:t>
            </a:r>
            <a:r>
              <a:rPr lang="en-US" sz="2000" dirty="0" smtClean="0">
                <a:latin typeface="Calibri" pitchFamily="38" charset="0"/>
              </a:rPr>
              <a:t>, giving WISE the 2</a:t>
            </a:r>
            <a:r>
              <a:rPr lang="en-US" sz="2000" baseline="30000" dirty="0" smtClean="0">
                <a:latin typeface="Calibri" pitchFamily="38" charset="0"/>
              </a:rPr>
              <a:t>nd</a:t>
            </a:r>
            <a:r>
              <a:rPr lang="en-US" sz="2000" dirty="0" smtClean="0">
                <a:latin typeface="Calibri" pitchFamily="38" charset="0"/>
              </a:rPr>
              <a:t> highest discovery rate of NEOs for all the active surveys.</a:t>
            </a:r>
            <a:endParaRPr lang="en-US" sz="2000" dirty="0">
              <a:latin typeface="Calibri" pitchFamily="38" charset="0"/>
            </a:endParaRPr>
          </a:p>
        </p:txBody>
      </p:sp>
      <p:pic>
        <p:nvPicPr>
          <p:cNvPr id="78853" name="Picture 11" descr="VeresEtAl0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913" y="573048"/>
            <a:ext cx="8148637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19400" y="649248"/>
            <a:ext cx="4114800" cy="3860800"/>
            <a:chOff x="1529" y="960"/>
            <a:chExt cx="3010" cy="1844"/>
          </a:xfrm>
        </p:grpSpPr>
        <p:sp>
          <p:nvSpPr>
            <p:cNvPr id="78857" name="Line 6"/>
            <p:cNvSpPr>
              <a:spLocks noChangeShapeType="1"/>
            </p:cNvSpPr>
            <p:nvPr/>
          </p:nvSpPr>
          <p:spPr bwMode="auto">
            <a:xfrm flipV="1">
              <a:off x="1529" y="960"/>
              <a:ext cx="0" cy="1824"/>
            </a:xfrm>
            <a:prstGeom prst="line">
              <a:avLst/>
            </a:prstGeom>
            <a:noFill/>
            <a:ln w="38100">
              <a:solidFill>
                <a:srgbClr val="FF080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8" name="Line 7"/>
            <p:cNvSpPr>
              <a:spLocks noChangeShapeType="1"/>
            </p:cNvSpPr>
            <p:nvPr/>
          </p:nvSpPr>
          <p:spPr bwMode="auto">
            <a:xfrm flipV="1">
              <a:off x="4539" y="960"/>
              <a:ext cx="0" cy="1824"/>
            </a:xfrm>
            <a:prstGeom prst="line">
              <a:avLst/>
            </a:prstGeom>
            <a:noFill/>
            <a:ln w="38100">
              <a:solidFill>
                <a:srgbClr val="FF080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9" name="Text Box 8"/>
            <p:cNvSpPr txBox="1">
              <a:spLocks noChangeArrowheads="1"/>
            </p:cNvSpPr>
            <p:nvPr/>
          </p:nvSpPr>
          <p:spPr bwMode="auto">
            <a:xfrm>
              <a:off x="1536" y="2592"/>
              <a:ext cx="8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96950"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FF080E"/>
                  </a:solidFill>
                  <a:latin typeface="Times New Roman" pitchFamily="38" charset="0"/>
                </a:rPr>
                <a:t>WISE scans</a:t>
              </a:r>
            </a:p>
          </p:txBody>
        </p:sp>
        <p:sp>
          <p:nvSpPr>
            <p:cNvPr id="78860" name="Oval 9"/>
            <p:cNvSpPr>
              <a:spLocks noChangeArrowheads="1"/>
            </p:cNvSpPr>
            <p:nvPr/>
          </p:nvSpPr>
          <p:spPr bwMode="auto">
            <a:xfrm>
              <a:off x="2188" y="1584"/>
              <a:ext cx="1680" cy="57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861" name="Text Box 10"/>
            <p:cNvSpPr txBox="1">
              <a:spLocks noChangeArrowheads="1"/>
            </p:cNvSpPr>
            <p:nvPr/>
          </p:nvSpPr>
          <p:spPr bwMode="auto">
            <a:xfrm>
              <a:off x="2530" y="2169"/>
              <a:ext cx="1008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96950" eaLnBrk="0" hangingPunct="0">
                <a:spcBef>
                  <a:spcPct val="50000"/>
                </a:spcBef>
              </a:pPr>
              <a:r>
                <a:rPr lang="en-US" sz="1600">
                  <a:solidFill>
                    <a:schemeClr val="accent2"/>
                  </a:solidFill>
                  <a:latin typeface="Times New Roman" pitchFamily="38" charset="0"/>
                </a:rPr>
                <a:t>Opposition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350000" y="2351048"/>
            <a:ext cx="533400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8" charset="-128"/>
              <a:cs typeface="ＭＳ Ｐゴシック" pitchFamily="3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0" y="2338348"/>
            <a:ext cx="533400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8" charset="-128"/>
              <a:cs typeface="ＭＳ Ｐゴシック" pitchFamily="38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0576" y="4977179"/>
            <a:ext cx="8663424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752" tIns="49876" rIns="99752" bIns="49876">
            <a:prstTxWarp prst="textNoShape">
              <a:avLst/>
            </a:prstTxWarp>
          </a:bodyPr>
          <a:lstStyle/>
          <a:p>
            <a:pPr marL="354013" indent="-354013" defTabSz="939800">
              <a:spcBef>
                <a:spcPct val="20000"/>
              </a:spcBef>
              <a:buSzPct val="100000"/>
            </a:pPr>
            <a:r>
              <a:rPr lang="en-US" sz="1200" dirty="0" err="1">
                <a:latin typeface="Calibri" pitchFamily="38" charset="0"/>
              </a:rPr>
              <a:t>Veres</a:t>
            </a:r>
            <a:r>
              <a:rPr lang="en-US" sz="1200" dirty="0">
                <a:latin typeface="Calibri" pitchFamily="38" charset="0"/>
              </a:rPr>
              <a:t> et al. 2009.</a:t>
            </a:r>
            <a:r>
              <a:rPr lang="en-US" sz="1200" dirty="0" smtClean="0">
                <a:latin typeface="Calibri" pitchFamily="38" charset="0"/>
              </a:rPr>
              <a:t> </a:t>
            </a:r>
          </a:p>
          <a:p>
            <a:pPr marL="354013" indent="-354013" defTabSz="939800">
              <a:spcBef>
                <a:spcPct val="20000"/>
              </a:spcBef>
              <a:buSzPct val="100000"/>
            </a:pPr>
            <a:r>
              <a:rPr lang="en-US" sz="1200" dirty="0" smtClean="0">
                <a:latin typeface="Calibri" pitchFamily="38" charset="0"/>
              </a:rPr>
              <a:t>Opposition</a:t>
            </a:r>
            <a:r>
              <a:rPr lang="en-US" sz="1200" dirty="0">
                <a:latin typeface="Calibri" pitchFamily="38" charset="0"/>
              </a:rPr>
              <a:t>-centered ecliptic coordinates for V=22.7, H=20 (~300m) objects (simulated earth-</a:t>
            </a:r>
            <a:r>
              <a:rPr lang="en-US" sz="1200" dirty="0" err="1">
                <a:latin typeface="Calibri" pitchFamily="38" charset="0"/>
              </a:rPr>
              <a:t>impactors</a:t>
            </a:r>
            <a:r>
              <a:rPr lang="en-US" sz="1200" dirty="0">
                <a:latin typeface="Calibri" pitchFamily="38" charset="0"/>
              </a:rPr>
              <a:t>, 20yr prior to impact).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03"/>
            <a:ext cx="8229600" cy="4560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MBAs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41" y="1279245"/>
            <a:ext cx="2781919" cy="388430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Many of the MBAs have measured optical brightness – yields albedos </a:t>
            </a:r>
          </a:p>
          <a:p>
            <a:r>
              <a:rPr lang="en-US" sz="1800" dirty="0" smtClean="0"/>
              <a:t>Albedos can be correlated with Asteroid families</a:t>
            </a:r>
          </a:p>
          <a:p>
            <a:endParaRPr lang="en-US" sz="1800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58260" y="1123728"/>
            <a:ext cx="6415441" cy="4516292"/>
            <a:chOff x="1382790" y="1819443"/>
            <a:chExt cx="6415441" cy="45162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2790" y="1819443"/>
              <a:ext cx="5931034" cy="4516292"/>
            </a:xfrm>
            <a:prstGeom prst="rect">
              <a:avLst/>
            </a:prstGeom>
          </p:spPr>
        </p:pic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5725287" y="5127571"/>
              <a:ext cx="2072944" cy="805775"/>
              <a:chOff x="6199417" y="4792133"/>
              <a:chExt cx="2182116" cy="863467"/>
            </a:xfrm>
          </p:grpSpPr>
          <p:sp>
            <p:nvSpPr>
              <p:cNvPr id="19" name="TextBox 13"/>
              <p:cNvSpPr txBox="1">
                <a:spLocks noChangeArrowheads="1"/>
              </p:cNvSpPr>
              <p:nvPr/>
            </p:nvSpPr>
            <p:spPr bwMode="auto">
              <a:xfrm>
                <a:off x="7182201" y="4792133"/>
                <a:ext cx="1199332" cy="428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800000"/>
                    </a:solidFill>
                    <a:latin typeface="Arial"/>
                  </a:rPr>
                  <a:t>THEMIS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199417" y="5161809"/>
                <a:ext cx="1000157" cy="49379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</a:endParaRPr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5259176" y="4434526"/>
              <a:ext cx="2413343" cy="772565"/>
              <a:chOff x="5572335" y="4040199"/>
              <a:chExt cx="2540443" cy="82787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72335" y="4225037"/>
                <a:ext cx="1211301" cy="6430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</a:endParaRPr>
              </a:p>
            </p:txBody>
          </p:sp>
          <p:sp>
            <p:nvSpPr>
              <p:cNvPr id="18" name="TextBox 17"/>
              <p:cNvSpPr txBox="1">
                <a:spLocks noChangeArrowheads="1"/>
              </p:cNvSpPr>
              <p:nvPr/>
            </p:nvSpPr>
            <p:spPr bwMode="auto">
              <a:xfrm>
                <a:off x="7408335" y="4040199"/>
                <a:ext cx="704443" cy="428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FF6600"/>
                    </a:solidFill>
                    <a:latin typeface="Arial"/>
                  </a:rPr>
                  <a:t>EOS</a:t>
                </a: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333799" y="4425881"/>
              <a:ext cx="1734580" cy="987405"/>
              <a:chOff x="2238229" y="4040199"/>
              <a:chExt cx="1825932" cy="1058100"/>
            </a:xfrm>
          </p:grpSpPr>
          <p:sp>
            <p:nvSpPr>
              <p:cNvPr id="15" name="Oval 14"/>
              <p:cNvSpPr/>
              <p:nvPr/>
            </p:nvSpPr>
            <p:spPr>
              <a:xfrm rot="984833">
                <a:off x="2851272" y="4639440"/>
                <a:ext cx="1212889" cy="45885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</a:endParaRPr>
              </a:p>
            </p:txBody>
          </p:sp>
          <p:sp>
            <p:nvSpPr>
              <p:cNvPr id="16" name="TextBox 20"/>
              <p:cNvSpPr txBox="1">
                <a:spLocks noChangeArrowheads="1"/>
              </p:cNvSpPr>
              <p:nvPr/>
            </p:nvSpPr>
            <p:spPr bwMode="auto">
              <a:xfrm>
                <a:off x="2238229" y="4040199"/>
                <a:ext cx="1044854" cy="428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0000FF"/>
                    </a:solidFill>
                    <a:latin typeface="Arial"/>
                  </a:rPr>
                  <a:t>VESTA</a:t>
                </a: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281433" y="4913499"/>
              <a:ext cx="1471396" cy="945764"/>
              <a:chOff x="1973919" y="4562733"/>
              <a:chExt cx="1548888" cy="101347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311506" y="4933173"/>
                <a:ext cx="1211301" cy="6430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</a:endParaRPr>
              </a:p>
            </p:txBody>
          </p:sp>
          <p:sp>
            <p:nvSpPr>
              <p:cNvPr id="14" name="TextBox 24"/>
              <p:cNvSpPr txBox="1">
                <a:spLocks noChangeArrowheads="1"/>
              </p:cNvSpPr>
              <p:nvPr/>
            </p:nvSpPr>
            <p:spPr bwMode="auto">
              <a:xfrm>
                <a:off x="1973919" y="4562733"/>
                <a:ext cx="1085351" cy="428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008000"/>
                    </a:solidFill>
                    <a:latin typeface="Arial"/>
                  </a:rPr>
                  <a:t>FLORA</a:t>
                </a:r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239119" y="3783660"/>
              <a:ext cx="1735643" cy="986582"/>
              <a:chOff x="2238229" y="4040199"/>
              <a:chExt cx="1827051" cy="1057218"/>
            </a:xfrm>
          </p:grpSpPr>
          <p:sp>
            <p:nvSpPr>
              <p:cNvPr id="11" name="Oval 10"/>
              <p:cNvSpPr/>
              <p:nvPr/>
            </p:nvSpPr>
            <p:spPr>
              <a:xfrm rot="984833">
                <a:off x="2852391" y="4638558"/>
                <a:ext cx="1212889" cy="45885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/>
                </a:endParaRPr>
              </a:p>
            </p:txBody>
          </p:sp>
          <p:sp>
            <p:nvSpPr>
              <p:cNvPr id="12" name="TextBox 28"/>
              <p:cNvSpPr txBox="1">
                <a:spLocks noChangeArrowheads="1"/>
              </p:cNvSpPr>
              <p:nvPr/>
            </p:nvSpPr>
            <p:spPr bwMode="auto">
              <a:xfrm>
                <a:off x="2238229" y="4040199"/>
                <a:ext cx="1476835" cy="428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660066"/>
                    </a:solidFill>
                    <a:latin typeface="Arial"/>
                  </a:rPr>
                  <a:t>EUNOMIA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6607927" y="5640020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J. </a:t>
            </a:r>
            <a:r>
              <a:rPr lang="en-US" dirty="0" err="1" smtClean="0"/>
              <a:t>Massiero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016"/>
            <a:ext cx="8229600" cy="5343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Jupiter Trojans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60" y="663376"/>
            <a:ext cx="8229600" cy="1858454"/>
          </a:xfrm>
        </p:spPr>
        <p:txBody>
          <a:bodyPr/>
          <a:lstStyle/>
          <a:p>
            <a:r>
              <a:rPr lang="en-US" dirty="0" smtClean="0"/>
              <a:t>Able to study the populations  of the 2 Trojan asteroid clouds at L4 and L5</a:t>
            </a:r>
          </a:p>
          <a:p>
            <a:r>
              <a:rPr lang="en-US" dirty="0" smtClean="0"/>
              <a:t>Differences in number density and albedo</a:t>
            </a:r>
            <a:endParaRPr lang="en-US" dirty="0"/>
          </a:p>
        </p:txBody>
      </p:sp>
      <p:pic>
        <p:nvPicPr>
          <p:cNvPr id="4" name="Picture 3" descr="plot_xy_inner_up2_10132a.png"/>
          <p:cNvPicPr>
            <a:picLocks noChangeAspect="1"/>
          </p:cNvPicPr>
          <p:nvPr/>
        </p:nvPicPr>
        <p:blipFill>
          <a:blip r:embed="rId2"/>
          <a:srcRect l="24074" t="10142" r="23466" b="4748"/>
          <a:stretch>
            <a:fillRect/>
          </a:stretch>
        </p:blipFill>
        <p:spPr>
          <a:xfrm>
            <a:off x="382160" y="2521830"/>
            <a:ext cx="3889835" cy="3552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031" y="2359744"/>
            <a:ext cx="5185071" cy="400664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82779" y="2521830"/>
            <a:ext cx="1109217" cy="85525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64629" y="5039544"/>
            <a:ext cx="1109217" cy="85525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32887" y="6181723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T. Grav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533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660066"/>
                </a:solidFill>
                <a:ea typeface="+mn-ea"/>
                <a:cs typeface="+mn-cs"/>
              </a:rPr>
              <a:t>Comet WISE Discoveries I</a:t>
            </a:r>
            <a:endParaRPr lang="en-US" sz="2400" dirty="0" smtClean="0">
              <a:solidFill>
                <a:srgbClr val="660066"/>
              </a:solidFill>
              <a:ea typeface="+mn-ea"/>
              <a:cs typeface="+mn-cs"/>
            </a:endParaRPr>
          </a:p>
        </p:txBody>
      </p:sp>
      <p:pic>
        <p:nvPicPr>
          <p:cNvPr id="13315" name="Picture 3" descr="Color.jpg"/>
          <p:cNvPicPr>
            <a:picLocks noChangeAspect="1"/>
          </p:cNvPicPr>
          <p:nvPr/>
        </p:nvPicPr>
        <p:blipFill>
          <a:blip r:embed="rId3"/>
          <a:srcRect l="5855" t="1073" r="5226" b="6667"/>
          <a:stretch>
            <a:fillRect/>
          </a:stretch>
        </p:blipFill>
        <p:spPr bwMode="auto">
          <a:xfrm>
            <a:off x="6845016" y="4128275"/>
            <a:ext cx="2310883" cy="227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46681" y="6400800"/>
            <a:ext cx="212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G3 (WISE)</a:t>
            </a:r>
            <a:endParaRPr lang="en-US" dirty="0"/>
          </a:p>
        </p:txBody>
      </p:sp>
      <p:pic>
        <p:nvPicPr>
          <p:cNvPr id="11" name="Picture 10" descr="92ha.tif"/>
          <p:cNvPicPr>
            <a:picLocks noChangeAspect="1"/>
          </p:cNvPicPr>
          <p:nvPr/>
        </p:nvPicPr>
        <p:blipFill>
          <a:blip r:embed="rId4"/>
          <a:srcRect l="14552" r="14360" b="8925"/>
          <a:stretch>
            <a:fillRect/>
          </a:stretch>
        </p:blipFill>
        <p:spPr>
          <a:xfrm>
            <a:off x="4600209" y="4127786"/>
            <a:ext cx="2317058" cy="2256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4400" y="6400800"/>
            <a:ext cx="210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E3 (WISE)</a:t>
            </a:r>
            <a:endParaRPr lang="en-US" dirty="0"/>
          </a:p>
        </p:txBody>
      </p:sp>
      <p:pic>
        <p:nvPicPr>
          <p:cNvPr id="14" name="Picture 13" descr="8x40.tif"/>
          <p:cNvPicPr>
            <a:picLocks noChangeAspect="1"/>
          </p:cNvPicPr>
          <p:nvPr/>
        </p:nvPicPr>
        <p:blipFill>
          <a:blip r:embed="rId5"/>
          <a:srcRect l="13909" r="15822" b="8676"/>
          <a:stretch>
            <a:fillRect/>
          </a:stretch>
        </p:blipFill>
        <p:spPr>
          <a:xfrm>
            <a:off x="0" y="4134242"/>
            <a:ext cx="2294704" cy="22665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67" y="6400800"/>
            <a:ext cx="212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D3 (WISE)</a:t>
            </a:r>
            <a:endParaRPr lang="en-US" dirty="0"/>
          </a:p>
        </p:txBody>
      </p:sp>
      <p:pic>
        <p:nvPicPr>
          <p:cNvPr id="16" name="Picture 15" descr="8wvt.tif"/>
          <p:cNvPicPr>
            <a:picLocks noChangeAspect="1"/>
          </p:cNvPicPr>
          <p:nvPr/>
        </p:nvPicPr>
        <p:blipFill>
          <a:blip r:embed="rId6"/>
          <a:srcRect l="14579" r="14525" b="8992"/>
          <a:stretch>
            <a:fillRect/>
          </a:stretch>
        </p:blipFill>
        <p:spPr>
          <a:xfrm>
            <a:off x="2286000" y="4134242"/>
            <a:ext cx="2314209" cy="22577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51384" y="6400800"/>
            <a:ext cx="212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D4 (WISE)</a:t>
            </a:r>
            <a:endParaRPr lang="en-US" dirty="0"/>
          </a:p>
        </p:txBody>
      </p:sp>
      <p:pic>
        <p:nvPicPr>
          <p:cNvPr id="18" name="Picture 17" descr="8ure.tif"/>
          <p:cNvPicPr>
            <a:picLocks noChangeAspect="1"/>
          </p:cNvPicPr>
          <p:nvPr/>
        </p:nvPicPr>
        <p:blipFill>
          <a:blip r:embed="rId7"/>
          <a:srcRect l="13852" r="14369" b="8634"/>
          <a:stretch>
            <a:fillRect/>
          </a:stretch>
        </p:blipFill>
        <p:spPr>
          <a:xfrm>
            <a:off x="4521200" y="1143000"/>
            <a:ext cx="2336800" cy="2260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24400" y="3505200"/>
            <a:ext cx="212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D2 (WISE)</a:t>
            </a:r>
            <a:endParaRPr lang="en-US" dirty="0"/>
          </a:p>
        </p:txBody>
      </p:sp>
      <p:pic>
        <p:nvPicPr>
          <p:cNvPr id="20" name="Picture 19" descr="8ngc.tif"/>
          <p:cNvPicPr>
            <a:picLocks noChangeAspect="1"/>
          </p:cNvPicPr>
          <p:nvPr/>
        </p:nvPicPr>
        <p:blipFill>
          <a:blip r:embed="rId8"/>
          <a:srcRect l="15152" r="14629" b="8634"/>
          <a:stretch>
            <a:fillRect/>
          </a:stretch>
        </p:blipFill>
        <p:spPr>
          <a:xfrm>
            <a:off x="6858000" y="1143000"/>
            <a:ext cx="2286000" cy="2260600"/>
          </a:xfrm>
          <a:prstGeom prst="rect">
            <a:avLst/>
          </a:prstGeom>
        </p:spPr>
      </p:pic>
      <p:pic>
        <p:nvPicPr>
          <p:cNvPr id="21" name="Picture 20" descr="8mv2.tif"/>
          <p:cNvPicPr>
            <a:picLocks noChangeAspect="1"/>
          </p:cNvPicPr>
          <p:nvPr/>
        </p:nvPicPr>
        <p:blipFill>
          <a:blip r:embed="rId9"/>
          <a:srcRect l="15152" r="15149" b="8634"/>
          <a:stretch>
            <a:fillRect/>
          </a:stretch>
        </p:blipFill>
        <p:spPr>
          <a:xfrm>
            <a:off x="2286000" y="1143000"/>
            <a:ext cx="2269067" cy="2260600"/>
          </a:xfrm>
          <a:prstGeom prst="rect">
            <a:avLst/>
          </a:prstGeom>
        </p:spPr>
      </p:pic>
      <p:pic>
        <p:nvPicPr>
          <p:cNvPr id="22" name="Picture 21" descr="7szn.tif"/>
          <p:cNvPicPr>
            <a:picLocks noChangeAspect="1"/>
          </p:cNvPicPr>
          <p:nvPr/>
        </p:nvPicPr>
        <p:blipFill>
          <a:blip r:embed="rId10"/>
          <a:srcRect l="15152" r="15149" b="8634"/>
          <a:stretch>
            <a:fillRect/>
          </a:stretch>
        </p:blipFill>
        <p:spPr>
          <a:xfrm>
            <a:off x="16933" y="1143000"/>
            <a:ext cx="2269067" cy="2260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2600" y="3505200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DG56 (WISE)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62200" y="3516868"/>
            <a:ext cx="212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/2010 D1 (WISE)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3505200"/>
            <a:ext cx="212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/2010 B2 (WISE)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75175" y="533401"/>
            <a:ext cx="322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Bands 2-4 three color </a:t>
            </a:r>
            <a:r>
              <a:rPr lang="en-US" i="1" dirty="0" smtClean="0">
                <a:solidFill>
                  <a:schemeClr val="tx2"/>
                </a:solidFill>
              </a:rPr>
              <a:t>images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7895" y="773668"/>
            <a:ext cx="562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WISE is an excellent means of detecting cometary dust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533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660066"/>
                </a:solidFill>
                <a:ea typeface="+mn-ea"/>
                <a:cs typeface="+mn-cs"/>
              </a:rPr>
              <a:t>WISE Discoveries of </a:t>
            </a:r>
            <a:r>
              <a:rPr lang="en-US" dirty="0" smtClean="0">
                <a:solidFill>
                  <a:srgbClr val="660066"/>
                </a:solidFill>
              </a:rPr>
              <a:t>Cometary Activity -II</a:t>
            </a:r>
            <a:endParaRPr lang="en-US" dirty="0" smtClean="0">
              <a:solidFill>
                <a:srgbClr val="660066"/>
              </a:solidFill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41907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233P/La </a:t>
            </a:r>
            <a:r>
              <a:rPr lang="en-US" dirty="0" err="1" smtClean="0"/>
              <a:t>Sagra</a:t>
            </a:r>
            <a:r>
              <a:rPr lang="en-US" dirty="0" smtClean="0"/>
              <a:t> (2009 WJ50)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75175" y="533401"/>
            <a:ext cx="322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Bands 2-4 three color </a:t>
            </a:r>
            <a:r>
              <a:rPr lang="en-US" i="1" dirty="0" smtClean="0">
                <a:solidFill>
                  <a:schemeClr val="tx2"/>
                </a:solidFill>
              </a:rPr>
              <a:t>images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27" name="Picture 26" descr="8hc3.tif"/>
          <p:cNvPicPr>
            <a:picLocks noChangeAspect="1"/>
          </p:cNvPicPr>
          <p:nvPr/>
        </p:nvPicPr>
        <p:blipFill>
          <a:blip r:embed="rId3"/>
          <a:srcRect l="14871" r="15094" b="8801"/>
          <a:stretch>
            <a:fillRect/>
          </a:stretch>
        </p:blipFill>
        <p:spPr>
          <a:xfrm>
            <a:off x="438947" y="4120286"/>
            <a:ext cx="2304331" cy="2280514"/>
          </a:xfrm>
          <a:prstGeom prst="rect">
            <a:avLst/>
          </a:prstGeom>
        </p:spPr>
      </p:pic>
      <p:pic>
        <p:nvPicPr>
          <p:cNvPr id="28" name="Picture 27" descr="wx51.tif"/>
          <p:cNvPicPr>
            <a:picLocks noChangeAspect="1"/>
          </p:cNvPicPr>
          <p:nvPr/>
        </p:nvPicPr>
        <p:blipFill>
          <a:blip r:embed="rId4"/>
          <a:srcRect l="21626" t="8672" r="22146" b="17073"/>
          <a:stretch>
            <a:fillRect/>
          </a:stretch>
        </p:blipFill>
        <p:spPr>
          <a:xfrm>
            <a:off x="6459878" y="4176585"/>
            <a:ext cx="2234305" cy="224249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96001" y="6488667"/>
            <a:ext cx="278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P/2009 WX51 (Catalina)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021961" y="888580"/>
            <a:ext cx="323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FB87(Garradd-WISE)</a:t>
            </a:r>
            <a:endParaRPr lang="en-US" dirty="0"/>
          </a:p>
        </p:txBody>
      </p:sp>
      <p:pic>
        <p:nvPicPr>
          <p:cNvPr id="10" name="Picture 9" descr="2010FB87.tif"/>
          <p:cNvPicPr>
            <a:picLocks noChangeAspect="1"/>
          </p:cNvPicPr>
          <p:nvPr/>
        </p:nvPicPr>
        <p:blipFill>
          <a:blip r:embed="rId5"/>
          <a:srcRect l="21798" t="8748" r="22341" b="17496"/>
          <a:stretch>
            <a:fillRect/>
          </a:stretch>
        </p:blipFill>
        <p:spPr>
          <a:xfrm>
            <a:off x="6096001" y="1374920"/>
            <a:ext cx="2598182" cy="2607210"/>
          </a:xfrm>
          <a:prstGeom prst="rect">
            <a:avLst/>
          </a:prstGeom>
        </p:spPr>
      </p:pic>
      <p:pic>
        <p:nvPicPr>
          <p:cNvPr id="11" name="Picture 10" descr="W00faksV2.tiff"/>
          <p:cNvPicPr>
            <a:picLocks noChangeAspect="1"/>
          </p:cNvPicPr>
          <p:nvPr/>
        </p:nvPicPr>
        <p:blipFill>
          <a:blip r:embed="rId6"/>
          <a:srcRect l="10175" r="12687"/>
          <a:stretch>
            <a:fillRect/>
          </a:stretch>
        </p:blipFill>
        <p:spPr>
          <a:xfrm>
            <a:off x="3228061" y="1257912"/>
            <a:ext cx="2348751" cy="2543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0779" y="888580"/>
            <a:ext cx="259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K2 WISE</a:t>
            </a:r>
            <a:endParaRPr lang="en-US" dirty="0"/>
          </a:p>
        </p:txBody>
      </p:sp>
      <p:pic>
        <p:nvPicPr>
          <p:cNvPr id="13" name="Picture 12" descr="wilsonscomet.tif"/>
          <p:cNvPicPr>
            <a:picLocks noChangeAspect="1"/>
          </p:cNvPicPr>
          <p:nvPr/>
        </p:nvPicPr>
        <p:blipFill>
          <a:blip r:embed="rId7"/>
          <a:srcRect l="39748" t="15880" r="14229" b="21476"/>
          <a:stretch>
            <a:fillRect/>
          </a:stretch>
        </p:blipFill>
        <p:spPr>
          <a:xfrm>
            <a:off x="218711" y="1485720"/>
            <a:ext cx="2524567" cy="2496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8711" y="1005588"/>
            <a:ext cx="259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C/2010 J4 WISE</a:t>
            </a:r>
            <a:endParaRPr lang="en-US" dirty="0"/>
          </a:p>
        </p:txBody>
      </p:sp>
      <p:pic>
        <p:nvPicPr>
          <p:cNvPr id="15" name="Picture 14" descr="W00fgg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983" y="3881148"/>
            <a:ext cx="2823633" cy="2380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6600" y="6304001"/>
            <a:ext cx="240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P/2010 L1 WISE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349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WISE Comets: Distance &amp; Inclination</a:t>
            </a:r>
          </a:p>
        </p:txBody>
      </p:sp>
      <p:pic>
        <p:nvPicPr>
          <p:cNvPr id="18435" name="Picture 3" descr="WiseCometDiscp.tiff"/>
          <p:cNvPicPr>
            <a:picLocks noChangeAspect="1"/>
          </p:cNvPicPr>
          <p:nvPr/>
        </p:nvPicPr>
        <p:blipFill>
          <a:blip r:embed="rId2"/>
          <a:srcRect l="7777" t="15556" r="6667" b="14444"/>
          <a:stretch>
            <a:fillRect/>
          </a:stretch>
        </p:blipFill>
        <p:spPr bwMode="auto">
          <a:xfrm>
            <a:off x="2514600" y="1143000"/>
            <a:ext cx="65198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708400" y="5167314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P/2010 B2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4572000" y="5167314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P/2010 D1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724400" y="4343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P/2010 D2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6975475" y="3886200"/>
            <a:ext cx="152400" cy="152400"/>
          </a:xfrm>
          <a:prstGeom prst="triangl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7204075" y="38100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− Perihelion 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204075" y="4143376"/>
            <a:ext cx="1371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− </a:t>
            </a:r>
            <a:r>
              <a:rPr lang="en-US" sz="1200" dirty="0" err="1"/>
              <a:t>Helio</a:t>
            </a:r>
            <a:r>
              <a:rPr lang="en-US" sz="1200" dirty="0"/>
              <a:t>. distance at Discovery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7400" y="6096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5816600" y="6002339"/>
            <a:ext cx="457200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88176" y="4198939"/>
            <a:ext cx="149225" cy="17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45" name="TextBox 13"/>
          <p:cNvSpPr txBox="1">
            <a:spLocks noChangeArrowheads="1"/>
          </p:cNvSpPr>
          <p:nvPr/>
        </p:nvSpPr>
        <p:spPr bwMode="auto">
          <a:xfrm>
            <a:off x="5410200" y="3851276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5FF16"/>
                </a:solidFill>
              </a:rPr>
              <a:t>C/2010 D3</a:t>
            </a:r>
          </a:p>
        </p:txBody>
      </p:sp>
      <p:sp>
        <p:nvSpPr>
          <p:cNvPr id="18446" name="TextBox 14"/>
          <p:cNvSpPr txBox="1">
            <a:spLocks noChangeArrowheads="1"/>
          </p:cNvSpPr>
          <p:nvPr/>
        </p:nvSpPr>
        <p:spPr bwMode="auto">
          <a:xfrm>
            <a:off x="4114800" y="33813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C/2010 E3</a:t>
            </a:r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3810000" y="18573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FFFF"/>
                </a:solidFill>
              </a:rPr>
              <a:t>C/2010 DG56</a:t>
            </a:r>
          </a:p>
        </p:txBody>
      </p:sp>
      <p:sp>
        <p:nvSpPr>
          <p:cNvPr id="18448" name="TextBox 16"/>
          <p:cNvSpPr txBox="1">
            <a:spLocks noChangeArrowheads="1"/>
          </p:cNvSpPr>
          <p:nvPr/>
        </p:nvSpPr>
        <p:spPr bwMode="auto">
          <a:xfrm>
            <a:off x="6705600" y="3200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FD"/>
                </a:solidFill>
              </a:rPr>
              <a:t>C/2010 D4</a:t>
            </a:r>
          </a:p>
        </p:txBody>
      </p:sp>
      <p:sp>
        <p:nvSpPr>
          <p:cNvPr id="18449" name="TextBox 17"/>
          <p:cNvSpPr txBox="1">
            <a:spLocks noChangeArrowheads="1"/>
          </p:cNvSpPr>
          <p:nvPr/>
        </p:nvSpPr>
        <p:spPr bwMode="auto">
          <a:xfrm>
            <a:off x="5562600" y="27717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C/2010 G3</a:t>
            </a:r>
          </a:p>
        </p:txBody>
      </p:sp>
      <p:sp>
        <p:nvSpPr>
          <p:cNvPr id="18450" name="TextBox 18"/>
          <p:cNvSpPr txBox="1">
            <a:spLocks noChangeArrowheads="1"/>
          </p:cNvSpPr>
          <p:nvPr/>
        </p:nvSpPr>
        <p:spPr bwMode="auto">
          <a:xfrm>
            <a:off x="4495800" y="27717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C/2010 FB87</a:t>
            </a:r>
          </a:p>
        </p:txBody>
      </p:sp>
      <p:sp>
        <p:nvSpPr>
          <p:cNvPr id="18451" name="TextBox 19"/>
          <p:cNvSpPr txBox="1">
            <a:spLocks noChangeArrowheads="1"/>
          </p:cNvSpPr>
          <p:nvPr/>
        </p:nvSpPr>
        <p:spPr bwMode="auto">
          <a:xfrm>
            <a:off x="754877" y="1257300"/>
            <a:ext cx="2064523" cy="369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prstTxWarp prst="textNoShape">
              <a:avLst/>
            </a:prstTxWarp>
            <a:spAutoFit/>
          </a:bodyPr>
          <a:lstStyle/>
          <a:p>
            <a:pPr>
              <a:buFont typeface="Arial" pitchFamily="-106" charset="0"/>
              <a:buChar char="•"/>
            </a:pPr>
            <a:r>
              <a:rPr lang="en-US" dirty="0"/>
              <a:t> Most WISE comets are on higher-inclination orbits.</a:t>
            </a:r>
          </a:p>
          <a:p>
            <a:pPr>
              <a:buFont typeface="Arial" pitchFamily="-106" charset="0"/>
              <a:buChar char="•"/>
            </a:pPr>
            <a:endParaRPr lang="en-US" dirty="0"/>
          </a:p>
          <a:p>
            <a:pPr>
              <a:buFont typeface="Arial" pitchFamily="-106" charset="0"/>
              <a:buChar char="•"/>
            </a:pPr>
            <a:r>
              <a:rPr lang="en-US" dirty="0" smtClean="0"/>
              <a:t> ~1/4th </a:t>
            </a:r>
            <a:r>
              <a:rPr lang="en-US" dirty="0"/>
              <a:t>have perihelia beyond 4AU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>
              <a:buFont typeface="Arial" pitchFamily="-106" charset="0"/>
              <a:buChar char="•"/>
            </a:pPr>
            <a:r>
              <a:rPr lang="en-US" dirty="0" smtClean="0"/>
              <a:t> ~1/2 are </a:t>
            </a:r>
            <a:r>
              <a:rPr lang="en-US" dirty="0"/>
              <a:t>long-period comets, 4 with nearly-parabolic orbits. </a:t>
            </a:r>
          </a:p>
          <a:p>
            <a:pPr>
              <a:buFont typeface="Arial" pitchFamily="-106" charset="0"/>
              <a:buChar char="•"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934201" y="3810000"/>
            <a:ext cx="1550988" cy="809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4114800" y="5445126"/>
            <a:ext cx="76200" cy="76200"/>
          </a:xfrm>
          <a:prstGeom prst="triangle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65602" y="5445126"/>
            <a:ext cx="67733" cy="7620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852334" y="545940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P/2010</a:t>
            </a:r>
            <a:r>
              <a:rPr lang="en-US" sz="1200" dirty="0" smtClean="0">
                <a:solidFill>
                  <a:srgbClr val="008000"/>
                </a:solidFill>
              </a:rPr>
              <a:t> K2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4076703" y="1714500"/>
            <a:ext cx="45719" cy="4571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24116" y="1714500"/>
            <a:ext cx="45719" cy="45719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3831177" y="1442553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660066"/>
                </a:solidFill>
              </a:rPr>
              <a:t>C/2010</a:t>
            </a:r>
            <a:r>
              <a:rPr lang="en-US" sz="1200" b="1" dirty="0" smtClean="0">
                <a:solidFill>
                  <a:srgbClr val="660066"/>
                </a:solidFill>
              </a:rPr>
              <a:t> J4</a:t>
            </a:r>
            <a:endParaRPr lang="en-US" sz="1200" b="1" dirty="0">
              <a:solidFill>
                <a:srgbClr val="660066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4597404" y="5126565"/>
            <a:ext cx="76200" cy="76200"/>
          </a:xfrm>
          <a:prstGeom prst="triangle">
            <a:avLst/>
          </a:prstGeom>
          <a:noFill/>
          <a:ln>
            <a:solidFill>
              <a:srgbClr val="EE7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37102" y="5126565"/>
            <a:ext cx="67733" cy="76200"/>
          </a:xfrm>
          <a:prstGeom prst="rect">
            <a:avLst/>
          </a:prstGeom>
          <a:noFill/>
          <a:ln>
            <a:solidFill>
              <a:srgbClr val="EE7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4495800" y="4811707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EE7600"/>
                </a:solidFill>
              </a:rPr>
              <a:t>P/2010</a:t>
            </a:r>
            <a:r>
              <a:rPr lang="en-US" sz="1200" dirty="0" smtClean="0">
                <a:solidFill>
                  <a:srgbClr val="EE7600"/>
                </a:solidFill>
              </a:rPr>
              <a:t> L1</a:t>
            </a:r>
            <a:endParaRPr lang="en-US" sz="1200" dirty="0">
              <a:solidFill>
                <a:srgbClr val="EE7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1425</Words>
  <Application>Microsoft Macintosh PowerPoint</Application>
  <PresentationFormat>On-screen Show (4:3)</PresentationFormat>
  <Paragraphs>274</Paragraphs>
  <Slides>20</Slides>
  <Notes>4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WMOPS -</vt:lpstr>
      <vt:lpstr>WISE Spacecraft</vt:lpstr>
      <vt:lpstr>WISE &amp; NEOs </vt:lpstr>
      <vt:lpstr>Slide 4</vt:lpstr>
      <vt:lpstr>MBAs</vt:lpstr>
      <vt:lpstr>Jupiter Trojans</vt:lpstr>
      <vt:lpstr>Slide 7</vt:lpstr>
      <vt:lpstr>Slide 8</vt:lpstr>
      <vt:lpstr>WISE Comets: Distance &amp; Inclination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IPAC/CALTECH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IPAC CALTECH</dc:creator>
  <cp:lastModifiedBy>Tom Handley</cp:lastModifiedBy>
  <cp:revision>15</cp:revision>
  <dcterms:created xsi:type="dcterms:W3CDTF">2010-06-09T14:24:26Z</dcterms:created>
  <dcterms:modified xsi:type="dcterms:W3CDTF">2010-06-09T14:26:04Z</dcterms:modified>
</cp:coreProperties>
</file>