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91" r:id="rId3"/>
    <p:sldId id="293" r:id="rId4"/>
    <p:sldId id="295" r:id="rId5"/>
    <p:sldId id="292" r:id="rId6"/>
    <p:sldId id="283" r:id="rId7"/>
    <p:sldId id="284" r:id="rId8"/>
    <p:sldId id="285" r:id="rId9"/>
    <p:sldId id="300" r:id="rId10"/>
    <p:sldId id="301" r:id="rId1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22A80"/>
    <a:srgbClr val="790015"/>
    <a:srgbClr val="960000"/>
    <a:srgbClr val="1F497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36" d="100"/>
          <a:sy n="136" d="100"/>
        </p:scale>
        <p:origin x="-1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250E3D4F-AF82-834E-B543-887D3AA8FE30}" type="datetime1">
              <a:rPr lang="en-US"/>
              <a:pPr>
                <a:defRPr/>
              </a:pPr>
              <a:t>5/14/09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00EBE6CA-CD21-A44F-84E5-EA865F21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54048C71-BD22-DC48-95DD-CCA745ADE262}" type="datetime1">
              <a:rPr lang="en-US"/>
              <a:pPr>
                <a:defRPr/>
              </a:pPr>
              <a:t>5/14/09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904E4073-8020-1B4F-A958-BF09F27D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87800" y="0"/>
            <a:ext cx="299085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87800" y="8799513"/>
            <a:ext cx="299085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476" tIns="45127" rIns="93476" bIns="45127" anchor="b">
            <a:prstTxWarp prst="textNoShape">
              <a:avLst/>
            </a:prstTxWarp>
          </a:bodyPr>
          <a:lstStyle/>
          <a:p>
            <a:pPr algn="r" defTabSz="942975"/>
            <a:r>
              <a:rPr lang="en-US" sz="1200"/>
              <a:t>4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799513"/>
            <a:ext cx="2987675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876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2951" tIns="46476" rIns="92951" bIns="46476"/>
          <a:lstStyle/>
          <a:p>
            <a:fld id="{32B34909-3E4E-144F-9CD1-AC46BAD9C196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6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2951" tIns="46476" rIns="92951" bIns="46476"/>
          <a:lstStyle/>
          <a:p>
            <a:fld id="{42708630-31EF-5D43-BF4A-BC7832CBAE19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2951" tIns="46476" rIns="92951" bIns="46476"/>
          <a:lstStyle/>
          <a:p>
            <a:fld id="{465559B7-6F79-A846-A23F-0A5F9CA299AD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86F5-10F0-7549-897C-BE862F429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AC38-FB02-954C-A4DB-5E28F792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985D-185D-DD46-9F68-E2181CBA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73914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914400"/>
            <a:ext cx="40386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657600"/>
            <a:ext cx="40386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320675"/>
          </a:xfrm>
        </p:spPr>
        <p:txBody>
          <a:bodyPr lIns="91434" tIns="45717" rIns="91434" bIns="45717" anchor="t"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20675"/>
          </a:xfrm>
        </p:spPr>
        <p:txBody>
          <a:bodyPr lIns="91434" tIns="45717" rIns="91434" bIns="45717" anchor="t"/>
          <a:lstStyle>
            <a:lvl1pPr>
              <a:defRPr/>
            </a:lvl1pPr>
          </a:lstStyle>
          <a:p>
            <a:pPr>
              <a:defRPr/>
            </a:pPr>
            <a:fld id="{59F3E91C-CCBC-4040-A49D-FFD95BA82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3B01-CFC5-6E48-876E-51285F30E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FA3B-A220-5043-8311-4E9E6643F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520E-CE1F-1541-85AC-21DBEDBFB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0757-0952-F944-B76B-4CCA983D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7D85-A60E-8946-BC26-9C30FEC5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1594-8E48-4148-B4A3-3B6172E2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0518-2C87-D74A-97D2-AD2905B7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B467-E09D-324F-B9C1-D73CDEFC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4525" y="0"/>
            <a:ext cx="8042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5850" y="990600"/>
            <a:ext cx="760095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340" y="6356350"/>
            <a:ext cx="20294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14 May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1pPr>
          </a:lstStyle>
          <a:p>
            <a:pPr>
              <a:defRPr/>
            </a:pPr>
            <a:fld id="{54B17F01-9E8A-1E48-98A5-C740FA0C2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-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76200"/>
            <a:ext cx="108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/>
          <p:cNvPicPr>
            <a:picLocks noChangeAspect="1" noChangeArrowheads="1"/>
          </p:cNvPicPr>
          <p:nvPr userDrawn="1"/>
        </p:nvPicPr>
        <p:blipFill>
          <a:blip r:embed="rId15"/>
          <a:srcRect l="1248" t="9386" b="88423"/>
          <a:stretch>
            <a:fillRect/>
          </a:stretch>
        </p:blipFill>
        <p:spPr bwMode="auto">
          <a:xfrm>
            <a:off x="0" y="698500"/>
            <a:ext cx="87963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sted_banner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6200000">
            <a:off x="-3148330" y="3148330"/>
            <a:ext cx="6858000" cy="5613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/>
          <a:ea typeface="Times New Roman" pitchFamily="-111" charset="0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ea typeface="Times New Roman" pitchFamily="-111" charset="0"/>
          <a:cs typeface="Times New Roman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ea typeface="Times New Roman" pitchFamily="-111" charset="0"/>
          <a:cs typeface="Times New Roman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ea typeface="Times New Roman" pitchFamily="-111" charset="0"/>
          <a:cs typeface="Times New Roman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ea typeface="Times New Roman" pitchFamily="-111" charset="0"/>
          <a:cs typeface="Times New Roman" pitchFamily="4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cs typeface="Times New Roman" pitchFamily="4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cs typeface="Times New Roman" pitchFamily="4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cs typeface="Times New Roman" pitchFamily="4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48" charset="0"/>
          <a:cs typeface="Times New Roman" pitchFamily="4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Times New Roman"/>
          <a:ea typeface="Times New Roman" pitchFamily="-111" charset="0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Times New Roman"/>
          <a:ea typeface="Times New Roman" pitchFamily="-111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F497D"/>
          </a:solidFill>
          <a:latin typeface="Times New Roman"/>
          <a:ea typeface="Times New Roman" pitchFamily="-111" charset="0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Times New Roman"/>
          <a:ea typeface="Times New Roman" pitchFamily="-111" charset="0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Times New Roman"/>
          <a:ea typeface="Times New Roman" pitchFamily="-111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6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609600" y="2057400"/>
            <a:ext cx="8393113" cy="1446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920" tIns="45459" rIns="90920" bIns="45459">
            <a:prstTxWarp prst="textNoShape">
              <a:avLst/>
            </a:prstTxWarp>
            <a:spAutoFit/>
          </a:bodyPr>
          <a:lstStyle/>
          <a:p>
            <a:pPr algn="ctr" defTabSz="912813"/>
            <a:r>
              <a:rPr lang="fr-FR" sz="4400" b="1" dirty="0">
                <a:solidFill>
                  <a:srgbClr val="790015"/>
                </a:solidFill>
                <a:latin typeface="Garamond" charset="0"/>
              </a:rPr>
              <a:t>The </a:t>
            </a:r>
            <a:r>
              <a:rPr lang="fr-FR" sz="4400" b="1" dirty="0" smtClean="0">
                <a:solidFill>
                  <a:srgbClr val="790015"/>
                </a:solidFill>
                <a:latin typeface="Garamond" charset="0"/>
              </a:rPr>
              <a:t>NASA/</a:t>
            </a:r>
            <a:r>
              <a:rPr lang="fr-FR" sz="4400" b="1" dirty="0" err="1" smtClean="0">
                <a:solidFill>
                  <a:srgbClr val="790015"/>
                </a:solidFill>
                <a:latin typeface="Garamond" charset="0"/>
              </a:rPr>
              <a:t>NExScI</a:t>
            </a:r>
            <a:r>
              <a:rPr lang="fr-FR" sz="4400" b="1" smtClean="0">
                <a:solidFill>
                  <a:srgbClr val="790015"/>
                </a:solidFill>
                <a:latin typeface="Garamond" charset="0"/>
              </a:rPr>
              <a:t>/IPAC</a:t>
            </a:r>
          </a:p>
          <a:p>
            <a:pPr algn="ctr" defTabSz="912813"/>
            <a:r>
              <a:rPr lang="fr-FR" sz="4400" b="1" smtClean="0">
                <a:solidFill>
                  <a:srgbClr val="790015"/>
                </a:solidFill>
                <a:latin typeface="Garamond" charset="0"/>
              </a:rPr>
              <a:t> </a:t>
            </a:r>
            <a:r>
              <a:rPr lang="fr-FR" sz="4400" b="1" dirty="0" smtClean="0">
                <a:solidFill>
                  <a:srgbClr val="790015"/>
                </a:solidFill>
                <a:latin typeface="Garamond" charset="0"/>
              </a:rPr>
              <a:t>Star and Exoplanet </a:t>
            </a:r>
            <a:r>
              <a:rPr lang="fr-FR" sz="4400" b="1" dirty="0" err="1" smtClean="0">
                <a:solidFill>
                  <a:srgbClr val="790015"/>
                </a:solidFill>
                <a:latin typeface="Garamond" charset="0"/>
              </a:rPr>
              <a:t>Database</a:t>
            </a:r>
            <a:endParaRPr lang="fr-FR" sz="4400" b="1" dirty="0" smtClean="0">
              <a:solidFill>
                <a:srgbClr val="790015"/>
              </a:solidFill>
              <a:latin typeface="Garamond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675488" y="5867400"/>
            <a:ext cx="1782576" cy="479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972" tIns="47144" rIns="95972" bIns="47144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rgbClr val="022A80"/>
                </a:solidFill>
                <a:latin typeface="Garamond" charset="0"/>
              </a:rPr>
              <a:t>14 May 2009</a:t>
            </a:r>
            <a:endParaRPr lang="en-US" sz="2500" dirty="0">
              <a:solidFill>
                <a:srgbClr val="022A80"/>
              </a:solidFill>
              <a:latin typeface="Garamond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2693832" y="4495800"/>
            <a:ext cx="3732784" cy="8673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981" tIns="48491" rIns="96981" bIns="48491">
            <a:prstTxWarp prst="textNoShape">
              <a:avLst/>
            </a:prstTxWarp>
            <a:spAutoFit/>
          </a:bodyPr>
          <a:lstStyle/>
          <a:p>
            <a:pPr marL="484188" indent="-484188" algn="ctr"/>
            <a:r>
              <a:rPr lang="en-US" sz="2500" b="1" dirty="0">
                <a:solidFill>
                  <a:srgbClr val="022A80"/>
                </a:solidFill>
                <a:latin typeface="Garamond" charset="0"/>
              </a:rPr>
              <a:t>David R. </a:t>
            </a:r>
            <a:r>
              <a:rPr lang="en-US" sz="2500" b="1" dirty="0" smtClean="0">
                <a:solidFill>
                  <a:srgbClr val="022A80"/>
                </a:solidFill>
                <a:latin typeface="Garamond" charset="0"/>
              </a:rPr>
              <a:t>Ciardi </a:t>
            </a:r>
          </a:p>
          <a:p>
            <a:pPr marL="484188" indent="-484188" algn="ctr"/>
            <a:r>
              <a:rPr lang="en-US" sz="2500" b="1" i="1" dirty="0" smtClean="0">
                <a:solidFill>
                  <a:srgbClr val="022A80"/>
                </a:solidFill>
                <a:latin typeface="Garamond" charset="0"/>
              </a:rPr>
              <a:t>on behalf of the NStED Team</a:t>
            </a:r>
            <a:endParaRPr lang="en-US" sz="2500" b="1" i="1" dirty="0">
              <a:solidFill>
                <a:srgbClr val="022A80"/>
              </a:solidFill>
              <a:latin typeface="Garamon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65750"/>
          </a:xfrm>
        </p:spPr>
        <p:txBody>
          <a:bodyPr/>
          <a:lstStyle/>
          <a:p>
            <a:r>
              <a:rPr lang="en-US" dirty="0" err="1" smtClean="0"/>
              <a:t>NStED</a:t>
            </a:r>
            <a:r>
              <a:rPr lang="en-US" dirty="0" smtClean="0"/>
              <a:t> is a huge undertaking</a:t>
            </a:r>
          </a:p>
          <a:p>
            <a:pPr lvl="1"/>
            <a:r>
              <a:rPr lang="en-US" dirty="0" smtClean="0"/>
              <a:t>Highly person intensive to ensure the data quality and content</a:t>
            </a:r>
          </a:p>
          <a:p>
            <a:r>
              <a:rPr lang="en-US" dirty="0" smtClean="0"/>
              <a:t>Started as a proposal in 2004 and went into fully operations in 2007</a:t>
            </a:r>
          </a:p>
          <a:p>
            <a:r>
              <a:rPr lang="en-US" dirty="0" smtClean="0"/>
              <a:t>Successfully went through the NASA Senior Review in 2008 along with IRSA and NED – </a:t>
            </a:r>
            <a:r>
              <a:rPr lang="en-US" dirty="0" err="1" smtClean="0"/>
              <a:t>NStED</a:t>
            </a:r>
            <a:r>
              <a:rPr lang="en-US" dirty="0" smtClean="0"/>
              <a:t> is now recognized as one of NASA’s funded archives</a:t>
            </a:r>
          </a:p>
          <a:p>
            <a:r>
              <a:rPr lang="en-US" dirty="0" smtClean="0"/>
              <a:t>There is no way that could have happened if we had not built upon the IRSA and NED infrastructure already in place</a:t>
            </a:r>
          </a:p>
          <a:p>
            <a:endParaRPr lang="en-US" dirty="0" smtClean="0"/>
          </a:p>
          <a:p>
            <a:r>
              <a:rPr lang="en-US" dirty="0" smtClean="0"/>
              <a:t>A very big thank you to the entire </a:t>
            </a:r>
            <a:r>
              <a:rPr lang="en-US" dirty="0" err="1" smtClean="0"/>
              <a:t>NStED</a:t>
            </a:r>
            <a:r>
              <a:rPr lang="en-US" dirty="0" smtClean="0"/>
              <a:t> team – for without them, </a:t>
            </a:r>
            <a:r>
              <a:rPr lang="en-US" dirty="0" err="1" smtClean="0"/>
              <a:t>NStED</a:t>
            </a:r>
            <a:r>
              <a:rPr lang="en-US" dirty="0" smtClean="0"/>
              <a:t> would not exist!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C3B01-CFC5-6E48-876E-51285F30EB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Exoplanet astrophysics is upon us 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44525" y="914400"/>
            <a:ext cx="8499475" cy="2590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NASA Exoplanet Science Institute 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Support NASA’s exoplanet characterization and discovery activities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Enormously dynamic field changing on weekly timescale</a:t>
            </a: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archives (in particular NStED) is response to a need for an archive dedicated to NASA’s Astrophysics Exoplanet Exploration activities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68AA65-E3FF-6940-9C5E-508EA465904D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lang="en-US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97325"/>
            <a:ext cx="29083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d189733_spectr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3889375"/>
            <a:ext cx="32766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921125" y="5141913"/>
            <a:ext cx="167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 New Roman" charset="0"/>
              </a:rPr>
              <a:t>HST spectrum of HD 189733 showing methane at 2.2 </a:t>
            </a:r>
            <a:r>
              <a:rPr lang="en-US" sz="1400" i="1">
                <a:latin typeface="SymbolProp BT" charset="0"/>
              </a:rPr>
              <a:t>m</a:t>
            </a:r>
            <a:r>
              <a:rPr lang="en-US" sz="1400" i="1">
                <a:latin typeface="Times New Roman" charset="0"/>
              </a:rPr>
              <a:t>m (Swain et al 2008)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4343400" y="3998913"/>
            <a:ext cx="1752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 New Roman" charset="0"/>
              </a:rPr>
              <a:t>Spitzer 8</a:t>
            </a:r>
            <a:r>
              <a:rPr lang="en-US" sz="1400" i="1">
                <a:latin typeface="SymbolProp BT" charset="0"/>
              </a:rPr>
              <a:t>m</a:t>
            </a:r>
            <a:r>
              <a:rPr lang="en-US" sz="1400" i="1">
                <a:latin typeface="Times New Roman" charset="0"/>
              </a:rPr>
              <a:t>m map of HD 189733 showing hotspot (Knutson et al 2008)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382000" cy="43434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Four major datasets in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Archive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NStED: NASA Star and Exoplanet Database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KOA: Keck Observatory Archive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KI: Keck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Interferometry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Archive</a:t>
            </a:r>
          </a:p>
          <a:p>
            <a:pPr lvl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PTI: Palomar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Testbed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Interferometer Archive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Focus in this talk on NStED</a:t>
            </a:r>
          </a:p>
          <a:p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archive takes full advantage of the infrastructure and expertise of two mature archives at IPAC: IRSA and NED </a:t>
            </a:r>
          </a:p>
        </p:txBody>
      </p:sp>
      <p:pic>
        <p:nvPicPr>
          <p:cNvPr id="1945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372" y="914400"/>
            <a:ext cx="1677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NExScI Archive</a:t>
            </a: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4D3A55-0BC8-BD49-9B64-54B8CA2C0876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lang="en-US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94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027" y="3429000"/>
            <a:ext cx="136634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How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Benefits from IRSA and NED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68325" y="762000"/>
            <a:ext cx="8499475" cy="5594350"/>
          </a:xfrm>
        </p:spPr>
        <p:txBody>
          <a:bodyPr/>
          <a:lstStyle/>
          <a:p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Archive expertise built on legacy of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IPAC’s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data center operations</a:t>
            </a: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IRSA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IRSA architecture and infrastructure is highly re-usable by design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NStED inherits from IRSA</a:t>
            </a:r>
          </a:p>
          <a:p>
            <a:pPr lvl="2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Science information system for processing user queries</a:t>
            </a:r>
          </a:p>
          <a:p>
            <a:pPr lvl="2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Mass-storage and server architecture</a:t>
            </a:r>
          </a:p>
          <a:p>
            <a:pPr lvl="2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Configuration Management System and Code Repository</a:t>
            </a:r>
          </a:p>
          <a:p>
            <a:pPr lvl="2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Testing Methodology</a:t>
            </a:r>
          </a:p>
          <a:p>
            <a:pPr lvl="2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User Support Tools</a:t>
            </a:r>
          </a:p>
          <a:p>
            <a:pPr lvl="1"/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NExScI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and IRSA share purchase and licensing costs where appropriate</a:t>
            </a: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NED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NStED is a close stellar analog of NED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Relational database design was used in the development of NStED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Name resolver software was adapted  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Catalog and cross-identification expertise used to provide object name cross-ids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Reference coding was used for tracking the literature (also used by ADS)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8AC5A-C37D-864C-A03B-E11CB8331FA3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lang="en-US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A Common Architecture with IRSA 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5029200" cy="5518150"/>
          </a:xfrm>
        </p:spPr>
        <p:txBody>
          <a:bodyPr/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IRSA uses a component based architecture which enables strong re-use and adaptation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Unrestricted by wavelength and type of mission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Highly extensible and reusable component-based architecture: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Each component is a  module with a standard interface that communicates with other components and fulfills </a:t>
            </a:r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one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general function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Components plugged together to make user services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Optimized for astronomical spatial searches and complex, general queries</a:t>
            </a: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Extended to support NStED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Complex proprietary data protection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Interfaces and return built dynamically from configuration files (150 to date)</a:t>
            </a:r>
          </a:p>
        </p:txBody>
      </p:sp>
      <p:sp>
        <p:nvSpPr>
          <p:cNvPr id="225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225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225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DF678B-26C4-9D4A-87D6-B139C45170E0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lang="en-US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536" name="Picture 15" descr="StARS"/>
          <p:cNvPicPr>
            <a:picLocks noChangeAspect="1" noChangeArrowheads="1"/>
          </p:cNvPicPr>
          <p:nvPr/>
        </p:nvPicPr>
        <p:blipFill>
          <a:blip r:embed="rId3"/>
          <a:srcRect l="1953" t="8209" r="4312" b="2238"/>
          <a:stretch>
            <a:fillRect/>
          </a:stretch>
        </p:blipFill>
        <p:spPr bwMode="auto">
          <a:xfrm>
            <a:off x="5791200" y="3352800"/>
            <a:ext cx="2667000" cy="333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ted_front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62000"/>
            <a:ext cx="2514600" cy="2443198"/>
          </a:xfrm>
          <a:prstGeom prst="rect">
            <a:avLst/>
          </a:prstGeom>
        </p:spPr>
      </p:pic>
      <p:pic>
        <p:nvPicPr>
          <p:cNvPr id="25602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48338" y="2374900"/>
            <a:ext cx="3319462" cy="4025900"/>
          </a:xfrm>
          <a:noFill/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12088" cy="639763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rgbClr val="790015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NASA Star and Exoplanet Database (NStED)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2000"/>
            <a:ext cx="5291138" cy="5665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Database of nearby stars and exoplanets</a:t>
            </a:r>
          </a:p>
          <a:p>
            <a:pPr lvl="1" eaLnBrk="1" hangingPunct="1"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Stellar Services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Data related to relatively bright nearby stars</a:t>
            </a:r>
          </a:p>
          <a:p>
            <a:pPr marL="1141413" lvl="2" indent="-227013" eaLnBrk="1" hangingPunct="1"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All known planet-hosting stars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Query for individual stars or by stellar/planetary parameters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Images and spectra</a:t>
            </a:r>
          </a:p>
          <a:p>
            <a:pPr lvl="1" eaLnBrk="1" hangingPunct="1"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Exoplanet Services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Data related to known exoplanets</a:t>
            </a:r>
          </a:p>
          <a:p>
            <a:pPr lvl="2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Time series data of exoplanets </a:t>
            </a:r>
          </a:p>
          <a:p>
            <a:pPr marL="1598613" lvl="3" indent="-227013" eaLnBrk="1" hangingPunct="1"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Radial velocity and photometric light curves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Dedicated interface for exoplanet transit surveys</a:t>
            </a:r>
            <a:endParaRPr lang="en-US" sz="2400" dirty="0" smtClean="0">
              <a:latin typeface="Times New Roman" charset="0"/>
              <a:ea typeface="MS PGothic" pitchFamily="34" charset="-128"/>
              <a:cs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Enables complex and detailed searches on potential and known exoplanet stellar hosts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Pages built dynamically to accommodate changes and additions easily without rewriting core software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Relatively new service: opened July 2007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Major Interface and content update May 2008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Use of NStED continues to grow</a:t>
            </a:r>
          </a:p>
        </p:txBody>
      </p:sp>
      <p:sp>
        <p:nvSpPr>
          <p:cNvPr id="2560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14400" y="6400800"/>
            <a:ext cx="81534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r>
              <a:rPr lang="en-US" smtClean="0"/>
              <a:t>14 May 2009</a:t>
            </a:r>
            <a:endParaRPr lang="en-US"/>
          </a:p>
        </p:txBody>
      </p:sp>
      <p:sp>
        <p:nvSpPr>
          <p:cNvPr id="2560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0A7A9-51E7-294D-A54C-1319836C74AF}" type="slidenum">
              <a:rPr lang="en-US"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nsted_aitof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48188"/>
            <a:ext cx="41608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92163"/>
            <a:ext cx="4348163" cy="1660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Times New Roman" charset="0"/>
                <a:ea typeface="MS PGothic" pitchFamily="34" charset="-128"/>
                <a:cs typeface="MS PGothic" pitchFamily="34" charset="-128"/>
              </a:rPr>
              <a:t>Stellar Content for ~140,000 stars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Times New Roman" charset="0"/>
                <a:ea typeface="MS PGothic" pitchFamily="34" charset="-128"/>
                <a:cs typeface="MS PGothic" pitchFamily="34" charset="-128"/>
              </a:rPr>
              <a:t>Exoplanets content for all known systems</a:t>
            </a:r>
            <a:endParaRPr lang="en-US" sz="2200" dirty="0" smtClean="0">
              <a:latin typeface="Times New Roman" charset="0"/>
              <a:ea typeface="MS PGothic" pitchFamily="34" charset="-128"/>
              <a:cs typeface="MS PGothic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300,000 </a:t>
            </a:r>
            <a:r>
              <a:rPr lang="en-US" sz="2200" dirty="0">
                <a:latin typeface="Times New Roman" charset="0"/>
                <a:ea typeface="MS PGothic" pitchFamily="34" charset="-128"/>
                <a:cs typeface="MS PGothic" pitchFamily="34" charset="-128"/>
              </a:rPr>
              <a:t>light curves from transit surveys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14400" y="6400800"/>
            <a:ext cx="81534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r>
              <a:rPr lang="en-US" smtClean="0"/>
              <a:t>14 May 2009</a:t>
            </a:r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59363" y="1044575"/>
          <a:ext cx="3908425" cy="3304903"/>
        </p:xfrm>
        <a:graphic>
          <a:graphicData uri="http://schemas.openxmlformats.org/drawingml/2006/table">
            <a:tbl>
              <a:tblPr/>
              <a:tblGrid>
                <a:gridCol w="1624012"/>
                <a:gridCol w="1146175"/>
                <a:gridCol w="11382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Published Parameters</a:t>
                      </a: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Derived Parameters</a:t>
                      </a: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Associated Data</a:t>
                      </a: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9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Position, Distances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Kinematics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Photometry, Colors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Spectral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Luminosity Class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Metallicity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Rotation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Activity Indicators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Variability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Multiplicity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Number of Planets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Planetary Mass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Orbital Parameters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  <a:ea typeface="MS PGothic" pitchFamily="34" charset="-128"/>
                        <a:cs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  <a:ea typeface="MS PGothic" pitchFamily="34" charset="-128"/>
                        <a:cs typeface="MS PGothic" pitchFamily="34" charset="-128"/>
                      </a:endParaRP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Luminosity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Radius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Mass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LSR Space 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Habitable Zone Sizes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Astrometric and Radial Velocity Wobbles</a:t>
                      </a: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Images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Spectra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Radial velocity curves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Lightcurves of transiting exoplanetary systems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11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  <a:ea typeface="MS PGothic" pitchFamily="34" charset="-128"/>
                          <a:cs typeface="MS PGothic" pitchFamily="34" charset="-128"/>
                        </a:rPr>
                        <a:t>Jupiter and Earth sized transit depths</a:t>
                      </a:r>
                    </a:p>
                  </a:txBody>
                  <a:tcPr marL="96253" marR="96253" marT="48986" marB="48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</a:tr>
            </a:tbl>
          </a:graphicData>
        </a:graphic>
      </p:graphicFrame>
      <p:pic>
        <p:nvPicPr>
          <p:cNvPr id="27667" name="Picture 15" descr="figure5_nstedcontent_landscap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2408238"/>
            <a:ext cx="40068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8" y="4894263"/>
            <a:ext cx="41624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B9FD9B-3A48-BD44-AEA7-73E89B820E93}" type="slidenum">
              <a:rPr lang="en-US"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7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sp>
        <p:nvSpPr>
          <p:cNvPr id="276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096000" cy="639763"/>
          </a:xfrm>
        </p:spPr>
        <p:txBody>
          <a:bodyPr/>
          <a:lstStyle/>
          <a:p>
            <a:pPr eaLnBrk="1" hangingPunct="1"/>
            <a:r>
              <a:rPr lang="en-US" sz="2500" smtClean="0">
                <a:solidFill>
                  <a:srgbClr val="790015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NASA Star and Exoplanet Database (NStED)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90600"/>
            <a:ext cx="14922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14 May 2009</a:t>
            </a:r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90015"/>
                </a:solidFill>
                <a:latin typeface="Times New Roman" charset="0"/>
                <a:ea typeface="MS PGothic" pitchFamily="34" charset="-128"/>
                <a:cs typeface="MS PGothic" pitchFamily="34" charset="-128"/>
              </a:rPr>
              <a:t>Partnership with CoRoT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28687"/>
            <a:ext cx="4437063" cy="5675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NStED-CoRoT Collaboration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NStED is the U.S. portal to CoRoT mission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CoRoT: </a:t>
            </a:r>
            <a:r>
              <a:rPr lang="en-US" sz="1800" dirty="0" err="1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COnvection</a:t>
            </a: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1800" dirty="0" err="1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ROtation</a:t>
            </a: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 &amp; planetary Transits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NStED hosts CoRoT mission and ground-based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NStED and CoRoT collaborating to build light curve characterization and manipulation VO-compatible tools</a:t>
            </a:r>
          </a:p>
          <a:p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NStED-CoRoT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interface public deployment: 21 April 2009</a:t>
            </a:r>
          </a:p>
          <a:p>
            <a:pPr lvl="1"/>
            <a:r>
              <a:rPr lang="en-US" sz="1600" dirty="0" smtClean="0"/>
              <a:t>Two public </a:t>
            </a:r>
            <a:r>
              <a:rPr lang="en-US" sz="1600" dirty="0" err="1" smtClean="0"/>
              <a:t>CoRoT</a:t>
            </a:r>
            <a:r>
              <a:rPr lang="en-US" sz="1600" dirty="0" smtClean="0"/>
              <a:t> runs</a:t>
            </a:r>
          </a:p>
          <a:p>
            <a:pPr lvl="1"/>
            <a:r>
              <a:rPr lang="en-US" sz="1600" dirty="0" smtClean="0"/>
              <a:t>20,000 light curves with 10,000 – 300,000 epochs</a:t>
            </a:r>
            <a:endParaRPr lang="en-US" sz="1800" dirty="0" smtClean="0">
              <a:latin typeface="Times New Roman" charset="0"/>
              <a:ea typeface="MS PGothic" pitchFamily="34" charset="-128"/>
              <a:cs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NStED</a:t>
            </a:r>
            <a:r>
              <a:rPr lang="en-US" sz="2000" dirty="0" smtClean="0">
                <a:latin typeface="Times New Roman" charset="0"/>
                <a:ea typeface="MS PGothic" pitchFamily="34" charset="-128"/>
                <a:cs typeface="MS PGothic" pitchFamily="34" charset="-128"/>
              </a:rPr>
              <a:t> being adapted to support Kepler science analysis during mission operations</a:t>
            </a:r>
          </a:p>
        </p:txBody>
      </p:sp>
      <p:pic>
        <p:nvPicPr>
          <p:cNvPr id="30726" name="Picture 5" descr="cor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400" y="685800"/>
            <a:ext cx="17684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DA900-70DC-6A4F-AA04-FACC4D49CF3F}" type="slidenum">
              <a:rPr lang="en-US">
                <a:latin typeface="Times New Roman" charset="0"/>
                <a:ea typeface="Times New Roman" charset="0"/>
                <a:cs typeface="Times New Roman" charset="0"/>
              </a:rPr>
              <a:pPr/>
              <a:t>8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2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GRITS 2009</a:t>
            </a:r>
            <a:endParaRPr lang="en-US"/>
          </a:p>
        </p:txBody>
      </p:sp>
      <p:pic>
        <p:nvPicPr>
          <p:cNvPr id="3073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922962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StED_corot_Resul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2389187"/>
            <a:ext cx="37401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nsted_seismo_lcv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2275" y="3613149"/>
            <a:ext cx="201136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nsted_exoplanet_lcv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7312" y="2932112"/>
            <a:ext cx="14112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April 16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NStED Director's Review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FEDA-2655-014A-B288-B5764439D89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Tools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4" y="838200"/>
            <a:ext cx="5718526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Visualization of data all based on core</a:t>
            </a:r>
            <a:r>
              <a:rPr lang="en-US" dirty="0" smtClean="0"/>
              <a:t> IRSA code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Data Parameters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Spectra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Photometric Light Curves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Radial Velocity </a:t>
            </a:r>
            <a:r>
              <a:rPr lang="en-US" dirty="0" smtClean="0"/>
              <a:t>Curves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Developing a more interactive toolkit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Interact with the data from the browser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“Plug-in” tools to manipulate and analyze data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Statistics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Periodiograms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Applying results of tools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 Peter </a:t>
            </a:r>
            <a:r>
              <a:rPr lang="en-US" dirty="0" err="1" smtClean="0"/>
              <a:t>Plavchan’s</a:t>
            </a:r>
            <a:r>
              <a:rPr lang="en-US" dirty="0" smtClean="0"/>
              <a:t> talk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4343400" y="609600"/>
            <a:ext cx="4600137" cy="2743200"/>
            <a:chOff x="480" y="720"/>
            <a:chExt cx="5232" cy="3120"/>
          </a:xfrm>
        </p:grpSpPr>
        <p:pic>
          <p:nvPicPr>
            <p:cNvPr id="28681" name="Picture 9" descr="rv_wobble"/>
            <p:cNvPicPr>
              <a:picLocks noChangeAspect="1" noChangeArrowheads="1"/>
            </p:cNvPicPr>
            <p:nvPr/>
          </p:nvPicPr>
          <p:blipFill>
            <a:blip r:embed="rId2"/>
            <a:srcRect l="1724" t="8621" r="5173"/>
            <a:stretch>
              <a:fillRect/>
            </a:stretch>
          </p:blipFill>
          <p:spPr bwMode="auto">
            <a:xfrm>
              <a:off x="3744" y="1920"/>
              <a:ext cx="1776" cy="1163"/>
            </a:xfrm>
            <a:prstGeom prst="rect">
              <a:avLst/>
            </a:prstGeom>
            <a:noFill/>
          </p:spPr>
        </p:pic>
        <p:pic>
          <p:nvPicPr>
            <p:cNvPr id="28680" name="Picture 8" descr="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9" y="720"/>
              <a:ext cx="1183" cy="1044"/>
            </a:xfrm>
            <a:prstGeom prst="rect">
              <a:avLst/>
            </a:prstGeom>
            <a:noFill/>
          </p:spPr>
        </p:pic>
        <p:pic>
          <p:nvPicPr>
            <p:cNvPr id="28682" name="Picture 10" descr="gj740_paloma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83C400"/>
                </a:clrFrom>
                <a:clrTo>
                  <a:srgbClr val="83C400">
                    <a:alpha val="0"/>
                  </a:srgbClr>
                </a:clrTo>
              </a:clrChange>
            </a:blip>
            <a:srcRect l="11194" t="2980" r="37314" b="25446"/>
            <a:stretch>
              <a:fillRect/>
            </a:stretch>
          </p:blipFill>
          <p:spPr bwMode="auto">
            <a:xfrm>
              <a:off x="4210" y="720"/>
              <a:ext cx="1502" cy="1460"/>
            </a:xfrm>
            <a:prstGeom prst="rect">
              <a:avLst/>
            </a:prstGeom>
            <a:noFill/>
          </p:spPr>
        </p:pic>
        <p:pic>
          <p:nvPicPr>
            <p:cNvPr id="28678" name="Picture 6" descr="spectra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9" y="1536"/>
              <a:ext cx="1593" cy="1013"/>
            </a:xfrm>
            <a:prstGeom prst="rect">
              <a:avLst/>
            </a:prstGeom>
            <a:noFill/>
          </p:spPr>
        </p:pic>
        <p:pic>
          <p:nvPicPr>
            <p:cNvPr id="28679" name="Picture 7" descr="transit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1968"/>
              <a:ext cx="1728" cy="981"/>
            </a:xfrm>
            <a:prstGeom prst="rect">
              <a:avLst/>
            </a:prstGeom>
            <a:noFill/>
          </p:spPr>
        </p:pic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9" y="2640"/>
              <a:ext cx="216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13" descr="PlotTes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395018"/>
            <a:ext cx="4343400" cy="1961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865</Words>
  <Application>Microsoft Macintosh PowerPoint</Application>
  <PresentationFormat>On-screen Show (4:3)</PresentationFormat>
  <Paragraphs>160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Exoplanet astrophysics is upon us …</vt:lpstr>
      <vt:lpstr>NExScI Archive</vt:lpstr>
      <vt:lpstr>How NExScI Benefits from IRSA and NED </vt:lpstr>
      <vt:lpstr>A Common Architecture with IRSA </vt:lpstr>
      <vt:lpstr>NASA Star and Exoplanet Database (NStED)</vt:lpstr>
      <vt:lpstr>NASA Star and Exoplanet Database (NStED)</vt:lpstr>
      <vt:lpstr>Partnership with CoRoT</vt:lpstr>
      <vt:lpstr>Visualization and Tools</vt:lpstr>
      <vt:lpstr>Final Comments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NExScI Overview</dc:title>
  <dc:creator>David A. Imel</dc:creator>
  <cp:lastModifiedBy>Tom Handley</cp:lastModifiedBy>
  <cp:revision>122</cp:revision>
  <cp:lastPrinted>2009-05-14T06:32:45Z</cp:lastPrinted>
  <dcterms:created xsi:type="dcterms:W3CDTF">2009-05-14T12:03:09Z</dcterms:created>
  <dcterms:modified xsi:type="dcterms:W3CDTF">2009-05-14T12:03:52Z</dcterms:modified>
</cp:coreProperties>
</file>