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53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7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1" r:id="rId24"/>
    <p:sldId id="282" r:id="rId25"/>
    <p:sldId id="283" r:id="rId26"/>
    <p:sldId id="284" r:id="rId27"/>
    <p:sldId id="286" r:id="rId28"/>
    <p:sldId id="287" r:id="rId29"/>
    <p:sldId id="285" r:id="rId30"/>
    <p:sldId id="288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2" r:id="rId41"/>
    <p:sldId id="30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70851" autoAdjust="0"/>
  </p:normalViewPr>
  <p:slideViewPr>
    <p:cSldViewPr snapToObjects="1">
      <p:cViewPr varScale="1">
        <p:scale>
          <a:sx n="89" d="100"/>
          <a:sy n="89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ableStyles" Target="tableStyles.xml"/><Relationship Id="rId44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esProps" Target="pres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57CC4-71E2-1347-BBA9-F0BA09FAEF5C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7C70E-8078-0C47-9D82-234352612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75976-7016-CE40-9561-229ACE7FA8A4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3B4EC-5605-0649-9EDC-8437EEE97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steps:</a:t>
            </a:r>
          </a:p>
          <a:p>
            <a:endParaRPr lang="en-US" dirty="0" smtClean="0"/>
          </a:p>
          <a:p>
            <a:r>
              <a:rPr lang="en-US" dirty="0" smtClean="0"/>
              <a:t>Relative</a:t>
            </a:r>
            <a:r>
              <a:rPr lang="en-US" baseline="0" dirty="0" smtClean="0"/>
              <a:t> Photometry</a:t>
            </a:r>
          </a:p>
          <a:p>
            <a:r>
              <a:rPr lang="en-US" baseline="0" dirty="0" err="1" smtClean="0"/>
              <a:t>Detrending</a:t>
            </a:r>
            <a:endParaRPr lang="en-US" baseline="0" dirty="0" smtClean="0"/>
          </a:p>
          <a:p>
            <a:r>
              <a:rPr lang="en-US" baseline="0" dirty="0" smtClean="0"/>
              <a:t>Period finding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B4EC-5605-0649-9EDC-8437EEE978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2361A3BC-1721-41A9-A28E-3ABDE20B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D15-E64F-3D43-8A5C-AAD996E1C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D15-E64F-3D43-8A5C-AAD996E1C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D15-E64F-3D43-8A5C-AAD996E1C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D15-E64F-3D43-8A5C-AAD996E1C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D15-E64F-3D43-8A5C-AAD996E1C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D15-E64F-3D43-8A5C-AAD996E1C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D15-E64F-3D43-8A5C-AAD996E1C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D15-E64F-3D43-8A5C-AAD996E1C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D15-E64F-3D43-8A5C-AAD996E1C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D15-E64F-3D43-8A5C-AAD996E1C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5/14/09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Peter Plavchan, Greater IPAC Technology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792F1D15-E64F-3D43-8A5C-AAD996E1C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df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df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7.png"/><Relationship Id="rId1" Type="http://schemas.openxmlformats.org/officeDocument/2006/relationships/video" Target="file://localhost/Data/Research/ConferencesAndTalks/GRITS20090514/126.475225_-39.145588_8.08986_0.0008.mp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1" Type="http://schemas.openxmlformats.org/officeDocument/2006/relationships/video" Target="file://localhost/Data/Research/ConferencesAndTalks/GRITS20090514/279.824077_48.900043_0.12570_0.0000002.m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Detecting Transiting Planets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Systematic Sources of Error in Time-Series Data* and Period-Finding Algorithms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4953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Thanks to 2007 MSC Summer Workshop on Planetary Transits for hosting talk </a:t>
            </a:r>
            <a:r>
              <a:rPr lang="en-US" sz="1200" dirty="0" err="1" smtClean="0"/>
              <a:t>pdfs</a:t>
            </a:r>
            <a:r>
              <a:rPr lang="en-US" sz="1200" dirty="0" smtClean="0"/>
              <a:t> online.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Photometry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Light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Flux ratio (or magnitude difference) of science </a:t>
            </a:r>
            <a:r>
              <a:rPr lang="en-US" sz="2800" dirty="0" err="1" smtClean="0"/>
              <a:t>target(s</a:t>
            </a:r>
            <a:r>
              <a:rPr lang="en-US" sz="2800" dirty="0" smtClean="0"/>
              <a:t>) to non-variable reference </a:t>
            </a:r>
            <a:r>
              <a:rPr lang="en-US" sz="2800" dirty="0" err="1" smtClean="0"/>
              <a:t>star(s</a:t>
            </a:r>
            <a:r>
              <a:rPr lang="en-US" sz="2800" dirty="0" smtClean="0"/>
              <a:t>) yields “relative photometry” from which light curves are constructed, frame by frame.</a:t>
            </a:r>
          </a:p>
          <a:p>
            <a:r>
              <a:rPr lang="en-US" sz="2800" dirty="0" smtClean="0"/>
              <a:t>Is that all we need to do to start looking for transiting planets?  No, because of systematic sources of noise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j436nondetec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1208" r="-11208"/>
              <a:stretch>
                <a:fillRect/>
              </a:stretch>
            </p:blipFill>
          </mc:Choice>
          <mc:Fallback>
            <p:blipFill>
              <a:blip r:embed="rId3"/>
              <a:srcRect l="-11208" r="-11208"/>
              <a:stretch>
                <a:fillRect/>
              </a:stretch>
            </p:blipFill>
          </mc:Fallback>
        </mc:AlternateContent>
        <p:spPr>
          <a:xfrm>
            <a:off x="-914400" y="201706"/>
            <a:ext cx="11019777" cy="627529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J436_detect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6749" r="-36749"/>
              <a:stretch>
                <a:fillRect/>
              </a:stretch>
            </p:blipFill>
          </mc:Choice>
          <mc:Fallback>
            <p:blipFill>
              <a:blip r:embed="rId3"/>
              <a:srcRect l="-36749" r="-36749"/>
              <a:stretch>
                <a:fillRect/>
              </a:stretch>
            </p:blipFill>
          </mc:Fallback>
        </mc:AlternateContent>
        <p:spPr>
          <a:xfrm>
            <a:off x="-1752600" y="0"/>
            <a:ext cx="12176855" cy="6934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oise_red+white=pink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1146" r="-51146"/>
              <a:stretch>
                <a:fillRect/>
              </a:stretch>
            </p:blipFill>
          </mc:Choice>
          <mc:Fallback>
            <p:blipFill>
              <a:blip r:embed="rId3"/>
              <a:srcRect l="-51146" r="-51146"/>
              <a:stretch>
                <a:fillRect/>
              </a:stretch>
            </p:blipFill>
          </mc:Fallback>
        </mc:AlternateContent>
        <p:spPr>
          <a:xfrm>
            <a:off x="-1295400" y="38831"/>
            <a:ext cx="11974853" cy="68191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762000" y="3276600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762000" y="5029200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oise_red+white=pink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1146" r="-51146"/>
              <a:stretch>
                <a:fillRect/>
              </a:stretch>
            </p:blipFill>
          </mc:Choice>
          <mc:Fallback>
            <p:blipFill>
              <a:blip r:embed="rId3"/>
              <a:srcRect l="-51146" r="-51146"/>
              <a:stretch>
                <a:fillRect/>
              </a:stretch>
            </p:blipFill>
          </mc:Fallback>
        </mc:AlternateContent>
        <p:spPr>
          <a:xfrm>
            <a:off x="-1295400" y="38831"/>
            <a:ext cx="11974853" cy="68191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762000" y="3276600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762000" y="5029200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2895600"/>
            <a:ext cx="5562600" cy="16764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Systematic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Airmass</a:t>
            </a:r>
            <a:endParaRPr lang="en-US" dirty="0" smtClean="0"/>
          </a:p>
          <a:p>
            <a:r>
              <a:rPr lang="en-US" dirty="0" smtClean="0"/>
              <a:t>Seeing</a:t>
            </a:r>
          </a:p>
          <a:p>
            <a:r>
              <a:rPr lang="en-US" dirty="0" smtClean="0"/>
              <a:t>Crowding</a:t>
            </a:r>
          </a:p>
          <a:p>
            <a:r>
              <a:rPr lang="en-US" dirty="0" smtClean="0"/>
              <a:t>Intra-pixel effects</a:t>
            </a:r>
          </a:p>
          <a:p>
            <a:r>
              <a:rPr lang="en-US" dirty="0" smtClean="0"/>
              <a:t>Hot Pixels</a:t>
            </a:r>
          </a:p>
          <a:p>
            <a:r>
              <a:rPr lang="en-US" dirty="0" smtClean="0"/>
              <a:t>Other Detector Effects</a:t>
            </a:r>
          </a:p>
          <a:p>
            <a:r>
              <a:rPr lang="en-US" dirty="0" smtClean="0"/>
              <a:t>Astrophysical False Positives </a:t>
            </a:r>
          </a:p>
          <a:p>
            <a:pPr>
              <a:buNone/>
            </a:pP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Ground based vs. space based and desired precision affect relevant importance of these noise 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Peter Plavchan, Greater IPAC Technology Symposium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&amp; Crowding</a:t>
            </a:r>
            <a:endParaRPr lang="en-US" dirty="0"/>
          </a:p>
        </p:txBody>
      </p:sp>
      <p:pic>
        <p:nvPicPr>
          <p:cNvPr id="6" name="Content Placeholder 5" descr="f14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7835" r="-17835"/>
              <a:stretch>
                <a:fillRect/>
              </a:stretch>
            </p:blipFill>
          </mc:Choice>
          <mc:Fallback>
            <p:blipFill>
              <a:blip r:embed="rId3"/>
              <a:srcRect l="-17835" r="-17835"/>
              <a:stretch>
                <a:fillRect/>
              </a:stretch>
            </p:blipFill>
          </mc:Fallback>
        </mc:AlternateContent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Airmass</a:t>
            </a:r>
            <a:endParaRPr lang="en-US" dirty="0"/>
          </a:p>
        </p:txBody>
      </p:sp>
      <p:pic>
        <p:nvPicPr>
          <p:cNvPr id="6" name="Content Placeholder 5" descr="TFA_Trend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9979" r="-79979"/>
              <a:stretch>
                <a:fillRect/>
              </a:stretch>
            </p:blipFill>
          </mc:Choice>
          <mc:Fallback>
            <p:blipFill>
              <a:blip r:embed="rId3"/>
              <a:srcRect l="-79979" r="-79979"/>
              <a:stretch>
                <a:fillRect/>
              </a:stretch>
            </p:blipFill>
          </mc:Fallback>
        </mc:AlternateContent>
        <p:spPr>
          <a:xfrm>
            <a:off x="-623295" y="1219200"/>
            <a:ext cx="10757895" cy="61261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Intra-pixel Effects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spitzer_hd209458b_systematic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3432" r="-33432"/>
              <a:stretch>
                <a:fillRect/>
              </a:stretch>
            </p:blipFill>
          </mc:Choice>
          <mc:Fallback>
            <p:blipFill>
              <a:blip r:embed="rId3"/>
              <a:srcRect l="-33432" r="-33432"/>
              <a:stretch>
                <a:fillRect/>
              </a:stretch>
            </p:blipFill>
          </mc:Fallback>
        </mc:AlternateContent>
        <p:spPr>
          <a:xfrm>
            <a:off x="-685800" y="1162143"/>
            <a:ext cx="10002253" cy="5695857"/>
          </a:xfr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Intra-pixel Effects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spitzer_hd209458b_systematics_remov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5579" r="-35579"/>
              <a:stretch>
                <a:fillRect/>
              </a:stretch>
            </p:blipFill>
          </mc:Choice>
          <mc:Fallback>
            <p:blipFill>
              <a:blip r:embed="rId3"/>
              <a:srcRect l="-35579" r="-35579"/>
              <a:stretch>
                <a:fillRect/>
              </a:stretch>
            </p:blipFill>
          </mc:Fallback>
        </mc:AlternateContent>
        <p:spPr>
          <a:xfrm>
            <a:off x="-533400" y="1162143"/>
            <a:ext cx="10136065" cy="5772057"/>
          </a:xfr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</a:t>
            </a:r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pic>
        <p:nvPicPr>
          <p:cNvPr id="8" name="Content Placeholder 7" descr="transit_scienc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3309" b="-3309"/>
              <a:stretch>
                <a:fillRect/>
              </a:stretch>
            </p:blipFill>
          </mc:Choice>
          <mc:Fallback>
            <p:blipFill>
              <a:blip r:embed="rId3"/>
              <a:srcRect t="-3309" b="-3309"/>
              <a:stretch>
                <a:fillRect/>
              </a:stretch>
            </p:blipFill>
          </mc:Fallback>
        </mc:AlternateContent>
        <p:spPr>
          <a:xfrm>
            <a:off x="207790" y="1312009"/>
            <a:ext cx="8936210" cy="5088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D189733_ramp_remov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2334" r="-52334"/>
              <a:stretch>
                <a:fillRect/>
              </a:stretch>
            </p:blipFill>
          </mc:Choice>
          <mc:Fallback>
            <p:blipFill>
              <a:blip r:embed="rId3"/>
              <a:srcRect l="-52334" r="-52334"/>
              <a:stretch>
                <a:fillRect/>
              </a:stretch>
            </p:blipFill>
          </mc:Fallback>
        </mc:AlternateContent>
        <p:spPr>
          <a:xfrm>
            <a:off x="-1524000" y="-163419"/>
            <a:ext cx="12330016" cy="7021419"/>
          </a:xfr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D189733_ramp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0619" r="-60619"/>
              <a:stretch>
                <a:fillRect/>
              </a:stretch>
            </p:blipFill>
          </mc:Choice>
          <mc:Fallback>
            <p:blipFill>
              <a:blip r:embed="rId3"/>
              <a:srcRect l="-60619" r="-60619"/>
              <a:stretch>
                <a:fillRect/>
              </a:stretch>
            </p:blipFill>
          </mc:Fallback>
        </mc:AlternateContent>
        <p:spPr>
          <a:xfrm>
            <a:off x="-1981201" y="0"/>
            <a:ext cx="12584029" cy="7166069"/>
          </a:xfr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alsepositive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2356" r="-12356"/>
              <a:stretch>
                <a:fillRect/>
              </a:stretch>
            </p:blipFill>
          </mc:Choice>
          <mc:Fallback>
            <p:blipFill>
              <a:blip r:embed="rId3"/>
              <a:srcRect l="-12356" r="-12356"/>
              <a:stretch>
                <a:fillRect/>
              </a:stretch>
            </p:blipFill>
          </mc:Fallback>
        </mc:AlternateContent>
        <p:spPr>
          <a:xfrm>
            <a:off x="-1295400" y="76200"/>
            <a:ext cx="11660958" cy="66404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MACHO false positives</a:t>
            </a:r>
            <a:endParaRPr lang="en-US" dirty="0"/>
          </a:p>
        </p:txBody>
      </p:sp>
      <p:pic>
        <p:nvPicPr>
          <p:cNvPr id="6" name="Content Placeholder 5" descr="macho_falsepositive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7164" r="-17164"/>
              <a:stretch>
                <a:fillRect/>
              </a:stretch>
            </p:blipFill>
          </mc:Choice>
          <mc:Fallback>
            <p:blipFill>
              <a:blip r:embed="rId3"/>
              <a:srcRect l="-17164" r="-17164"/>
              <a:stretch>
                <a:fillRect/>
              </a:stretch>
            </p:blipFill>
          </mc:Fallback>
        </mc:AlternateContent>
        <p:spPr>
          <a:xfrm>
            <a:off x="-78442" y="1235797"/>
            <a:ext cx="9070042" cy="516500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“De-trend” Light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SYS-REM</a:t>
            </a:r>
          </a:p>
          <a:p>
            <a:pPr lvl="1"/>
            <a:r>
              <a:rPr lang="en-US" dirty="0" err="1" smtClean="0"/>
              <a:t>SYStematic</a:t>
            </a:r>
            <a:r>
              <a:rPr lang="en-US" dirty="0" smtClean="0"/>
              <a:t> </a:t>
            </a:r>
            <a:r>
              <a:rPr lang="en-US" dirty="0" err="1" smtClean="0"/>
              <a:t>REMoval</a:t>
            </a:r>
            <a:endParaRPr lang="en-US" dirty="0" smtClean="0"/>
          </a:p>
          <a:p>
            <a:pPr lvl="1"/>
            <a:r>
              <a:rPr lang="en-US" i="1" dirty="0" smtClean="0"/>
              <a:t>“Correcting systematic effects in a large set of photometric light curves” </a:t>
            </a:r>
            <a:r>
              <a:rPr lang="en-US" dirty="0" err="1" smtClean="0"/>
              <a:t>Tamuz</a:t>
            </a:r>
            <a:r>
              <a:rPr lang="en-US" dirty="0" smtClean="0"/>
              <a:t>, O.; </a:t>
            </a:r>
            <a:r>
              <a:rPr lang="en-US" dirty="0" err="1" smtClean="0"/>
              <a:t>Mazeh</a:t>
            </a:r>
            <a:r>
              <a:rPr lang="en-US" dirty="0" smtClean="0"/>
              <a:t>, T.; </a:t>
            </a:r>
            <a:r>
              <a:rPr lang="en-US" dirty="0" err="1" smtClean="0"/>
              <a:t>Zucker</a:t>
            </a:r>
            <a:r>
              <a:rPr lang="en-US" dirty="0" smtClean="0"/>
              <a:t>, S</a:t>
            </a:r>
            <a:r>
              <a:rPr lang="en-US" dirty="0" smtClean="0"/>
              <a:t>., 2005, MNRAS, 356, 1466</a:t>
            </a:r>
          </a:p>
          <a:p>
            <a:pPr lvl="1"/>
            <a:r>
              <a:rPr lang="en-US" i="1" dirty="0" smtClean="0"/>
              <a:t>“The Sys-</a:t>
            </a:r>
            <a:r>
              <a:rPr lang="en-US" i="1" dirty="0" err="1" smtClean="0"/>
              <a:t>Rem</a:t>
            </a:r>
            <a:r>
              <a:rPr lang="en-US" i="1" dirty="0" smtClean="0"/>
              <a:t> </a:t>
            </a:r>
            <a:r>
              <a:rPr lang="en-US" i="1" dirty="0" err="1" smtClean="0"/>
              <a:t>Detrending</a:t>
            </a:r>
            <a:r>
              <a:rPr lang="en-US" i="1" dirty="0" smtClean="0"/>
              <a:t> Algorithm: Implementation and Testing”</a:t>
            </a:r>
            <a:r>
              <a:rPr lang="en-US" dirty="0" smtClean="0"/>
              <a:t> </a:t>
            </a:r>
            <a:r>
              <a:rPr lang="en-US" dirty="0" err="1" smtClean="0"/>
              <a:t>Mazeh</a:t>
            </a:r>
            <a:r>
              <a:rPr lang="en-US" dirty="0" smtClean="0"/>
              <a:t>, T.; </a:t>
            </a:r>
            <a:r>
              <a:rPr lang="en-US" dirty="0" err="1" smtClean="0"/>
              <a:t>Tamuz</a:t>
            </a:r>
            <a:r>
              <a:rPr lang="en-US" dirty="0" smtClean="0"/>
              <a:t>, O.; </a:t>
            </a:r>
            <a:r>
              <a:rPr lang="en-US" dirty="0" err="1" smtClean="0"/>
              <a:t>Zucker</a:t>
            </a:r>
            <a:r>
              <a:rPr lang="en-US" dirty="0" smtClean="0"/>
              <a:t>, S., 2007, ASPC, 366, 119</a:t>
            </a:r>
          </a:p>
          <a:p>
            <a:pPr lvl="1"/>
            <a:r>
              <a:rPr lang="en-US" dirty="0" smtClean="0"/>
              <a:t>Reduces to “Principle Component Analysis” for identical photometric uncertainties</a:t>
            </a:r>
          </a:p>
          <a:p>
            <a:r>
              <a:rPr lang="en-US" dirty="0" smtClean="0"/>
              <a:t>TFA</a:t>
            </a:r>
          </a:p>
          <a:p>
            <a:pPr lvl="1"/>
            <a:r>
              <a:rPr lang="en-US" dirty="0" smtClean="0"/>
              <a:t>Trend Filtering Algorithm</a:t>
            </a:r>
          </a:p>
          <a:p>
            <a:pPr lvl="1"/>
            <a:r>
              <a:rPr lang="en-US" dirty="0" smtClean="0"/>
              <a:t>“A </a:t>
            </a:r>
            <a:r>
              <a:rPr lang="en-US" dirty="0" smtClean="0"/>
              <a:t>trend filtering algorithm for wide-field variability surveys” </a:t>
            </a:r>
            <a:r>
              <a:rPr lang="en-US" dirty="0" smtClean="0"/>
              <a:t>	</a:t>
            </a:r>
            <a:r>
              <a:rPr lang="en-US" dirty="0" err="1" smtClean="0"/>
              <a:t>Kovács</a:t>
            </a:r>
            <a:r>
              <a:rPr lang="en-US" dirty="0" smtClean="0"/>
              <a:t>, </a:t>
            </a:r>
            <a:r>
              <a:rPr lang="en-US" dirty="0" err="1" smtClean="0"/>
              <a:t>Géza</a:t>
            </a:r>
            <a:r>
              <a:rPr lang="en-US" dirty="0" smtClean="0"/>
              <a:t>; </a:t>
            </a:r>
            <a:r>
              <a:rPr lang="en-US" dirty="0" err="1" smtClean="0"/>
              <a:t>Bakos</a:t>
            </a:r>
            <a:r>
              <a:rPr lang="en-US" dirty="0" smtClean="0"/>
              <a:t>, </a:t>
            </a:r>
            <a:r>
              <a:rPr lang="en-US" dirty="0" err="1" smtClean="0"/>
              <a:t>Gáspár</a:t>
            </a:r>
            <a:r>
              <a:rPr lang="en-US" dirty="0" smtClean="0"/>
              <a:t>; Noyes, Robert W.</a:t>
            </a:r>
            <a:r>
              <a:rPr lang="en-US" dirty="0" smtClean="0"/>
              <a:t> , 2005, MNRAS, 356,557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SYS-REM: Minimize 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6" name="Content Placeholder 5" descr="SYSREM_minimizeS_i=star_j=date_c=extinctioncorrectioncoefficient_a=airmass_lineartrendremova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23076" b="-23076"/>
              <a:stretch>
                <a:fillRect/>
              </a:stretch>
            </p:blipFill>
          </mc:Choice>
          <mc:Fallback>
            <p:blipFill>
              <a:blip r:embed="rId3"/>
              <a:srcRect t="-23076" b="-23076"/>
              <a:stretch>
                <a:fillRect/>
              </a:stretch>
            </p:blipFill>
          </mc:Fallback>
        </mc:AlternateContent>
        <p:spPr>
          <a:xfrm>
            <a:off x="988358" y="3386137"/>
            <a:ext cx="7167284" cy="40814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295400"/>
            <a:ext cx="639149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 = star #</a:t>
            </a:r>
          </a:p>
          <a:p>
            <a:r>
              <a:rPr lang="en-US" dirty="0" smtClean="0"/>
              <a:t>J = image # / date</a:t>
            </a:r>
          </a:p>
          <a:p>
            <a:r>
              <a:rPr lang="en-US" dirty="0" smtClean="0"/>
              <a:t>c</a:t>
            </a:r>
            <a:r>
              <a:rPr lang="en-US" dirty="0" smtClean="0"/>
              <a:t> = color dependent “extinction” correction coefficient</a:t>
            </a:r>
          </a:p>
          <a:p>
            <a:r>
              <a:rPr lang="en-US" dirty="0" smtClean="0"/>
              <a:t>a = “</a:t>
            </a:r>
            <a:r>
              <a:rPr lang="en-US" dirty="0" err="1" smtClean="0"/>
              <a:t>airmass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r</a:t>
            </a:r>
            <a:r>
              <a:rPr lang="en-US" dirty="0" smtClean="0"/>
              <a:t> = magnitude or relative flux</a:t>
            </a:r>
          </a:p>
          <a:p>
            <a:r>
              <a:rPr lang="en-US" dirty="0" smtClean="0"/>
              <a:t>Sigma = photometry uncertainty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2652" y="3386137"/>
            <a:ext cx="7648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>
                <a:sym typeface="Wingdings"/>
              </a:rPr>
              <a:t> Iterative Linear trend fitting and removal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YSREM_workflowdiagram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154" b="-1154"/>
              <a:stretch>
                <a:fillRect/>
              </a:stretch>
            </p:blipFill>
          </mc:Choice>
          <mc:Fallback>
            <p:blipFill>
              <a:blip r:embed="rId3"/>
              <a:srcRect t="-1154" b="-115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520711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TFA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TFA_equation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37493" b="-37493"/>
              <a:stretch>
                <a:fillRect/>
              </a:stretch>
            </p:blipFill>
          </mc:Choice>
          <mc:Fallback>
            <p:blipFill>
              <a:blip r:embed="rId3"/>
              <a:srcRect t="-37493" b="-37493"/>
              <a:stretch>
                <a:fillRect/>
              </a:stretch>
            </p:blipFill>
          </mc:Fallback>
        </mc:AlternateContent>
        <p:spPr>
          <a:xfrm>
            <a:off x="988358" y="2852737"/>
            <a:ext cx="7167284" cy="40814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FA_equation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42371" b="-42371"/>
              <a:stretch>
                <a:fillRect/>
              </a:stretch>
            </p:blipFill>
          </mc:Choice>
          <mc:Fallback>
            <p:blipFill>
              <a:blip r:embed="rId3"/>
              <a:srcRect t="-42371" b="-42371"/>
              <a:stretch>
                <a:fillRect/>
              </a:stretch>
            </p:blipFill>
          </mc:Fallback>
        </mc:AlternateContent>
        <p:spPr>
          <a:xfrm>
            <a:off x="457200" y="2408237"/>
            <a:ext cx="8349286" cy="47545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FA_visualrep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194" r="-6194"/>
              <a:stretch>
                <a:fillRect/>
              </a:stretch>
            </p:blipFill>
          </mc:Choice>
          <mc:Fallback>
            <p:blipFill>
              <a:blip r:embed="rId3"/>
              <a:srcRect l="-6194" r="-6194"/>
              <a:stretch>
                <a:fillRect/>
              </a:stretch>
            </p:blipFill>
          </mc:Fallback>
        </mc:AlternateContent>
        <p:spPr>
          <a:xfrm>
            <a:off x="-533400" y="473075"/>
            <a:ext cx="10189031" cy="58022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</a:t>
            </a:r>
            <a:r>
              <a:rPr lang="en-US" dirty="0" smtClean="0"/>
              <a:t>Basics</a:t>
            </a:r>
            <a:endParaRPr lang="en-US" dirty="0"/>
          </a:p>
        </p:txBody>
      </p:sp>
      <p:pic>
        <p:nvPicPr>
          <p:cNvPr id="6" name="Content Placeholder 5" descr="snellen_fg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138" r="-16138"/>
          <a:stretch>
            <a:fillRect/>
          </a:stretch>
        </p:blipFill>
        <p:spPr>
          <a:xfrm>
            <a:off x="207790" y="1376573"/>
            <a:ext cx="8555210" cy="487182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Detrending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371600"/>
            <a:ext cx="7167284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TFA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takes trends from linear combination of randomly selected sub-sample of light curves stars in field to serve as trend “templates”.  Can benefit with the period of the science target variability is already known.</a:t>
            </a:r>
          </a:p>
          <a:p>
            <a:r>
              <a:rPr lang="en-US" dirty="0" smtClean="0">
                <a:sym typeface="Wingdings"/>
              </a:rPr>
              <a:t>SYS-REM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fits linear trends with no </a:t>
            </a:r>
            <a:r>
              <a:rPr lang="en-US" dirty="0" err="1" smtClean="0">
                <a:sym typeface="Wingdings"/>
              </a:rPr>
              <a:t>apriori</a:t>
            </a:r>
            <a:r>
              <a:rPr lang="en-US" dirty="0" smtClean="0">
                <a:sym typeface="Wingdings"/>
              </a:rPr>
              <a:t> knowledge of trends or periods.</a:t>
            </a:r>
          </a:p>
          <a:p>
            <a:r>
              <a:rPr lang="en-US" dirty="0" smtClean="0">
                <a:sym typeface="Wingdings"/>
              </a:rPr>
              <a:t>Both algorithms are iterative.</a:t>
            </a:r>
          </a:p>
          <a:p>
            <a:r>
              <a:rPr lang="en-US" dirty="0" smtClean="0">
                <a:sym typeface="Wingdings"/>
              </a:rPr>
              <a:t>Both algorithms require convergence criteria, or times to stop, and this is somewhat of an art form.</a:t>
            </a:r>
          </a:p>
          <a:p>
            <a:r>
              <a:rPr lang="en-US" dirty="0" smtClean="0">
                <a:sym typeface="Wingdings"/>
              </a:rPr>
              <a:t>For SYS-REM, stopping criteria is determined by comparing the ratio of the global dispersion (standard deviation) of photometry before and after the </a:t>
            </a:r>
            <a:r>
              <a:rPr lang="en-US" dirty="0" err="1" smtClean="0">
                <a:sym typeface="Wingdings"/>
              </a:rPr>
              <a:t>detrending</a:t>
            </a:r>
            <a:r>
              <a:rPr lang="en-US" dirty="0" smtClean="0">
                <a:sym typeface="Wingdings"/>
              </a:rPr>
              <a:t>; with a limiting threshold.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TFA improvements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pic>
        <p:nvPicPr>
          <p:cNvPr id="8" name="Content Placeholder 7" descr="TFA_results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6365" r="-26365"/>
              <a:stretch>
                <a:fillRect/>
              </a:stretch>
            </p:blipFill>
          </mc:Choice>
          <mc:Fallback>
            <p:blipFill>
              <a:blip r:embed="rId3"/>
              <a:srcRect l="-26365" r="-26365"/>
              <a:stretch>
                <a:fillRect/>
              </a:stretch>
            </p:blipFill>
          </mc:Fallback>
        </mc:AlternateContent>
        <p:spPr>
          <a:xfrm>
            <a:off x="-457200" y="1221516"/>
            <a:ext cx="10210800" cy="581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</a:t>
            </a:r>
            <a:r>
              <a:rPr lang="en-US" dirty="0" smtClean="0"/>
              <a:t> </a:t>
            </a:r>
            <a:r>
              <a:rPr lang="en-US" dirty="0" smtClean="0"/>
              <a:t>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Brute Force</a:t>
            </a:r>
          </a:p>
          <a:p>
            <a:pPr lvl="1"/>
            <a:r>
              <a:rPr lang="en-US" dirty="0" smtClean="0"/>
              <a:t>Search through 10,000’s periods</a:t>
            </a:r>
          </a:p>
          <a:p>
            <a:pPr lvl="1"/>
            <a:r>
              <a:rPr lang="en-US" dirty="0" smtClean="0"/>
              <a:t>For each period, “fold” the light curve to that period</a:t>
            </a:r>
          </a:p>
          <a:p>
            <a:pPr lvl="2"/>
            <a:r>
              <a:rPr lang="en-US" dirty="0" smtClean="0"/>
              <a:t>phase = (date modulo period) / period</a:t>
            </a:r>
          </a:p>
          <a:p>
            <a:pPr lvl="1"/>
            <a:r>
              <a:rPr lang="en-US" dirty="0" smtClean="0"/>
              <a:t>Calculate some quantity based upon a specific algorithm to evaluate the significance of the “test” period</a:t>
            </a:r>
          </a:p>
          <a:p>
            <a:pPr lvl="1"/>
            <a:r>
              <a:rPr lang="en-US" dirty="0" smtClean="0"/>
              <a:t>Generate a “</a:t>
            </a:r>
            <a:r>
              <a:rPr lang="en-US" dirty="0" err="1" smtClean="0"/>
              <a:t>periodogram</a:t>
            </a:r>
            <a:r>
              <a:rPr lang="en-US" dirty="0" smtClean="0"/>
              <a:t>”, and “peaks” in the </a:t>
            </a:r>
            <a:r>
              <a:rPr lang="en-US" dirty="0" err="1" smtClean="0"/>
              <a:t>periodogram</a:t>
            </a:r>
            <a:r>
              <a:rPr lang="en-US" dirty="0" smtClean="0"/>
              <a:t> may correspond to the correct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Periodogram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Lomb-</a:t>
            </a:r>
            <a:r>
              <a:rPr lang="en-US" dirty="0" err="1" smtClean="0"/>
              <a:t>Scargle</a:t>
            </a:r>
            <a:endParaRPr lang="en-US" dirty="0" smtClean="0"/>
          </a:p>
          <a:p>
            <a:pPr lvl="1"/>
            <a:r>
              <a:rPr lang="en-US" dirty="0" err="1" smtClean="0"/>
              <a:t>Scargle</a:t>
            </a:r>
            <a:r>
              <a:rPr lang="en-US" dirty="0" smtClean="0"/>
              <a:t>, 1982, </a:t>
            </a:r>
            <a:r>
              <a:rPr lang="en-US" dirty="0" err="1" smtClean="0"/>
              <a:t>ApJ</a:t>
            </a:r>
            <a:r>
              <a:rPr lang="en-US" dirty="0" smtClean="0"/>
              <a:t>, 263, 835</a:t>
            </a:r>
          </a:p>
          <a:p>
            <a:r>
              <a:rPr lang="en-US" dirty="0" smtClean="0"/>
              <a:t>Box Least Squares</a:t>
            </a:r>
          </a:p>
          <a:p>
            <a:pPr lvl="1"/>
            <a:r>
              <a:rPr lang="en-US" dirty="0" smtClean="0"/>
              <a:t>Kovacs et al., 2002, A&amp;A, 391, 369</a:t>
            </a:r>
          </a:p>
          <a:p>
            <a:r>
              <a:rPr lang="en-US" dirty="0" err="1" smtClean="0"/>
              <a:t>Strlen</a:t>
            </a:r>
            <a:endParaRPr lang="en-US" dirty="0" smtClean="0"/>
          </a:p>
          <a:p>
            <a:pPr lvl="1"/>
            <a:r>
              <a:rPr lang="en-US" dirty="0" smtClean="0"/>
              <a:t>Min( Σm</a:t>
            </a:r>
            <a:r>
              <a:rPr lang="en-US" baseline="-25000" dirty="0" smtClean="0"/>
              <a:t>i+1</a:t>
            </a:r>
            <a:r>
              <a:rPr lang="en-US" dirty="0" smtClean="0"/>
              <a:t> – m</a:t>
            </a:r>
            <a:r>
              <a:rPr lang="en-US" baseline="-25000" dirty="0" smtClean="0"/>
              <a:t>i </a:t>
            </a:r>
            <a:r>
              <a:rPr lang="en-US" dirty="0" smtClean="0"/>
              <a:t>) , m</a:t>
            </a:r>
            <a:r>
              <a:rPr lang="en-US" baseline="-25000" dirty="0" smtClean="0"/>
              <a:t>i</a:t>
            </a:r>
            <a:r>
              <a:rPr lang="en-US" dirty="0" smtClean="0"/>
              <a:t> are ordered by phase after folding</a:t>
            </a:r>
          </a:p>
          <a:p>
            <a:r>
              <a:rPr lang="en-US" dirty="0" smtClean="0"/>
              <a:t>Analysis of Variance</a:t>
            </a:r>
          </a:p>
          <a:p>
            <a:r>
              <a:rPr lang="en-US" dirty="0" smtClean="0"/>
              <a:t>Phase Dispersion Minimization</a:t>
            </a:r>
          </a:p>
          <a:p>
            <a:r>
              <a:rPr lang="en-US" dirty="0" smtClean="0"/>
              <a:t>Plavchan</a:t>
            </a:r>
          </a:p>
          <a:p>
            <a:pPr lvl="1"/>
            <a:r>
              <a:rPr lang="en-US" dirty="0" smtClean="0"/>
              <a:t>Plavchan et al. , 2008, </a:t>
            </a:r>
            <a:r>
              <a:rPr lang="en-US" dirty="0" err="1" smtClean="0"/>
              <a:t>ApJS</a:t>
            </a:r>
            <a:r>
              <a:rPr lang="en-US" dirty="0" smtClean="0"/>
              <a:t>, 175, 191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generate FFT?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Fourier </a:t>
            </a:r>
            <a:r>
              <a:rPr lang="en-US" dirty="0" err="1" smtClean="0"/>
              <a:t>Trransform</a:t>
            </a:r>
            <a:r>
              <a:rPr lang="en-US" dirty="0" smtClean="0"/>
              <a:t> assumes the observations are evenly spaced in time, with no gaps.</a:t>
            </a:r>
          </a:p>
          <a:p>
            <a:pPr lvl="1"/>
            <a:r>
              <a:rPr lang="en-US" dirty="0" smtClean="0"/>
              <a:t>Real time series observations rarely meet this criteria</a:t>
            </a:r>
          </a:p>
          <a:p>
            <a:pPr lvl="1"/>
            <a:r>
              <a:rPr lang="en-US" dirty="0" smtClean="0"/>
              <a:t>Daylight gets in the way of ground-based efforts</a:t>
            </a:r>
          </a:p>
          <a:p>
            <a:r>
              <a:rPr lang="en-US" dirty="0" smtClean="0"/>
              <a:t>Lomb-</a:t>
            </a:r>
            <a:r>
              <a:rPr lang="en-US" dirty="0" err="1" smtClean="0"/>
              <a:t>Scargle</a:t>
            </a:r>
            <a:r>
              <a:rPr lang="en-US" dirty="0" smtClean="0"/>
              <a:t> is effectively a FFT for unevenly sampled data</a:t>
            </a:r>
          </a:p>
          <a:p>
            <a:pPr lvl="1"/>
            <a:r>
              <a:rPr lang="en-US" dirty="0" smtClean="0"/>
              <a:t>For a trial period, fit data to sine wave.  Amplitude of sine wave yields significance of the trial period.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Least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447800"/>
            <a:ext cx="7167284" cy="4081463"/>
          </a:xfrm>
        </p:spPr>
        <p:txBody>
          <a:bodyPr/>
          <a:lstStyle/>
          <a:p>
            <a:r>
              <a:rPr lang="en-US" dirty="0" smtClean="0"/>
              <a:t>Instead of sinusoids, take data folded to trial period and fit to “box-like” transit curve.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pic>
        <p:nvPicPr>
          <p:cNvPr id="6" name="Picture 5" descr="img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6681507" cy="4801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Plavchan </a:t>
            </a:r>
            <a:r>
              <a:rPr lang="en-US" dirty="0" err="1" smtClean="0"/>
              <a:t>Periodogram</a:t>
            </a:r>
            <a:endParaRPr lang="en-US" dirty="0"/>
          </a:p>
        </p:txBody>
      </p:sp>
      <p:pic>
        <p:nvPicPr>
          <p:cNvPr id="6" name="Content Placeholder 5" descr="chi2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41856" b="-4185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2044700"/>
            <a:ext cx="1898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Maximize: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126.475225_-39.145588_8.08986_0.0008.mpg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3110"/>
            <a:ext cx="8839200" cy="68548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279.824077_48.900043_0.12570_0.0000002.mpg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3110"/>
            <a:ext cx="8839200" cy="68548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Plavchan </a:t>
            </a:r>
            <a:r>
              <a:rPr lang="en-US" dirty="0" err="1" smtClean="0"/>
              <a:t>Peridogram</a:t>
            </a:r>
            <a:endParaRPr lang="en-US" dirty="0"/>
          </a:p>
        </p:txBody>
      </p:sp>
      <p:pic>
        <p:nvPicPr>
          <p:cNvPr id="6" name="Content Placeholder 5" descr="plo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8045" r="-28045"/>
          <a:stretch>
            <a:fillRect/>
          </a:stretch>
        </p:blipFill>
        <p:spPr>
          <a:xfrm>
            <a:off x="-193644" y="1371600"/>
            <a:ext cx="9634434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 – </a:t>
            </a:r>
            <a:r>
              <a:rPr lang="en-US" dirty="0" err="1" smtClean="0"/>
              <a:t>CoRoT</a:t>
            </a:r>
            <a:r>
              <a:rPr lang="en-US" dirty="0" smtClean="0"/>
              <a:t> 4</a:t>
            </a:r>
            <a:endParaRPr lang="en-US" dirty="0"/>
          </a:p>
        </p:txBody>
      </p:sp>
      <p:pic>
        <p:nvPicPr>
          <p:cNvPr id="6" name="Content Placeholder 5" descr="CoROT_exo4-curv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2621" r="-22621"/>
          <a:stretch>
            <a:fillRect/>
          </a:stretch>
        </p:blipFill>
        <p:spPr>
          <a:xfrm>
            <a:off x="457200" y="1371600"/>
            <a:ext cx="8349286" cy="47545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N-D Plavchan </a:t>
            </a:r>
            <a:r>
              <a:rPr lang="en-US" dirty="0" err="1" smtClean="0"/>
              <a:t>Periodogram</a:t>
            </a:r>
            <a:endParaRPr lang="en-US" dirty="0"/>
          </a:p>
        </p:txBody>
      </p:sp>
      <p:pic>
        <p:nvPicPr>
          <p:cNvPr id="6" name="Content Placeholder 5" descr="chi2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41856" b="-4185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1752600"/>
            <a:ext cx="518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numerator and denominator are 1-D vector magnitudes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Published light curves of transiting planets hide the massaging and removal of systematic sources of noise, but fortunately these tools exist.</a:t>
            </a:r>
          </a:p>
          <a:p>
            <a:r>
              <a:rPr lang="en-US" dirty="0" smtClean="0"/>
              <a:t>Finding a transit signal in a light curve is a brute force extension of a Fourier Transform, with a careful choice/substitution of “basis functions”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CoRoT</a:t>
            </a:r>
            <a:r>
              <a:rPr lang="en-US" dirty="0" smtClean="0"/>
              <a:t> “raw” data</a:t>
            </a:r>
            <a:endParaRPr lang="en-US" dirty="0"/>
          </a:p>
        </p:txBody>
      </p:sp>
      <p:pic>
        <p:nvPicPr>
          <p:cNvPr id="6" name="Content Placeholder 5" descr="CoRoTLC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3309" r="-13309"/>
          <a:stretch>
            <a:fillRect/>
          </a:stretch>
        </p:blipFill>
        <p:spPr>
          <a:xfrm>
            <a:off x="181939" y="1371600"/>
            <a:ext cx="8349286" cy="47545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Photometry</a:t>
            </a:r>
            <a:endParaRPr lang="en-US" dirty="0"/>
          </a:p>
        </p:txBody>
      </p:sp>
      <p:pic>
        <p:nvPicPr>
          <p:cNvPr id="6" name="Content Placeholder 5" descr="OGLEcrowdedimag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7787" r="-37787"/>
              <a:stretch>
                <a:fillRect/>
              </a:stretch>
            </p:blipFill>
          </mc:Choice>
          <mc:Fallback>
            <p:blipFill>
              <a:blip r:embed="rId3"/>
              <a:srcRect l="-37787" r="-37787"/>
              <a:stretch>
                <a:fillRect/>
              </a:stretch>
            </p:blipFill>
          </mc:Fallback>
        </mc:AlternateContent>
        <p:spPr>
          <a:xfrm>
            <a:off x="304800" y="1219200"/>
            <a:ext cx="8616910" cy="4906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Photometry</a:t>
            </a:r>
            <a:endParaRPr lang="en-US" dirty="0"/>
          </a:p>
        </p:txBody>
      </p:sp>
      <p:pic>
        <p:nvPicPr>
          <p:cNvPr id="6" name="Content Placeholder 5" descr="OGLEcrowdedimag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7787" r="-37787"/>
              <a:stretch>
                <a:fillRect/>
              </a:stretch>
            </p:blipFill>
          </mc:Choice>
          <mc:Fallback>
            <p:blipFill>
              <a:blip r:embed="rId3"/>
              <a:srcRect l="-37787" r="-37787"/>
              <a:stretch>
                <a:fillRect/>
              </a:stretch>
            </p:blipFill>
          </mc:Fallback>
        </mc:AlternateContent>
        <p:spPr>
          <a:xfrm>
            <a:off x="304800" y="1219200"/>
            <a:ext cx="8616910" cy="4906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33800" y="3581400"/>
            <a:ext cx="152400" cy="152400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Imaging Analysis</a:t>
            </a:r>
            <a:endParaRPr lang="en-US" dirty="0"/>
          </a:p>
        </p:txBody>
      </p:sp>
      <p:pic>
        <p:nvPicPr>
          <p:cNvPr id="6" name="Content Placeholder 5" descr="OGLEcrowdedimag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7787" r="-37787"/>
              <a:stretch>
                <a:fillRect/>
              </a:stretch>
            </p:blipFill>
          </mc:Choice>
          <mc:Fallback>
            <p:blipFill>
              <a:blip r:embed="rId3"/>
              <a:srcRect l="-37787" r="-37787"/>
              <a:stretch>
                <a:fillRect/>
              </a:stretch>
            </p:blipFill>
          </mc:Fallback>
        </mc:AlternateContent>
        <p:spPr>
          <a:xfrm>
            <a:off x="-838200" y="2423318"/>
            <a:ext cx="4334939" cy="24685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pic>
        <p:nvPicPr>
          <p:cNvPr id="9" name="Content Placeholder 5" descr="OGLEcrowdedim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37787" r="-37787"/>
              <a:stretch>
                <a:fillRect/>
              </a:stretch>
            </p:blipFill>
          </mc:Choice>
          <mc:Fallback>
            <p:blipFill>
              <a:blip r:embed="rId3"/>
              <a:srcRect l="-37787" r="-37787"/>
              <a:stretch>
                <a:fillRect/>
              </a:stretch>
            </p:blipFill>
          </mc:Fallback>
        </mc:AlternateContent>
        <p:spPr>
          <a:xfrm>
            <a:off x="2205318" y="2423318"/>
            <a:ext cx="4334939" cy="2468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67000" y="35814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onc_diff_sam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423318"/>
            <a:ext cx="2514600" cy="24685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35052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7400" y="37338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Imaging Analysis</a:t>
            </a:r>
            <a:endParaRPr lang="en-US" dirty="0"/>
          </a:p>
        </p:txBody>
      </p:sp>
      <p:pic>
        <p:nvPicPr>
          <p:cNvPr id="6" name="Content Placeholder 5" descr="OGLEcrowdedimag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7787" r="-37787"/>
              <a:stretch>
                <a:fillRect/>
              </a:stretch>
            </p:blipFill>
          </mc:Choice>
          <mc:Fallback>
            <p:blipFill>
              <a:blip r:embed="rId3"/>
              <a:srcRect l="-37787" r="-37787"/>
              <a:stretch>
                <a:fillRect/>
              </a:stretch>
            </p:blipFill>
          </mc:Fallback>
        </mc:AlternateContent>
        <p:spPr>
          <a:xfrm>
            <a:off x="-838200" y="2423318"/>
            <a:ext cx="4334939" cy="24685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Plavchan, Greater IPAC Technology Symposium</a:t>
            </a:r>
            <a:endParaRPr lang="en-US"/>
          </a:p>
        </p:txBody>
      </p:sp>
      <p:pic>
        <p:nvPicPr>
          <p:cNvPr id="9" name="Content Placeholder 5" descr="OGLEcrowdedim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37787" r="-37787"/>
              <a:stretch>
                <a:fillRect/>
              </a:stretch>
            </p:blipFill>
          </mc:Choice>
          <mc:Fallback>
            <p:blipFill>
              <a:blip r:embed="rId3"/>
              <a:srcRect l="-37787" r="-37787"/>
              <a:stretch>
                <a:fillRect/>
              </a:stretch>
            </p:blipFill>
          </mc:Fallback>
        </mc:AlternateContent>
        <p:spPr>
          <a:xfrm>
            <a:off x="2205318" y="2423318"/>
            <a:ext cx="4334939" cy="2468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67000" y="35814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onc_diff_sam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423318"/>
            <a:ext cx="2514600" cy="24685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35052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7400" y="37338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3581400"/>
            <a:ext cx="152400" cy="152400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1490</TotalTime>
  <Words>1194</Words>
  <Application>Microsoft Macintosh PowerPoint</Application>
  <PresentationFormat>On-screen Show (4:3)</PresentationFormat>
  <Paragraphs>162</Paragraphs>
  <Slides>41</Slides>
  <Notes>1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Twilight</vt:lpstr>
      <vt:lpstr>Detecting Transiting Planets</vt:lpstr>
      <vt:lpstr>Transit Basics</vt:lpstr>
      <vt:lpstr>Transit Basics</vt:lpstr>
      <vt:lpstr>Real Data – CoRoT 4</vt:lpstr>
      <vt:lpstr>CoRoT “raw” data</vt:lpstr>
      <vt:lpstr>Photometry</vt:lpstr>
      <vt:lpstr>Photometry</vt:lpstr>
      <vt:lpstr>Difference Imaging Analysis</vt:lpstr>
      <vt:lpstr>Difference Imaging Analysis</vt:lpstr>
      <vt:lpstr>Photometry  Light curve</vt:lpstr>
      <vt:lpstr>Slide 11</vt:lpstr>
      <vt:lpstr>Slide 12</vt:lpstr>
      <vt:lpstr>Slide 13</vt:lpstr>
      <vt:lpstr>Slide 14</vt:lpstr>
      <vt:lpstr>Sources of Systematic Noise</vt:lpstr>
      <vt:lpstr>Seeing &amp; Crowding</vt:lpstr>
      <vt:lpstr>Airmass</vt:lpstr>
      <vt:lpstr>Intra-pixel Effects </vt:lpstr>
      <vt:lpstr>Intra-pixel Effects </vt:lpstr>
      <vt:lpstr>Slide 20</vt:lpstr>
      <vt:lpstr>Slide 21</vt:lpstr>
      <vt:lpstr>Slide 22</vt:lpstr>
      <vt:lpstr>MACHO false positives</vt:lpstr>
      <vt:lpstr>How to “De-trend” Light Curves</vt:lpstr>
      <vt:lpstr>SYS-REM: Minimize S2</vt:lpstr>
      <vt:lpstr>Slide 26</vt:lpstr>
      <vt:lpstr>TFA </vt:lpstr>
      <vt:lpstr>Slide 28</vt:lpstr>
      <vt:lpstr>Slide 29</vt:lpstr>
      <vt:lpstr>Detrending algorithms</vt:lpstr>
      <vt:lpstr>TFA improvements</vt:lpstr>
      <vt:lpstr>Period Finding</vt:lpstr>
      <vt:lpstr>Periodogram Algorithms</vt:lpstr>
      <vt:lpstr>Why not generate FFT?</vt:lpstr>
      <vt:lpstr>Box Least Squares</vt:lpstr>
      <vt:lpstr>Plavchan Periodogram</vt:lpstr>
      <vt:lpstr>Slide 37</vt:lpstr>
      <vt:lpstr>Slide 38</vt:lpstr>
      <vt:lpstr>Plavchan Peridogram</vt:lpstr>
      <vt:lpstr>N-D Plavchan Periodogram</vt:lpstr>
      <vt:lpstr>Conclusions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Transiting Planets</dc:title>
  <dc:creator>Peter Plavchan</dc:creator>
  <cp:lastModifiedBy>Peter Plavchan</cp:lastModifiedBy>
  <cp:revision>72</cp:revision>
  <dcterms:created xsi:type="dcterms:W3CDTF">2009-05-13T05:28:28Z</dcterms:created>
  <dcterms:modified xsi:type="dcterms:W3CDTF">2009-05-13T22:29:44Z</dcterms:modified>
</cp:coreProperties>
</file>